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20" r:id="rId2"/>
    <p:sldId id="256" r:id="rId3"/>
    <p:sldId id="257" r:id="rId4"/>
    <p:sldId id="258" r:id="rId5"/>
    <p:sldId id="318" r:id="rId6"/>
    <p:sldId id="306" r:id="rId7"/>
    <p:sldId id="259" r:id="rId8"/>
    <p:sldId id="260" r:id="rId9"/>
    <p:sldId id="263" r:id="rId10"/>
    <p:sldId id="319" r:id="rId11"/>
    <p:sldId id="291" r:id="rId12"/>
    <p:sldId id="294" r:id="rId13"/>
    <p:sldId id="262" r:id="rId14"/>
    <p:sldId id="321" r:id="rId15"/>
    <p:sldId id="292" r:id="rId16"/>
    <p:sldId id="295" r:id="rId17"/>
    <p:sldId id="267" r:id="rId18"/>
    <p:sldId id="269" r:id="rId19"/>
    <p:sldId id="270" r:id="rId20"/>
    <p:sldId id="268" r:id="rId21"/>
    <p:sldId id="271" r:id="rId22"/>
    <p:sldId id="272" r:id="rId23"/>
    <p:sldId id="273" r:id="rId24"/>
    <p:sldId id="276" r:id="rId25"/>
    <p:sldId id="31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881" autoAdjust="0"/>
  </p:normalViewPr>
  <p:slideViewPr>
    <p:cSldViewPr snapToGrid="0">
      <p:cViewPr varScale="1">
        <p:scale>
          <a:sx n="81" d="100"/>
          <a:sy n="81" d="100"/>
        </p:scale>
        <p:origin x="88" y="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512FF9C-C172-424A-8235-72DAB2F6F42B}" type="slidenum">
              <a:rPr lang="en-US" altLang="en-US" smtClean="0"/>
              <a:pPr eaLnBrk="1" hangingPunct="1">
                <a:spcBef>
                  <a:spcPct val="0"/>
                </a:spcBef>
              </a:pPr>
              <a:t>5</a:t>
            </a:fld>
            <a:endParaRPr lang="en-US" altLang="en-US" smtClean="0"/>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5488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184D70A-D229-489E-87C1-CF73A36BB123}" type="slidenum">
              <a:rPr lang="en-US" altLang="en-US" smtClean="0"/>
              <a:pPr eaLnBrk="1" hangingPunct="1">
                <a:spcBef>
                  <a:spcPct val="0"/>
                </a:spcBef>
              </a:pPr>
              <a:t>6</a:t>
            </a:fld>
            <a:endParaRPr lang="en-US" altLang="en-US" smtClean="0"/>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3869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460C36C-4EC8-49EB-9C0D-6510343E1FEC}" type="slidenum">
              <a:rPr lang="en-US" altLang="en-US" smtClean="0"/>
              <a:pPr eaLnBrk="1" hangingPunct="1">
                <a:spcBef>
                  <a:spcPct val="0"/>
                </a:spcBef>
              </a:pPr>
              <a:t>10</a:t>
            </a:fld>
            <a:endParaRPr lang="en-US" altLang="en-US" smtClean="0"/>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4412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6736D2-1352-4A13-AD15-B3199DB23712}" type="slidenum">
              <a:rPr lang="en-US" smtClean="0"/>
              <a:t>12</a:t>
            </a:fld>
            <a:endParaRPr lang="en-US"/>
          </a:p>
        </p:txBody>
      </p:sp>
    </p:spTree>
    <p:extLst>
      <p:ext uri="{BB962C8B-B14F-4D97-AF65-F5344CB8AC3E}">
        <p14:creationId xmlns:p14="http://schemas.microsoft.com/office/powerpoint/2010/main" val="364890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135E9D0-D583-4EB3-9537-F172E46A83E3}" type="slidenum">
              <a:rPr lang="en-US" altLang="en-US" smtClean="0"/>
              <a:pPr eaLnBrk="1" hangingPunct="1">
                <a:spcBef>
                  <a:spcPct val="0"/>
                </a:spcBef>
              </a:pPr>
              <a:t>14</a:t>
            </a:fld>
            <a:endParaRPr lang="en-US" altLang="en-US" smtClean="0"/>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7635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6736D2-1352-4A13-AD15-B3199DB23712}" type="slidenum">
              <a:rPr lang="en-US" smtClean="0"/>
              <a:t>16</a:t>
            </a:fld>
            <a:endParaRPr lang="en-US"/>
          </a:p>
        </p:txBody>
      </p:sp>
    </p:spTree>
    <p:extLst>
      <p:ext uri="{BB962C8B-B14F-4D97-AF65-F5344CB8AC3E}">
        <p14:creationId xmlns:p14="http://schemas.microsoft.com/office/powerpoint/2010/main" val="97242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A5571BD-0AAA-4670-A2D2-03136BE35B4B}" type="slidenum">
              <a:rPr lang="en-US" altLang="en-US" smtClean="0"/>
              <a:pPr eaLnBrk="1" hangingPunct="1">
                <a:spcBef>
                  <a:spcPct val="0"/>
                </a:spcBef>
              </a:pPr>
              <a:t>25</a:t>
            </a:fld>
            <a:endParaRPr lang="en-US" altLang="en-US" smtClean="0"/>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6165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0168" y="609600"/>
            <a:ext cx="10773833"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0167" y="1981200"/>
            <a:ext cx="10363200" cy="4114800"/>
          </a:xfrm>
        </p:spPr>
        <p:txBody>
          <a:bodyPr/>
          <a:lstStyle/>
          <a:p>
            <a:pPr lvl="0"/>
            <a:endParaRPr 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en-US"/>
              <a:t>Giới thiệu chung</a:t>
            </a:r>
          </a:p>
        </p:txBody>
      </p:sp>
      <p:sp>
        <p:nvSpPr>
          <p:cNvPr id="6" name="Rectangle 9"/>
          <p:cNvSpPr>
            <a:spLocks noGrp="1" noChangeArrowheads="1"/>
          </p:cNvSpPr>
          <p:nvPr>
            <p:ph type="sldNum" sz="quarter" idx="12"/>
          </p:nvPr>
        </p:nvSpPr>
        <p:spPr>
          <a:ln/>
        </p:spPr>
        <p:txBody>
          <a:bodyPr/>
          <a:lstStyle>
            <a:lvl2pPr lvl="1">
              <a:defRPr sz="1000"/>
            </a:lvl2pPr>
          </a:lstStyle>
          <a:p>
            <a:pPr lvl="1">
              <a:defRPr/>
            </a:pPr>
            <a:fld id="{3FEC773E-1B84-4F31-93E6-2EDA736452A1}" type="slidenum">
              <a:rPr lang="en-US" altLang="en-US" smtClean="0"/>
              <a:pPr lvl="1">
                <a:defRPr/>
              </a:pPr>
              <a:t>‹#›</a:t>
            </a:fld>
            <a:endParaRPr lang="en-US" altLang="en-US" dirty="0">
              <a:latin typeface="+mn-lt"/>
            </a:endParaRPr>
          </a:p>
        </p:txBody>
      </p:sp>
    </p:spTree>
    <p:extLst>
      <p:ext uri="{BB962C8B-B14F-4D97-AF65-F5344CB8AC3E}">
        <p14:creationId xmlns:p14="http://schemas.microsoft.com/office/powerpoint/2010/main" val="137976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9/11/2019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9/11/2019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9/11/2019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zYv2AcOfjcA" TargetMode="External"/><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en.wikipedia.org/wiki/Sagrada_Fam%C3%ADlia#cite_note-nyt1-8" TargetMode="External"/><Relationship Id="rId5" Type="http://schemas.openxmlformats.org/officeDocument/2006/relationships/hyperlink" Target="https://en.wikipedia.org/wiki/Sagrada_Fam%C3%ADlia#cite_note-UNESCO-4" TargetMode="External"/><Relationship Id="rId4" Type="http://schemas.openxmlformats.org/officeDocument/2006/relationships/hyperlink" Target="https://en.wikipedia.org/wiki/Francisco_de_Paula_del_Villa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4253521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r-FR" altLang="en-US" dirty="0" smtClean="0"/>
              <a:t>Project management &amp; </a:t>
            </a:r>
            <a:r>
              <a:rPr lang="fr-FR" altLang="en-US" dirty="0" err="1" smtClean="0"/>
              <a:t>implement</a:t>
            </a:r>
            <a:endParaRPr lang="fr-FR" altLang="en-US" dirty="0" smtClean="0"/>
          </a:p>
        </p:txBody>
      </p:sp>
      <p:sp>
        <p:nvSpPr>
          <p:cNvPr id="2" name="Date Placeholder 1"/>
          <p:cNvSpPr>
            <a:spLocks noGrp="1"/>
          </p:cNvSpPr>
          <p:nvPr>
            <p:ph type="dt" sz="half" idx="10"/>
          </p:nvPr>
        </p:nvSpPr>
        <p:spPr/>
        <p:txBody>
          <a:bodyPr/>
          <a:lstStyle/>
          <a:p>
            <a:endParaRPr lang="en-US" altLang="en-US"/>
          </a:p>
        </p:txBody>
      </p:sp>
      <p:sp>
        <p:nvSpPr>
          <p:cNvPr id="27" name="Slide Number Placeholder 4"/>
          <p:cNvSpPr>
            <a:spLocks noGrp="1"/>
          </p:cNvSpPr>
          <p:nvPr>
            <p:ph type="sldNum" sz="quarter" idx="12"/>
          </p:nvPr>
        </p:nvSpPr>
        <p:spPr/>
        <p:txBody>
          <a:bodyPr/>
          <a:lstStyle/>
          <a:p>
            <a:pPr lvl="1"/>
            <a:fld id="{9228EFD0-F193-489F-B3D2-BCCAAE8ACCC5}" type="slidenum">
              <a:rPr lang="en-US" altLang="en-US" smtClean="0"/>
              <a:pPr lvl="1"/>
              <a:t>10</a:t>
            </a:fld>
            <a:endParaRPr lang="en-US" altLang="en-US" smtClean="0"/>
          </a:p>
        </p:txBody>
      </p:sp>
      <p:sp>
        <p:nvSpPr>
          <p:cNvPr id="18438" name="Rectangle 8"/>
          <p:cNvSpPr>
            <a:spLocks noChangeArrowheads="1"/>
          </p:cNvSpPr>
          <p:nvPr/>
        </p:nvSpPr>
        <p:spPr bwMode="auto">
          <a:xfrm>
            <a:off x="4764088" y="5030789"/>
            <a:ext cx="2049462" cy="1169987"/>
          </a:xfrm>
          <a:prstGeom prst="rect">
            <a:avLst/>
          </a:prstGeom>
          <a:solidFill>
            <a:schemeClr val="accent1"/>
          </a:solidFill>
          <a:ln w="28575">
            <a:solidFill>
              <a:srgbClr val="C10000"/>
            </a:solidFill>
            <a:miter lim="800000"/>
            <a:headEnd/>
            <a:tailEnd/>
          </a:ln>
          <a:effectLst/>
          <a:extLst>
            <a:ext uri="{AF507438-7753-43E0-B8FC-AC1667EBCBE1}">
              <a14:hiddenEffects xmlns:a14="http://schemas.microsoft.com/office/drawing/2010/main">
                <a:effectLst>
                  <a:outerShdw dist="35921" dir="2700000" algn="ctr" rotWithShape="0">
                    <a:srgbClr val="05063E"/>
                  </a:outerShdw>
                </a:effectLst>
              </a14:hiddenEffects>
            </a:ext>
          </a:extLst>
        </p:spPr>
        <p:txBody>
          <a:bodyPr lIns="53035" tIns="26518" rIns="53035" bIns="26518" anchor="ctr"/>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lnSpc>
                <a:spcPct val="100000"/>
              </a:lnSpc>
              <a:spcBef>
                <a:spcPct val="0"/>
              </a:spcBef>
              <a:buClrTx/>
              <a:buSzTx/>
              <a:buFontTx/>
              <a:buNone/>
            </a:pPr>
            <a:endParaRPr lang="en-US" altLang="en-US" sz="2800"/>
          </a:p>
        </p:txBody>
      </p:sp>
      <p:sp>
        <p:nvSpPr>
          <p:cNvPr id="18439" name="Rectangle 9"/>
          <p:cNvSpPr>
            <a:spLocks noChangeArrowheads="1"/>
          </p:cNvSpPr>
          <p:nvPr/>
        </p:nvSpPr>
        <p:spPr bwMode="auto">
          <a:xfrm>
            <a:off x="4475163" y="5087939"/>
            <a:ext cx="2570162"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lnSpc>
                <a:spcPct val="100000"/>
              </a:lnSpc>
              <a:spcBef>
                <a:spcPct val="0"/>
              </a:spcBef>
              <a:buClrTx/>
              <a:buSzTx/>
              <a:buFontTx/>
              <a:buNone/>
            </a:pPr>
            <a:r>
              <a:rPr lang="en-US" altLang="en-US" sz="2800" dirty="0" smtClean="0">
                <a:solidFill>
                  <a:srgbClr val="000000"/>
                </a:solidFill>
              </a:rPr>
              <a:t>Project implementation</a:t>
            </a:r>
            <a:endParaRPr lang="en-US" altLang="en-US" sz="2800" dirty="0"/>
          </a:p>
        </p:txBody>
      </p:sp>
      <p:sp>
        <p:nvSpPr>
          <p:cNvPr id="18440" name="Line 10"/>
          <p:cNvSpPr>
            <a:spLocks noChangeShapeType="1"/>
          </p:cNvSpPr>
          <p:nvPr/>
        </p:nvSpPr>
        <p:spPr bwMode="auto">
          <a:xfrm>
            <a:off x="3013076" y="5364163"/>
            <a:ext cx="168592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41" name="Line 11"/>
          <p:cNvSpPr>
            <a:spLocks noChangeShapeType="1"/>
          </p:cNvSpPr>
          <p:nvPr/>
        </p:nvSpPr>
        <p:spPr bwMode="auto">
          <a:xfrm>
            <a:off x="3013075" y="5973763"/>
            <a:ext cx="1665288"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42" name="Line 12"/>
          <p:cNvSpPr>
            <a:spLocks noChangeShapeType="1"/>
          </p:cNvSpPr>
          <p:nvPr/>
        </p:nvSpPr>
        <p:spPr bwMode="auto">
          <a:xfrm>
            <a:off x="6919914" y="5283200"/>
            <a:ext cx="15144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43" name="Line 13"/>
          <p:cNvSpPr>
            <a:spLocks noChangeShapeType="1"/>
          </p:cNvSpPr>
          <p:nvPr/>
        </p:nvSpPr>
        <p:spPr bwMode="auto">
          <a:xfrm>
            <a:off x="6919914" y="6000750"/>
            <a:ext cx="14509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44" name="Line 14"/>
          <p:cNvSpPr>
            <a:spLocks noChangeShapeType="1"/>
          </p:cNvSpPr>
          <p:nvPr/>
        </p:nvSpPr>
        <p:spPr bwMode="auto">
          <a:xfrm>
            <a:off x="5756275" y="4340226"/>
            <a:ext cx="0" cy="6905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45" name="Rectangle 15"/>
          <p:cNvSpPr>
            <a:spLocks noChangeArrowheads="1"/>
          </p:cNvSpPr>
          <p:nvPr/>
        </p:nvSpPr>
        <p:spPr bwMode="auto">
          <a:xfrm>
            <a:off x="1552903" y="5152099"/>
            <a:ext cx="158082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Resources</a:t>
            </a:r>
            <a:endParaRPr lang="en-US" altLang="en-US" sz="2000" dirty="0"/>
          </a:p>
        </p:txBody>
      </p:sp>
      <p:sp>
        <p:nvSpPr>
          <p:cNvPr id="18446" name="Rectangle 16"/>
          <p:cNvSpPr>
            <a:spLocks noChangeArrowheads="1"/>
          </p:cNvSpPr>
          <p:nvPr/>
        </p:nvSpPr>
        <p:spPr bwMode="auto">
          <a:xfrm>
            <a:off x="1552903" y="5767176"/>
            <a:ext cx="268413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Other inputs</a:t>
            </a:r>
            <a:endParaRPr lang="en-US" altLang="en-US" sz="2000" dirty="0"/>
          </a:p>
        </p:txBody>
      </p:sp>
      <p:sp>
        <p:nvSpPr>
          <p:cNvPr id="18447" name="Rectangle 17"/>
          <p:cNvSpPr>
            <a:spLocks noChangeArrowheads="1"/>
          </p:cNvSpPr>
          <p:nvPr/>
        </p:nvSpPr>
        <p:spPr bwMode="auto">
          <a:xfrm>
            <a:off x="4815271" y="4401866"/>
            <a:ext cx="13462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Control</a:t>
            </a:r>
            <a:endParaRPr lang="en-US" altLang="en-US" sz="2000" dirty="0"/>
          </a:p>
        </p:txBody>
      </p:sp>
      <p:sp>
        <p:nvSpPr>
          <p:cNvPr id="18448" name="Rectangle 18"/>
          <p:cNvSpPr>
            <a:spLocks noChangeArrowheads="1"/>
          </p:cNvSpPr>
          <p:nvPr/>
        </p:nvSpPr>
        <p:spPr bwMode="auto">
          <a:xfrm>
            <a:off x="8487600" y="5097193"/>
            <a:ext cx="2290762" cy="525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Release</a:t>
            </a:r>
            <a:endParaRPr lang="en-US" altLang="en-US" sz="2000" dirty="0"/>
          </a:p>
        </p:txBody>
      </p:sp>
      <p:sp>
        <p:nvSpPr>
          <p:cNvPr id="18449" name="Rectangle 19"/>
          <p:cNvSpPr>
            <a:spLocks noChangeArrowheads="1"/>
          </p:cNvSpPr>
          <p:nvPr/>
        </p:nvSpPr>
        <p:spPr bwMode="auto">
          <a:xfrm>
            <a:off x="8434389" y="5797089"/>
            <a:ext cx="1776411" cy="457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Other Outputs</a:t>
            </a:r>
            <a:endParaRPr lang="en-US" altLang="en-US" sz="2000" dirty="0"/>
          </a:p>
        </p:txBody>
      </p:sp>
      <p:sp>
        <p:nvSpPr>
          <p:cNvPr id="18450" name="Rectangle 20"/>
          <p:cNvSpPr>
            <a:spLocks noChangeArrowheads="1"/>
          </p:cNvSpPr>
          <p:nvPr/>
        </p:nvSpPr>
        <p:spPr bwMode="auto">
          <a:xfrm>
            <a:off x="4784726" y="3092450"/>
            <a:ext cx="2049463" cy="1168400"/>
          </a:xfrm>
          <a:prstGeom prst="rect">
            <a:avLst/>
          </a:prstGeom>
          <a:solidFill>
            <a:schemeClr val="accent1"/>
          </a:solidFill>
          <a:ln w="28575">
            <a:solidFill>
              <a:srgbClr val="C10000"/>
            </a:solidFill>
            <a:miter lim="800000"/>
            <a:headEnd/>
            <a:tailEnd/>
          </a:ln>
          <a:effectLst/>
          <a:extLs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endParaRPr lang="en-US" altLang="en-US" sz="2400"/>
          </a:p>
        </p:txBody>
      </p:sp>
      <p:sp>
        <p:nvSpPr>
          <p:cNvPr id="18451" name="Rectangle 21"/>
          <p:cNvSpPr>
            <a:spLocks noChangeArrowheads="1"/>
          </p:cNvSpPr>
          <p:nvPr/>
        </p:nvSpPr>
        <p:spPr bwMode="auto">
          <a:xfrm>
            <a:off x="4719640" y="3201989"/>
            <a:ext cx="2168524"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gn="ctr" eaLnBrk="1" hangingPunct="1">
              <a:lnSpc>
                <a:spcPct val="100000"/>
              </a:lnSpc>
              <a:spcBef>
                <a:spcPct val="0"/>
              </a:spcBef>
              <a:buClrTx/>
              <a:buSzTx/>
              <a:buFontTx/>
              <a:buNone/>
            </a:pPr>
            <a:r>
              <a:rPr lang="en-US" altLang="en-US" sz="2800" dirty="0" smtClean="0">
                <a:solidFill>
                  <a:srgbClr val="000000"/>
                </a:solidFill>
              </a:rPr>
              <a:t>Project management</a:t>
            </a:r>
            <a:endParaRPr lang="en-US" altLang="en-US" sz="2800" dirty="0"/>
          </a:p>
        </p:txBody>
      </p:sp>
      <p:sp>
        <p:nvSpPr>
          <p:cNvPr id="18452" name="Line 22"/>
          <p:cNvSpPr>
            <a:spLocks noChangeShapeType="1"/>
          </p:cNvSpPr>
          <p:nvPr/>
        </p:nvSpPr>
        <p:spPr bwMode="auto">
          <a:xfrm flipV="1">
            <a:off x="7485063" y="3914776"/>
            <a:ext cx="0" cy="138271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3" name="Line 23"/>
          <p:cNvSpPr>
            <a:spLocks noChangeShapeType="1"/>
          </p:cNvSpPr>
          <p:nvPr/>
        </p:nvSpPr>
        <p:spPr bwMode="auto">
          <a:xfrm flipH="1">
            <a:off x="6899275" y="3929063"/>
            <a:ext cx="5969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4" name="Line 24"/>
          <p:cNvSpPr>
            <a:spLocks noChangeShapeType="1"/>
          </p:cNvSpPr>
          <p:nvPr/>
        </p:nvSpPr>
        <p:spPr bwMode="auto">
          <a:xfrm flipV="1">
            <a:off x="7734300" y="3516314"/>
            <a:ext cx="0" cy="249872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5" name="Line 25"/>
          <p:cNvSpPr>
            <a:spLocks noChangeShapeType="1"/>
          </p:cNvSpPr>
          <p:nvPr/>
        </p:nvSpPr>
        <p:spPr bwMode="auto">
          <a:xfrm flipH="1">
            <a:off x="3760789" y="3689350"/>
            <a:ext cx="98107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6" name="Line 26"/>
          <p:cNvSpPr>
            <a:spLocks noChangeShapeType="1"/>
          </p:cNvSpPr>
          <p:nvPr/>
        </p:nvSpPr>
        <p:spPr bwMode="auto">
          <a:xfrm>
            <a:off x="3770313" y="3702051"/>
            <a:ext cx="0" cy="16478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7" name="Line 27"/>
          <p:cNvSpPr>
            <a:spLocks noChangeShapeType="1"/>
          </p:cNvSpPr>
          <p:nvPr/>
        </p:nvSpPr>
        <p:spPr bwMode="auto">
          <a:xfrm>
            <a:off x="5756275" y="2347913"/>
            <a:ext cx="0" cy="69056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18458" name="Rectangle 28"/>
          <p:cNvSpPr>
            <a:spLocks noChangeArrowheads="1"/>
          </p:cNvSpPr>
          <p:nvPr/>
        </p:nvSpPr>
        <p:spPr bwMode="auto">
          <a:xfrm>
            <a:off x="3937000" y="2057401"/>
            <a:ext cx="35893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C10000"/>
                </a:solidFill>
                <a:miter lim="800000"/>
                <a:headEnd/>
                <a:tailEnd/>
              </a14:hiddenLine>
            </a:ext>
            <a:ext uri="{AF507438-7753-43E0-B8FC-AC1667EBCBE1}">
              <a14:hiddenEffects xmlns:a14="http://schemas.microsoft.com/office/drawing/2010/main">
                <a:effectLst>
                  <a:outerShdw dist="35921" dir="2700000" algn="ctr" rotWithShape="0">
                    <a:srgbClr val="05063E"/>
                  </a:outerShdw>
                </a:effectLst>
              </a14:hiddenEffects>
            </a:ext>
          </a:extLst>
        </p:spPr>
        <p:txBody>
          <a:bodyPr lIns="52483" tIns="25781" rIns="52483" bIns="25781"/>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2000" dirty="0" smtClean="0"/>
              <a:t>Management requirements</a:t>
            </a:r>
            <a:endParaRPr lang="en-US" altLang="en-US" sz="2000" dirty="0"/>
          </a:p>
        </p:txBody>
      </p:sp>
      <p:sp>
        <p:nvSpPr>
          <p:cNvPr id="18459" name="Line 29"/>
          <p:cNvSpPr>
            <a:spLocks noChangeShapeType="1"/>
          </p:cNvSpPr>
          <p:nvPr/>
        </p:nvSpPr>
        <p:spPr bwMode="auto">
          <a:xfrm flipH="1">
            <a:off x="6908800" y="3511550"/>
            <a:ext cx="833438"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5063E"/>
                  </a:outerShdw>
                </a:effectLst>
              </a14:hiddenEffects>
            </a:ext>
          </a:extLst>
        </p:spPr>
        <p:txBody>
          <a:bodyPr anchor="ctr"/>
          <a:lstStyle/>
          <a:p>
            <a:endParaRPr lang="en-US"/>
          </a:p>
        </p:txBody>
      </p:sp>
      <p:sp>
        <p:nvSpPr>
          <p:cNvPr id="6" name="Footer Placeholder 5"/>
          <p:cNvSpPr>
            <a:spLocks noGrp="1"/>
          </p:cNvSpPr>
          <p:nvPr>
            <p:ph type="ftr" sz="quarter" idx="11"/>
          </p:nvPr>
        </p:nvSpPr>
        <p:spPr/>
        <p:txBody>
          <a:bodyPr/>
          <a:lstStyle/>
          <a:p>
            <a:pPr>
              <a:defRPr/>
            </a:pPr>
            <a:r>
              <a:rPr lang="en-US" altLang="en-US" smtClean="0"/>
              <a:t>Giới thiệu chung</a:t>
            </a:r>
            <a:endParaRPr lang="en-US" altLang="en-US"/>
          </a:p>
        </p:txBody>
      </p:sp>
    </p:spTree>
    <p:extLst>
      <p:ext uri="{BB962C8B-B14F-4D97-AF65-F5344CB8AC3E}">
        <p14:creationId xmlns:p14="http://schemas.microsoft.com/office/powerpoint/2010/main" val="1375888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865" y="5118668"/>
            <a:ext cx="11192626" cy="1169551"/>
          </a:xfrm>
          <a:prstGeom prst="rect">
            <a:avLst/>
          </a:prstGeom>
          <a:noFill/>
        </p:spPr>
        <p:txBody>
          <a:bodyPr wrap="square" rtlCol="0">
            <a:spAutoFit/>
          </a:bodyPr>
          <a:lstStyle/>
          <a:p>
            <a:r>
              <a:rPr lang="en-US" sz="1400" dirty="0" smtClean="0">
                <a:solidFill>
                  <a:schemeClr val="bg2">
                    <a:lumMod val="50000"/>
                  </a:schemeClr>
                </a:solidFill>
                <a:latin typeface="Times New Roman" panose="02020603050405020304" pitchFamily="18" charset="0"/>
                <a:cs typeface="Times New Roman" panose="02020603050405020304" pitchFamily="18" charset="0"/>
              </a:rPr>
              <a:t>Plan, Do, Check, Act is a cycle of activities designed to drive continuous improvement. Initially implemented in manufacturing, it has board applicability in business. First developed by Water </a:t>
            </a:r>
            <a:r>
              <a:rPr lang="en-US" sz="1400" dirty="0" err="1" smtClean="0">
                <a:solidFill>
                  <a:schemeClr val="bg2">
                    <a:lumMod val="50000"/>
                  </a:schemeClr>
                </a:solidFill>
                <a:latin typeface="Times New Roman" panose="02020603050405020304" pitchFamily="18" charset="0"/>
                <a:cs typeface="Times New Roman" panose="02020603050405020304" pitchFamily="18" charset="0"/>
              </a:rPr>
              <a:t>Shewhart</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  It was popularized by Edwards Deming.</a:t>
            </a:r>
          </a:p>
          <a:p>
            <a:r>
              <a:rPr lang="en-US" sz="1400" dirty="0" smtClean="0">
                <a:solidFill>
                  <a:schemeClr val="bg2">
                    <a:lumMod val="50000"/>
                  </a:schemeClr>
                </a:solidFill>
                <a:latin typeface="Times New Roman" panose="02020603050405020304" pitchFamily="18" charset="0"/>
                <a:cs typeface="Times New Roman" panose="02020603050405020304" pitchFamily="18" charset="0"/>
              </a:rPr>
              <a:t>(</a:t>
            </a:r>
            <a:r>
              <a:rPr lang="vi-VN" sz="1400" dirty="0">
                <a:solidFill>
                  <a:schemeClr val="bg2">
                    <a:lumMod val="50000"/>
                  </a:schemeClr>
                </a:solidFill>
                <a:latin typeface="Times New Roman" panose="02020603050405020304" pitchFamily="18" charset="0"/>
                <a:cs typeface="Times New Roman" panose="02020603050405020304" pitchFamily="18" charset="0"/>
              </a:rPr>
              <a:t>Kế hoạch, Làm, Kiểm tra, Hành động là chu kỳ của hoạt động được thiết kế để lái cải tiến liên tục. Ban đầu triển khai trong sản xuất, nó có khả năng có thể áp dụng bảng trong kinh doanh. Trước tiên được phát triển bởi Nước Shewhart, Nó đã được phổ biến bằng Edwards Deming. </a:t>
            </a:r>
            <a:r>
              <a:rPr lang="en-US" sz="1400" dirty="0" smtClean="0">
                <a:solidFill>
                  <a:schemeClr val="bg2">
                    <a:lumMod val="50000"/>
                  </a:schemeClr>
                </a:solidFill>
                <a:latin typeface="Times New Roman" panose="02020603050405020304" pitchFamily="18" charset="0"/>
                <a:cs typeface="Times New Roman" panose="02020603050405020304" pitchFamily="18" charset="0"/>
              </a:rPr>
              <a:t>)</a:t>
            </a:r>
          </a:p>
          <a:p>
            <a:endParaRPr lang="en-US" sz="1400"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651" y="390156"/>
            <a:ext cx="5116127" cy="4539490"/>
          </a:xfrm>
          <a:prstGeom prst="rect">
            <a:avLst/>
          </a:prstGeom>
        </p:spPr>
      </p:pic>
      <p:sp>
        <p:nvSpPr>
          <p:cNvPr id="6" name="TextBox 5"/>
          <p:cNvSpPr txBox="1"/>
          <p:nvPr/>
        </p:nvSpPr>
        <p:spPr>
          <a:xfrm>
            <a:off x="3746180" y="889059"/>
            <a:ext cx="850596" cy="132343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Plan (</a:t>
            </a:r>
            <a:r>
              <a:rPr lang="en-US" sz="2000" b="1" dirty="0" err="1" smtClean="0">
                <a:latin typeface="Times New Roman" panose="02020603050405020304" pitchFamily="18" charset="0"/>
                <a:cs typeface="Times New Roman" panose="02020603050405020304" pitchFamily="18" charset="0"/>
              </a:rPr>
              <a:t>Kế</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hoạch</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769979" y="889059"/>
            <a:ext cx="1139416"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Do (</a:t>
            </a:r>
            <a:r>
              <a:rPr lang="en-US" sz="2000" b="1" dirty="0" err="1" smtClean="0">
                <a:latin typeface="Times New Roman" panose="02020603050405020304" pitchFamily="18" charset="0"/>
                <a:cs typeface="Times New Roman" panose="02020603050405020304" pitchFamily="18" charset="0"/>
              </a:rPr>
              <a:t>Làm</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759293" y="3606207"/>
            <a:ext cx="1010616" cy="132343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Act (</a:t>
            </a:r>
            <a:r>
              <a:rPr lang="en-US" sz="2000" b="1" dirty="0" err="1" smtClean="0">
                <a:latin typeface="Times New Roman" panose="02020603050405020304" pitchFamily="18" charset="0"/>
                <a:cs typeface="Times New Roman" panose="02020603050405020304" pitchFamily="18" charset="0"/>
              </a:rPr>
              <a:t>Hành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động</a:t>
            </a:r>
            <a:r>
              <a:rPr lang="en-US" sz="2000" b="1"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919877" y="3448866"/>
            <a:ext cx="1188720" cy="1015663"/>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Check (</a:t>
            </a:r>
            <a:r>
              <a:rPr lang="en-US" sz="2000" b="1" dirty="0" err="1" smtClean="0">
                <a:latin typeface="Times New Roman" panose="02020603050405020304" pitchFamily="18" charset="0"/>
                <a:cs typeface="Times New Roman" panose="02020603050405020304" pitchFamily="18" charset="0"/>
              </a:rPr>
              <a:t>Kiểm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tra</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4101" y="201134"/>
            <a:ext cx="4000500" cy="461665"/>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Plan-Do-Check-Act Cycle</a:t>
            </a: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672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79" y="890631"/>
            <a:ext cx="7897633" cy="5393883"/>
          </a:xfrm>
          <a:prstGeom prst="rect">
            <a:avLst/>
          </a:prstGeom>
        </p:spPr>
      </p:pic>
      <p:sp>
        <p:nvSpPr>
          <p:cNvPr id="5" name="TextBox 4"/>
          <p:cNvSpPr txBox="1"/>
          <p:nvPr/>
        </p:nvSpPr>
        <p:spPr>
          <a:xfrm>
            <a:off x="2732186" y="824459"/>
            <a:ext cx="1383820" cy="738664"/>
          </a:xfrm>
          <a:prstGeom prst="rect">
            <a:avLst/>
          </a:prstGeom>
          <a:noFill/>
        </p:spPr>
        <p:txBody>
          <a:bodyPr wrap="square" rtlCol="0">
            <a:spAutoFit/>
          </a:bodyPr>
          <a:lstStyle/>
          <a:p>
            <a:pPr algn="ctr"/>
            <a:r>
              <a:rPr lang="en-US" sz="1400" b="1" dirty="0" smtClean="0">
                <a:solidFill>
                  <a:srgbClr val="0070C0"/>
                </a:solidFill>
                <a:latin typeface="Times New Roman" panose="02020603050405020304" pitchFamily="18" charset="0"/>
                <a:cs typeface="Times New Roman" panose="02020603050405020304" pitchFamily="18" charset="0"/>
              </a:rPr>
              <a:t>Initial Phase</a:t>
            </a:r>
          </a:p>
          <a:p>
            <a:pPr algn="ctr"/>
            <a:r>
              <a:rPr lang="en-US" sz="1400" b="1" dirty="0" smtClean="0">
                <a:latin typeface="Times New Roman" panose="02020603050405020304" pitchFamily="18" charset="0"/>
                <a:cs typeface="Times New Roman" panose="02020603050405020304" pitchFamily="18" charset="0"/>
              </a:rPr>
              <a:t>(</a:t>
            </a:r>
            <a:r>
              <a:rPr lang="en-US" sz="1400" b="1" dirty="0" err="1" smtClean="0">
                <a:latin typeface="Times New Roman" panose="02020603050405020304" pitchFamily="18" charset="0"/>
                <a:cs typeface="Times New Roman" panose="02020603050405020304" pitchFamily="18" charset="0"/>
              </a:rPr>
              <a:t>Gia</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đoạn</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đầu</a:t>
            </a:r>
            <a:r>
              <a:rPr lang="en-US" sz="1400" b="1" dirty="0" smtClean="0">
                <a:latin typeface="Times New Roman" panose="02020603050405020304" pitchFamily="18" charset="0"/>
                <a:cs typeface="Times New Roman" panose="02020603050405020304" pitchFamily="18" charset="0"/>
              </a:rPr>
              <a:t>)</a:t>
            </a:r>
          </a:p>
          <a:p>
            <a:pPr algn="ctr"/>
            <a:endParaRPr lang="en-US" sz="1400" b="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981426" y="824459"/>
            <a:ext cx="2399958" cy="738664"/>
          </a:xfrm>
          <a:prstGeom prst="rect">
            <a:avLst/>
          </a:prstGeom>
          <a:noFill/>
        </p:spPr>
        <p:txBody>
          <a:bodyPr wrap="square" rtlCol="0">
            <a:spAutoFit/>
          </a:bodyPr>
          <a:lstStyle/>
          <a:p>
            <a:pPr algn="ctr"/>
            <a:r>
              <a:rPr lang="en-US" sz="1400" b="1" dirty="0" smtClean="0">
                <a:solidFill>
                  <a:srgbClr val="0070C0"/>
                </a:solidFill>
                <a:latin typeface="Times New Roman" panose="02020603050405020304" pitchFamily="18" charset="0"/>
                <a:cs typeface="Times New Roman" panose="02020603050405020304" pitchFamily="18" charset="0"/>
              </a:rPr>
              <a:t>Intermediate Phases</a:t>
            </a:r>
          </a:p>
          <a:p>
            <a:pPr algn="ctr"/>
            <a:r>
              <a:rPr lang="en-US" sz="1400" b="1" dirty="0" smtClean="0">
                <a:latin typeface="Times New Roman" panose="02020603050405020304" pitchFamily="18" charset="0"/>
                <a:cs typeface="Times New Roman" panose="02020603050405020304" pitchFamily="18" charset="0"/>
              </a:rPr>
              <a:t>(</a:t>
            </a:r>
            <a:r>
              <a:rPr lang="en-US" sz="1400" b="1" dirty="0" err="1" smtClean="0">
                <a:latin typeface="Times New Roman" panose="02020603050405020304" pitchFamily="18" charset="0"/>
                <a:cs typeface="Times New Roman" panose="02020603050405020304" pitchFamily="18" charset="0"/>
              </a:rPr>
              <a:t>Giai</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đoạn</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trung</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gian</a:t>
            </a:r>
            <a:r>
              <a:rPr lang="en-US" sz="1400" b="1" dirty="0" smtClean="0">
                <a:latin typeface="Times New Roman" panose="02020603050405020304" pitchFamily="18" charset="0"/>
                <a:cs typeface="Times New Roman" panose="02020603050405020304" pitchFamily="18" charset="0"/>
              </a:rPr>
              <a:t>)</a:t>
            </a:r>
          </a:p>
          <a:p>
            <a:endParaRPr lang="en-US" sz="1400" b="1" dirty="0">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254952" y="828607"/>
            <a:ext cx="1874520" cy="523220"/>
          </a:xfrm>
          <a:prstGeom prst="rect">
            <a:avLst/>
          </a:prstGeom>
          <a:noFill/>
        </p:spPr>
        <p:txBody>
          <a:bodyPr wrap="square" rtlCol="0">
            <a:spAutoFit/>
          </a:bodyPr>
          <a:lstStyle/>
          <a:p>
            <a:pPr algn="ctr"/>
            <a:r>
              <a:rPr lang="en-US" sz="1400" b="1" dirty="0" smtClean="0">
                <a:solidFill>
                  <a:srgbClr val="0070C0"/>
                </a:solidFill>
                <a:latin typeface="Times New Roman" panose="02020603050405020304" pitchFamily="18" charset="0"/>
                <a:cs typeface="Times New Roman" panose="02020603050405020304" pitchFamily="18" charset="0"/>
              </a:rPr>
              <a:t>Final Phase</a:t>
            </a:r>
          </a:p>
          <a:p>
            <a:pPr algn="ctr"/>
            <a:r>
              <a:rPr lang="en-US" sz="1400" b="1" dirty="0" smtClean="0">
                <a:latin typeface="Times New Roman" panose="02020603050405020304" pitchFamily="18" charset="0"/>
                <a:cs typeface="Times New Roman" panose="02020603050405020304" pitchFamily="18" charset="0"/>
              </a:rPr>
              <a:t>(</a:t>
            </a:r>
            <a:r>
              <a:rPr lang="en-US" sz="1400" b="1" dirty="0" err="1" smtClean="0">
                <a:latin typeface="Times New Roman" panose="02020603050405020304" pitchFamily="18" charset="0"/>
                <a:cs typeface="Times New Roman" panose="02020603050405020304" pitchFamily="18" charset="0"/>
              </a:rPr>
              <a:t>Giai</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đoạn</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kết</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thúc</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541030" y="4282315"/>
            <a:ext cx="1137036"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Level of Activity</a:t>
            </a:r>
          </a:p>
          <a:p>
            <a:r>
              <a:rPr lang="en-US" sz="1200" b="1" dirty="0" smtClean="0">
                <a:solidFill>
                  <a:srgbClr val="0070C0"/>
                </a:solidFill>
                <a:latin typeface="Times New Roman" panose="02020603050405020304" pitchFamily="18" charset="0"/>
                <a:cs typeface="Times New Roman" panose="02020603050405020304" pitchFamily="18" charset="0"/>
              </a:rPr>
              <a:t>(</a:t>
            </a:r>
            <a:r>
              <a:rPr lang="en-US" sz="1200" b="1" dirty="0" err="1" smtClean="0">
                <a:solidFill>
                  <a:srgbClr val="0070C0"/>
                </a:solidFill>
                <a:latin typeface="Times New Roman" panose="02020603050405020304" pitchFamily="18" charset="0"/>
                <a:cs typeface="Times New Roman" panose="02020603050405020304" pitchFamily="18" charset="0"/>
              </a:rPr>
              <a:t>Mức</a:t>
            </a:r>
            <a:r>
              <a:rPr lang="en-US" sz="1200" b="1" dirty="0" smtClean="0">
                <a:solidFill>
                  <a:srgbClr val="0070C0"/>
                </a:solidFill>
                <a:latin typeface="Times New Roman" panose="02020603050405020304" pitchFamily="18" charset="0"/>
                <a:cs typeface="Times New Roman" panose="02020603050405020304" pitchFamily="18" charset="0"/>
              </a:rPr>
              <a:t> </a:t>
            </a:r>
            <a:r>
              <a:rPr lang="en-US" sz="1200" b="1" dirty="0" err="1" smtClean="0">
                <a:solidFill>
                  <a:srgbClr val="0070C0"/>
                </a:solidFill>
                <a:latin typeface="Times New Roman" panose="02020603050405020304" pitchFamily="18" charset="0"/>
                <a:cs typeface="Times New Roman" panose="02020603050405020304" pitchFamily="18" charset="0"/>
              </a:rPr>
              <a:t>độ</a:t>
            </a:r>
            <a:r>
              <a:rPr lang="en-US" sz="1200" b="1" dirty="0" smtClean="0">
                <a:solidFill>
                  <a:srgbClr val="0070C0"/>
                </a:solidFill>
                <a:latin typeface="Times New Roman" panose="02020603050405020304" pitchFamily="18" charset="0"/>
                <a:cs typeface="Times New Roman" panose="02020603050405020304" pitchFamily="18" charset="0"/>
              </a:rPr>
              <a:t> </a:t>
            </a:r>
            <a:r>
              <a:rPr lang="en-US" sz="1200" b="1" dirty="0" err="1" smtClean="0">
                <a:solidFill>
                  <a:srgbClr val="0070C0"/>
                </a:solidFill>
                <a:latin typeface="Times New Roman" panose="02020603050405020304" pitchFamily="18" charset="0"/>
                <a:cs typeface="Times New Roman" panose="02020603050405020304" pitchFamily="18" charset="0"/>
              </a:rPr>
              <a:t>hoạt</a:t>
            </a:r>
            <a:r>
              <a:rPr lang="en-US" sz="1200" b="1" dirty="0" smtClean="0">
                <a:solidFill>
                  <a:srgbClr val="0070C0"/>
                </a:solidFill>
                <a:latin typeface="Times New Roman" panose="02020603050405020304" pitchFamily="18" charset="0"/>
                <a:cs typeface="Times New Roman" panose="02020603050405020304" pitchFamily="18" charset="0"/>
              </a:rPr>
              <a:t> </a:t>
            </a:r>
            <a:r>
              <a:rPr lang="en-US" sz="1200" b="1" dirty="0" err="1" smtClean="0">
                <a:solidFill>
                  <a:srgbClr val="0070C0"/>
                </a:solidFill>
                <a:latin typeface="Times New Roman" panose="02020603050405020304" pitchFamily="18" charset="0"/>
                <a:cs typeface="Times New Roman" panose="02020603050405020304" pitchFamily="18" charset="0"/>
              </a:rPr>
              <a:t>động</a:t>
            </a:r>
            <a:r>
              <a:rPr lang="en-US" sz="1200" b="1" dirty="0" smtClean="0">
                <a:solidFill>
                  <a:srgbClr val="0070C0"/>
                </a:solidFill>
                <a:latin typeface="Times New Roman" panose="02020603050405020304" pitchFamily="18" charset="0"/>
                <a:cs typeface="Times New Roman" panose="02020603050405020304" pitchFamily="18" charset="0"/>
              </a:rPr>
              <a:t>)</a:t>
            </a:r>
          </a:p>
          <a:p>
            <a:endParaRPr lang="en-US" sz="1200" b="1"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630902" y="5327343"/>
            <a:ext cx="1161766" cy="1015663"/>
          </a:xfrm>
          <a:prstGeom prst="rect">
            <a:avLst/>
          </a:prstGeom>
          <a:noFill/>
        </p:spPr>
        <p:txBody>
          <a:bodyPr wrap="square" rtlCol="0">
            <a:spAutoFit/>
          </a:bodyPr>
          <a:lstStyle/>
          <a:p>
            <a:r>
              <a:rPr lang="en-US" sz="2400" b="1" dirty="0" smtClean="0">
                <a:solidFill>
                  <a:srgbClr val="7030A0"/>
                </a:solidFill>
                <a:latin typeface="Times New Roman" panose="02020603050405020304" pitchFamily="18" charset="0"/>
                <a:cs typeface="Times New Roman" panose="02020603050405020304" pitchFamily="18" charset="0"/>
              </a:rPr>
              <a:t>Start</a:t>
            </a:r>
          </a:p>
          <a:p>
            <a:r>
              <a:rPr lang="en-US" sz="1200" b="1" dirty="0" smtClean="0">
                <a:latin typeface="Times New Roman" panose="02020603050405020304" pitchFamily="18" charset="0"/>
                <a:cs typeface="Times New Roman" panose="02020603050405020304" pitchFamily="18" charset="0"/>
              </a:rPr>
              <a:t>(</a:t>
            </a:r>
            <a:r>
              <a:rPr lang="en-US" sz="1200" b="1" dirty="0" err="1" smtClean="0">
                <a:latin typeface="Times New Roman" panose="02020603050405020304" pitchFamily="18" charset="0"/>
                <a:cs typeface="Times New Roman" panose="02020603050405020304" pitchFamily="18" charset="0"/>
              </a:rPr>
              <a:t>Bắt</a:t>
            </a:r>
            <a:r>
              <a:rPr lang="en-US" sz="1200" b="1" dirty="0" smtClean="0">
                <a:latin typeface="Times New Roman" panose="02020603050405020304" pitchFamily="18" charset="0"/>
                <a:cs typeface="Times New Roman" panose="02020603050405020304" pitchFamily="18" charset="0"/>
              </a:rPr>
              <a:t> </a:t>
            </a:r>
            <a:r>
              <a:rPr lang="en-US" sz="1200" b="1" dirty="0" err="1" smtClean="0">
                <a:latin typeface="Times New Roman" panose="02020603050405020304" pitchFamily="18" charset="0"/>
                <a:cs typeface="Times New Roman" panose="02020603050405020304" pitchFamily="18" charset="0"/>
              </a:rPr>
              <a:t>đầu</a:t>
            </a:r>
            <a:r>
              <a:rPr lang="en-US" sz="1200" b="1" dirty="0" smtClean="0">
                <a:latin typeface="Times New Roman" panose="02020603050405020304" pitchFamily="18" charset="0"/>
                <a:cs typeface="Times New Roman" panose="02020603050405020304" pitchFamily="18" charset="0"/>
              </a:rPr>
              <a:t>)</a:t>
            </a:r>
          </a:p>
          <a:p>
            <a:endParaRPr lang="en-US" sz="2400" b="1" dirty="0">
              <a:solidFill>
                <a:srgbClr val="7030A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460002" y="5545850"/>
            <a:ext cx="1936507" cy="738664"/>
          </a:xfrm>
          <a:prstGeom prst="rect">
            <a:avLst/>
          </a:prstGeom>
          <a:noFill/>
        </p:spPr>
        <p:txBody>
          <a:bodyPr wrap="square" rtlCol="0">
            <a:spAutoFit/>
          </a:bodyPr>
          <a:lstStyle/>
          <a:p>
            <a:r>
              <a:rPr lang="en-US" sz="1400" dirty="0" smtClean="0">
                <a:solidFill>
                  <a:srgbClr val="FF33CC"/>
                </a:solidFill>
                <a:latin typeface="Times New Roman" panose="02020603050405020304" pitchFamily="18" charset="0"/>
                <a:cs typeface="Times New Roman" panose="02020603050405020304" pitchFamily="18" charset="0"/>
              </a:rPr>
              <a:t>Cost and Staffing Level Curve - </a:t>
            </a:r>
            <a:r>
              <a:rPr lang="en-US" sz="1400" dirty="0" err="1" smtClean="0">
                <a:solidFill>
                  <a:srgbClr val="0070C0"/>
                </a:solidFill>
                <a:latin typeface="Times New Roman" panose="02020603050405020304" pitchFamily="18" charset="0"/>
                <a:cs typeface="Times New Roman" panose="02020603050405020304" pitchFamily="18" charset="0"/>
              </a:rPr>
              <a:t>Đường</a:t>
            </a:r>
            <a:r>
              <a:rPr lang="en-US" sz="1400" dirty="0" smtClean="0">
                <a:solidFill>
                  <a:srgbClr val="0070C0"/>
                </a:solidFill>
                <a:latin typeface="Times New Roman" panose="02020603050405020304" pitchFamily="18" charset="0"/>
                <a:cs typeface="Times New Roman" panose="02020603050405020304" pitchFamily="18" charset="0"/>
              </a:rPr>
              <a:t> chi </a:t>
            </a:r>
            <a:r>
              <a:rPr lang="en-US" sz="1400" dirty="0" err="1" smtClean="0">
                <a:solidFill>
                  <a:srgbClr val="0070C0"/>
                </a:solidFill>
                <a:latin typeface="Times New Roman" panose="02020603050405020304" pitchFamily="18" charset="0"/>
                <a:cs typeface="Times New Roman" panose="02020603050405020304" pitchFamily="18" charset="0"/>
              </a:rPr>
              <a:t>phí</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và</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tuyển</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dụng</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nhân</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viên</a:t>
            </a:r>
            <a:r>
              <a:rPr lang="en-US" sz="1400" dirty="0" smtClean="0">
                <a:solidFill>
                  <a:srgbClr val="0070C0"/>
                </a:solidFill>
                <a:latin typeface="Times New Roman" panose="02020603050405020304" pitchFamily="18" charset="0"/>
                <a:cs typeface="Times New Roman" panose="02020603050405020304" pitchFamily="18" charset="0"/>
              </a:rPr>
              <a:t>  </a:t>
            </a:r>
            <a:endParaRPr lang="en-US" sz="1400" dirty="0">
              <a:solidFill>
                <a:srgbClr val="0070C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381384" y="5530872"/>
            <a:ext cx="1440180"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Time</a:t>
            </a:r>
          </a:p>
          <a:p>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Thời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gian</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904488" y="3470526"/>
            <a:ext cx="1252697" cy="141577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Concept Phase (</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khái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niệm</a:t>
            </a:r>
            <a:r>
              <a:rPr lang="en-US" b="1" dirty="0" smtClean="0">
                <a:latin typeface="Times New Roman" panose="02020603050405020304" pitchFamily="18" charset="0"/>
                <a:cs typeface="Times New Roman" panose="02020603050405020304" pitchFamily="18" charset="0"/>
              </a:rPr>
              <a:t>)</a:t>
            </a:r>
          </a:p>
          <a:p>
            <a:pPr algn="ctr"/>
            <a:endParaRPr lang="en-US"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973546" y="2362530"/>
            <a:ext cx="1048829" cy="1200329"/>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Develop Phase</a:t>
            </a:r>
          </a:p>
          <a:p>
            <a:pPr algn="ctr"/>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phát</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triển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4946834" y="1800172"/>
            <a:ext cx="1738643" cy="800219"/>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Execute Phase</a:t>
            </a:r>
          </a:p>
          <a:p>
            <a:pPr algn="ctr"/>
            <a:r>
              <a:rPr lang="en-US" sz="1400"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thực</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thi</a:t>
            </a:r>
            <a:r>
              <a:rPr lang="en-US" sz="1400" b="1" dirty="0" smtClean="0">
                <a:latin typeface="Times New Roman" panose="02020603050405020304" pitchFamily="18" charset="0"/>
                <a:cs typeface="Times New Roman" panose="02020603050405020304" pitchFamily="18" charset="0"/>
              </a:rPr>
              <a:t>)</a:t>
            </a:r>
          </a:p>
          <a:p>
            <a:pPr algn="ct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440391" y="2547196"/>
            <a:ext cx="1240923" cy="1477328"/>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Finish Phase</a:t>
            </a:r>
          </a:p>
          <a:p>
            <a:pPr algn="ctr"/>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hoàn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thành</a:t>
            </a:r>
            <a:r>
              <a:rPr lang="en-US" b="1" dirty="0" smtClean="0">
                <a:latin typeface="Times New Roman" panose="02020603050405020304" pitchFamily="18" charset="0"/>
                <a:cs typeface="Times New Roman" panose="02020603050405020304" pitchFamily="18" charset="0"/>
              </a:rPr>
              <a:t>)</a:t>
            </a:r>
          </a:p>
          <a:p>
            <a:pPr algn="ctr"/>
            <a:endParaRPr 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681314" y="4007378"/>
            <a:ext cx="1620798"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Life Cycle (</a:t>
            </a:r>
            <a:r>
              <a:rPr lang="en-US" sz="1400" b="1" dirty="0" smtClean="0">
                <a:solidFill>
                  <a:srgbClr val="0070C0"/>
                </a:solidFill>
                <a:latin typeface="Times New Roman" panose="02020603050405020304" pitchFamily="18" charset="0"/>
                <a:cs typeface="Times New Roman" panose="02020603050405020304" pitchFamily="18" charset="0"/>
              </a:rPr>
              <a:t>Chu </a:t>
            </a:r>
            <a:r>
              <a:rPr lang="en-US" sz="1400" b="1" dirty="0" err="1" smtClean="0">
                <a:solidFill>
                  <a:srgbClr val="0070C0"/>
                </a:solidFill>
                <a:latin typeface="Times New Roman" panose="02020603050405020304" pitchFamily="18" charset="0"/>
                <a:cs typeface="Times New Roman" panose="02020603050405020304" pitchFamily="18" charset="0"/>
              </a:rPr>
              <a:t>kỳ</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sống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851983" y="5252335"/>
            <a:ext cx="3037690" cy="461665"/>
          </a:xfrm>
          <a:prstGeom prst="rect">
            <a:avLst/>
          </a:prstGeom>
          <a:noFill/>
        </p:spPr>
        <p:txBody>
          <a:bodyPr wrap="square" rtlCol="0">
            <a:spAutoFit/>
          </a:bodyPr>
          <a:lstStyle/>
          <a:p>
            <a:r>
              <a:rPr lang="en-US" sz="2400" b="1" dirty="0" smtClean="0">
                <a:solidFill>
                  <a:srgbClr val="7030A0"/>
                </a:solidFill>
                <a:latin typeface="Times New Roman" panose="02020603050405020304" pitchFamily="18" charset="0"/>
                <a:cs typeface="Times New Roman" panose="02020603050405020304" pitchFamily="18" charset="0"/>
              </a:rPr>
              <a:t>Finish-</a:t>
            </a:r>
            <a:r>
              <a:rPr lang="en-US" sz="2400" b="1" dirty="0" err="1" smtClean="0">
                <a:solidFill>
                  <a:srgbClr val="7030A0"/>
                </a:solidFill>
                <a:latin typeface="Times New Roman" panose="02020603050405020304" pitchFamily="18" charset="0"/>
                <a:cs typeface="Times New Roman" panose="02020603050405020304" pitchFamily="18" charset="0"/>
              </a:rPr>
              <a:t>Hoàn</a:t>
            </a:r>
            <a:r>
              <a:rPr lang="en-US" sz="2400" b="1" dirty="0" smtClean="0">
                <a:solidFill>
                  <a:srgbClr val="7030A0"/>
                </a:solidFill>
                <a:latin typeface="Times New Roman" panose="02020603050405020304" pitchFamily="18" charset="0"/>
                <a:cs typeface="Times New Roman" panose="02020603050405020304" pitchFamily="18" charset="0"/>
              </a:rPr>
              <a:t> </a:t>
            </a:r>
            <a:r>
              <a:rPr lang="en-US" sz="2400" b="1" dirty="0" err="1" smtClean="0">
                <a:solidFill>
                  <a:srgbClr val="7030A0"/>
                </a:solidFill>
                <a:latin typeface="Times New Roman" panose="02020603050405020304" pitchFamily="18" charset="0"/>
                <a:cs typeface="Times New Roman" panose="02020603050405020304" pitchFamily="18" charset="0"/>
              </a:rPr>
              <a:t>thành</a:t>
            </a:r>
            <a:endParaRPr lang="en-US" sz="2400" b="1" dirty="0">
              <a:solidFill>
                <a:srgbClr val="7030A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40481" y="287032"/>
            <a:ext cx="6496027" cy="461665"/>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Project Life Cycle Model (</a:t>
            </a:r>
            <a:r>
              <a:rPr lang="en-US" sz="2400" b="1" u="sng" dirty="0" err="1" smtClean="0">
                <a:solidFill>
                  <a:schemeClr val="bg2">
                    <a:lumMod val="50000"/>
                  </a:schemeClr>
                </a:solidFill>
                <a:latin typeface="Times New Roman" panose="02020603050405020304" pitchFamily="18" charset="0"/>
                <a:cs typeface="Times New Roman" panose="02020603050405020304" pitchFamily="18" charset="0"/>
              </a:rPr>
              <a:t>Mẫu</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smtClean="0">
                <a:solidFill>
                  <a:schemeClr val="bg2">
                    <a:lumMod val="50000"/>
                  </a:schemeClr>
                </a:solidFill>
                <a:latin typeface="Times New Roman" panose="02020603050405020304" pitchFamily="18" charset="0"/>
                <a:cs typeface="Times New Roman" panose="02020603050405020304" pitchFamily="18" charset="0"/>
              </a:rPr>
              <a:t>vòng</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smtClean="0">
                <a:solidFill>
                  <a:schemeClr val="bg2">
                    <a:lumMod val="50000"/>
                  </a:schemeClr>
                </a:solidFill>
                <a:latin typeface="Times New Roman" panose="02020603050405020304" pitchFamily="18" charset="0"/>
                <a:cs typeface="Times New Roman" panose="02020603050405020304" pitchFamily="18" charset="0"/>
              </a:rPr>
              <a:t>đợi</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smtClean="0">
                <a:solidFill>
                  <a:schemeClr val="bg2">
                    <a:lumMod val="50000"/>
                  </a:schemeClr>
                </a:solidFill>
                <a:latin typeface="Times New Roman" panose="02020603050405020304" pitchFamily="18" charset="0"/>
                <a:cs typeface="Times New Roman" panose="02020603050405020304" pitchFamily="18" charset="0"/>
              </a:rPr>
              <a:t>dự</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smtClean="0">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a:t>
            </a: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827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461944" y="1066644"/>
            <a:ext cx="5802" cy="463320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781705"/>
            <a:ext cx="2316480" cy="5447645"/>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Concept </a:t>
            </a:r>
            <a:r>
              <a:rPr lang="en-US" sz="1200" b="1" dirty="0" smtClean="0">
                <a:latin typeface="Times New Roman" panose="02020603050405020304" pitchFamily="18" charset="0"/>
                <a:cs typeface="Times New Roman" panose="02020603050405020304" pitchFamily="18" charset="0"/>
              </a:rPr>
              <a:t>	</a:t>
            </a:r>
            <a:r>
              <a:rPr lang="en-US" sz="1200" b="1" i="1" dirty="0" err="1" smtClean="0">
                <a:solidFill>
                  <a:srgbClr val="0070C0"/>
                </a:solidFill>
                <a:latin typeface="Times New Roman" panose="02020603050405020304" pitchFamily="18" charset="0"/>
                <a:cs typeface="Times New Roman" panose="02020603050405020304" pitchFamily="18" charset="0"/>
              </a:rPr>
              <a:t>Cơ</a:t>
            </a:r>
            <a:r>
              <a:rPr lang="en-US" sz="1200" b="1" i="1" dirty="0" smtClean="0">
                <a:solidFill>
                  <a:srgbClr val="0070C0"/>
                </a:solidFill>
                <a:latin typeface="Times New Roman" panose="02020603050405020304" pitchFamily="18" charset="0"/>
                <a:cs typeface="Times New Roman" panose="02020603050405020304" pitchFamily="18" charset="0"/>
              </a:rPr>
              <a:t> </a:t>
            </a:r>
            <a:r>
              <a:rPr lang="en-US" sz="1200" b="1" i="1" dirty="0" err="1" smtClean="0">
                <a:solidFill>
                  <a:srgbClr val="0070C0"/>
                </a:solidFill>
                <a:latin typeface="Times New Roman" panose="02020603050405020304" pitchFamily="18" charset="0"/>
                <a:cs typeface="Times New Roman" panose="02020603050405020304" pitchFamily="18" charset="0"/>
              </a:rPr>
              <a:t>sở</a:t>
            </a:r>
            <a:endParaRPr lang="en-US" sz="1200" b="1"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Gather data</a:t>
            </a:r>
          </a:p>
          <a:p>
            <a:r>
              <a:rPr lang="en-US" sz="1200" dirty="0" smtClean="0">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Thu </a:t>
            </a:r>
            <a:r>
              <a:rPr lang="en-US" sz="1200" i="1" dirty="0" err="1">
                <a:solidFill>
                  <a:srgbClr val="0070C0"/>
                </a:solidFill>
                <a:latin typeface="Times New Roman" panose="02020603050405020304" pitchFamily="18" charset="0"/>
                <a:cs typeface="Times New Roman" panose="02020603050405020304" pitchFamily="18" charset="0"/>
              </a:rPr>
              <a:t>thập</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dữ</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liệu</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Identify need</a:t>
            </a:r>
          </a:p>
          <a:p>
            <a:r>
              <a:rPr lang="en-US" sz="1200" dirty="0">
                <a:solidFill>
                  <a:srgbClr val="0070C0"/>
                </a:solidFill>
                <a:latin typeface="Times New Roman" panose="02020603050405020304" pitchFamily="18" charset="0"/>
                <a:cs typeface="Times New Roman" panose="02020603050405020304" pitchFamily="18" charset="0"/>
              </a:rPr>
              <a:t> </a:t>
            </a:r>
            <a:r>
              <a:rPr lang="en-US" sz="1200"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Xác</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định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yêu</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cầu</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Establish </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Thiết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lập</a:t>
            </a:r>
            <a:r>
              <a:rPr lang="en-US" sz="1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Goals, objectives	</a:t>
            </a:r>
          </a:p>
          <a:p>
            <a:pPr lvl="1"/>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Mục</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tiêu</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nhiệm</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vụ</a:t>
            </a:r>
            <a:endParaRPr lang="en-US" sz="12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Basic economics, feasibility</a:t>
            </a:r>
          </a:p>
          <a:p>
            <a:pPr lvl="1"/>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Nguồn</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lực</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kinh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tế</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cơ</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bản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tính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khả</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thi</a:t>
            </a:r>
            <a:r>
              <a:rPr lang="en-US" sz="12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Stakeholders 	</a:t>
            </a:r>
          </a:p>
          <a:p>
            <a:pPr lvl="1"/>
            <a:r>
              <a:rPr lang="en-US" sz="1200" i="1" dirty="0" smtClean="0">
                <a:solidFill>
                  <a:srgbClr val="00B0F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Cổ</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đông</a:t>
            </a:r>
            <a:r>
              <a:rPr lang="en-US" sz="1200"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Risk level	</a:t>
            </a:r>
          </a:p>
          <a:p>
            <a:pPr lvl="1"/>
            <a:r>
              <a:rPr lang="en-US" sz="1200" i="1" dirty="0">
                <a:solidFill>
                  <a:srgbClr val="00B0F0"/>
                </a:solidFill>
                <a:latin typeface="Times New Roman" panose="02020603050405020304" pitchFamily="18" charset="0"/>
                <a:cs typeface="Times New Roman" panose="02020603050405020304" pitchFamily="18" charset="0"/>
              </a:rPr>
              <a:t> </a:t>
            </a:r>
            <a:r>
              <a:rPr lang="en-US" sz="1200" i="1" dirty="0" smtClean="0">
                <a:solidFill>
                  <a:srgbClr val="00B0F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Mức</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độ</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rủi</a:t>
            </a:r>
            <a:r>
              <a:rPr lang="en-US" sz="1200" i="1" dirty="0">
                <a:solidFill>
                  <a:srgbClr val="0070C0"/>
                </a:solidFill>
                <a:latin typeface="Times New Roman" panose="02020603050405020304" pitchFamily="18" charset="0"/>
                <a:cs typeface="Times New Roman" panose="02020603050405020304" pitchFamily="18" charset="0"/>
              </a:rPr>
              <a:t> ro</a:t>
            </a:r>
            <a:r>
              <a:rPr lang="en-US" sz="1200"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Strategy </a:t>
            </a:r>
            <a:r>
              <a:rPr lang="en-US" sz="1200" i="1" dirty="0" smtClean="0">
                <a:solidFill>
                  <a:srgbClr val="00B0F0"/>
                </a:solidFill>
                <a:latin typeface="Times New Roman" panose="02020603050405020304" pitchFamily="18" charset="0"/>
                <a:cs typeface="Times New Roman" panose="02020603050405020304" pitchFamily="18" charset="0"/>
              </a:rPr>
              <a:t> </a:t>
            </a:r>
          </a:p>
          <a:p>
            <a:pPr lvl="1"/>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Chiến</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lược</a:t>
            </a:r>
            <a:r>
              <a:rPr lang="en-US" sz="1200" i="1" dirty="0">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Potential </a:t>
            </a:r>
            <a:r>
              <a:rPr lang="en-US" sz="1200" dirty="0" smtClean="0">
                <a:latin typeface="Times New Roman" panose="02020603050405020304" pitchFamily="18" charset="0"/>
                <a:cs typeface="Times New Roman" panose="02020603050405020304" pitchFamily="18" charset="0"/>
              </a:rPr>
              <a:t>team</a:t>
            </a:r>
            <a:r>
              <a:rPr lang="en-US" sz="1200" i="1" dirty="0">
                <a:solidFill>
                  <a:srgbClr val="00B0F0"/>
                </a:solidFill>
                <a:latin typeface="Times New Roman" panose="02020603050405020304" pitchFamily="18" charset="0"/>
                <a:cs typeface="Times New Roman" panose="02020603050405020304" pitchFamily="18" charset="0"/>
              </a:rPr>
              <a:t> </a:t>
            </a:r>
            <a:endParaRPr lang="en-US" sz="1200" i="1" dirty="0" smtClean="0">
              <a:solidFill>
                <a:srgbClr val="00B0F0"/>
              </a:solidFill>
              <a:latin typeface="Times New Roman" panose="02020603050405020304" pitchFamily="18" charset="0"/>
              <a:cs typeface="Times New Roman" panose="02020603050405020304" pitchFamily="18" charset="0"/>
            </a:endParaRPr>
          </a:p>
          <a:p>
            <a:pPr lvl="1"/>
            <a:r>
              <a:rPr lang="en-US" sz="1200" i="1" dirty="0">
                <a:solidFill>
                  <a:srgbClr val="00B0F0"/>
                </a:solidFill>
                <a:latin typeface="Times New Roman" panose="02020603050405020304" pitchFamily="18" charset="0"/>
                <a:cs typeface="Times New Roman" panose="02020603050405020304" pitchFamily="18" charset="0"/>
              </a:rPr>
              <a:t> </a:t>
            </a:r>
            <a:r>
              <a:rPr lang="en-US" sz="1200" i="1" dirty="0" smtClean="0">
                <a:solidFill>
                  <a:srgbClr val="00B0F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Nhóm </a:t>
            </a:r>
            <a:r>
              <a:rPr lang="en-US" sz="1200" i="1" dirty="0" err="1">
                <a:solidFill>
                  <a:srgbClr val="0070C0"/>
                </a:solidFill>
                <a:latin typeface="Times New Roman" panose="02020603050405020304" pitchFamily="18" charset="0"/>
                <a:cs typeface="Times New Roman" panose="02020603050405020304" pitchFamily="18" charset="0"/>
              </a:rPr>
              <a:t>tiềm</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năng</a:t>
            </a:r>
            <a:endParaRPr lang="en-US" sz="12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Estimate </a:t>
            </a:r>
            <a:r>
              <a:rPr lang="en-US" sz="1200" dirty="0" smtClean="0">
                <a:latin typeface="Times New Roman" panose="02020603050405020304" pitchFamily="18" charset="0"/>
                <a:cs typeface="Times New Roman" panose="02020603050405020304" pitchFamily="18" charset="0"/>
              </a:rPr>
              <a:t>resources	   </a:t>
            </a:r>
            <a:r>
              <a:rPr lang="en-US" sz="1200" i="1" dirty="0" err="1" smtClean="0">
                <a:solidFill>
                  <a:srgbClr val="0070C0"/>
                </a:solidFill>
                <a:latin typeface="Times New Roman" panose="02020603050405020304" pitchFamily="18" charset="0"/>
                <a:cs typeface="Times New Roman" panose="02020603050405020304" pitchFamily="18" charset="0"/>
              </a:rPr>
              <a:t>Ước</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lược</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nguồn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lực</a:t>
            </a:r>
            <a:r>
              <a:rPr lang="en-US" sz="1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Identify </a:t>
            </a:r>
            <a:r>
              <a:rPr lang="en-US" sz="1200" dirty="0" smtClean="0">
                <a:latin typeface="Times New Roman" panose="02020603050405020304" pitchFamily="18" charset="0"/>
                <a:cs typeface="Times New Roman" panose="02020603050405020304" pitchFamily="18" charset="0"/>
              </a:rPr>
              <a:t>alternatives	   </a:t>
            </a:r>
            <a:r>
              <a:rPr lang="en-US" sz="1200" i="1" dirty="0" err="1" smtClean="0">
                <a:solidFill>
                  <a:srgbClr val="0070C0"/>
                </a:solidFill>
                <a:latin typeface="Times New Roman" panose="02020603050405020304" pitchFamily="18" charset="0"/>
                <a:cs typeface="Times New Roman" panose="02020603050405020304" pitchFamily="18" charset="0"/>
              </a:rPr>
              <a:t>Xác</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định</a:t>
            </a:r>
            <a:r>
              <a:rPr lang="en-US" sz="1200" i="1" dirty="0">
                <a:solidFill>
                  <a:srgbClr val="0070C0"/>
                </a:solidFill>
                <a:latin typeface="Times New Roman" panose="02020603050405020304" pitchFamily="18" charset="0"/>
                <a:cs typeface="Times New Roman" panose="02020603050405020304" pitchFamily="18" charset="0"/>
              </a:rPr>
              <a:t> các </a:t>
            </a:r>
            <a:r>
              <a:rPr lang="en-US" sz="1200" i="1" dirty="0" err="1">
                <a:solidFill>
                  <a:srgbClr val="0070C0"/>
                </a:solidFill>
                <a:latin typeface="Times New Roman" panose="02020603050405020304" pitchFamily="18" charset="0"/>
                <a:cs typeface="Times New Roman" panose="02020603050405020304" pitchFamily="18" charset="0"/>
              </a:rPr>
              <a:t>lựa</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chọn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khác</a:t>
            </a:r>
            <a:r>
              <a:rPr lang="en-US" sz="1200" i="1"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Present </a:t>
            </a:r>
            <a:r>
              <a:rPr lang="en-US" sz="1200" dirty="0" smtClean="0">
                <a:latin typeface="Times New Roman" panose="02020603050405020304" pitchFamily="18" charset="0"/>
                <a:cs typeface="Times New Roman" panose="02020603050405020304" pitchFamily="18" charset="0"/>
              </a:rPr>
              <a:t>proposal	</a:t>
            </a:r>
          </a:p>
          <a:p>
            <a:r>
              <a:rPr lang="en-US" sz="1200" i="1" dirty="0" smtClean="0">
                <a:solidFill>
                  <a:srgbClr val="00B0F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Trình</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bày</a:t>
            </a:r>
            <a:r>
              <a:rPr lang="en-US" sz="1200" i="1" dirty="0" smtClean="0">
                <a:solidFill>
                  <a:srgbClr val="0070C0"/>
                </a:solidFill>
                <a:latin typeface="Times New Roman" panose="02020603050405020304" pitchFamily="18" charset="0"/>
                <a:cs typeface="Times New Roman" panose="02020603050405020304" pitchFamily="18" charset="0"/>
              </a:rPr>
              <a:t> đề </a:t>
            </a:r>
            <a:r>
              <a:rPr lang="en-US" sz="1200" i="1" dirty="0" err="1" smtClean="0">
                <a:solidFill>
                  <a:srgbClr val="0070C0"/>
                </a:solidFill>
                <a:latin typeface="Times New Roman" panose="02020603050405020304" pitchFamily="18" charset="0"/>
                <a:cs typeface="Times New Roman" panose="02020603050405020304" pitchFamily="18" charset="0"/>
              </a:rPr>
              <a:t>xuất</a:t>
            </a:r>
            <a:r>
              <a:rPr lang="en-US" sz="1200" i="1" dirty="0" smtClean="0">
                <a:solidFill>
                  <a:srgbClr val="0070C0"/>
                </a:solidFill>
                <a:latin typeface="Times New Roman" panose="02020603050405020304" pitchFamily="18" charset="0"/>
                <a:cs typeface="Times New Roman" panose="02020603050405020304" pitchFamily="18" charset="0"/>
              </a:rPr>
              <a:t>.</a:t>
            </a:r>
            <a:endParaRPr lang="en-US" sz="12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Obtain approval for next phase 		    </a:t>
            </a:r>
            <a:r>
              <a:rPr lang="en-US" sz="1200" i="1" dirty="0" err="1" smtClean="0">
                <a:solidFill>
                  <a:srgbClr val="0070C0"/>
                </a:solidFill>
                <a:latin typeface="Times New Roman" panose="02020603050405020304" pitchFamily="18" charset="0"/>
                <a:cs typeface="Times New Roman" panose="02020603050405020304" pitchFamily="18" charset="0"/>
              </a:rPr>
              <a:t>Nhận</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phê</a:t>
            </a:r>
            <a:r>
              <a:rPr lang="en-US" sz="1200" i="1" dirty="0" smtClean="0">
                <a:solidFill>
                  <a:srgbClr val="0070C0"/>
                </a:solidFill>
                <a:latin typeface="Times New Roman" panose="02020603050405020304" pitchFamily="18" charset="0"/>
                <a:cs typeface="Times New Roman" panose="02020603050405020304" pitchFamily="18" charset="0"/>
              </a:rPr>
              <a:t> </a:t>
            </a:r>
            <a:r>
              <a:rPr lang="en-US" sz="1200" i="1" dirty="0" err="1" smtClean="0">
                <a:solidFill>
                  <a:srgbClr val="0070C0"/>
                </a:solidFill>
                <a:latin typeface="Times New Roman" panose="02020603050405020304" pitchFamily="18" charset="0"/>
                <a:cs typeface="Times New Roman" panose="02020603050405020304" pitchFamily="18" charset="0"/>
              </a:rPr>
              <a:t>duyệt</a:t>
            </a:r>
            <a:endParaRPr lang="en-US" sz="1200" i="1"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577830" y="867757"/>
            <a:ext cx="2801566" cy="5632311"/>
          </a:xfrm>
          <a:prstGeom prst="rect">
            <a:avLst/>
          </a:prstGeom>
          <a:noFill/>
        </p:spPr>
        <p:txBody>
          <a:bodyPr wrap="square" rtlCol="0">
            <a:spAutoFit/>
          </a:bodyPr>
          <a:lstStyle/>
          <a:p>
            <a:pPr algn="ctr"/>
            <a:r>
              <a:rPr lang="en-US" sz="1200" b="1" smtClean="0">
                <a:latin typeface="Times New Roman" panose="02020603050405020304" pitchFamily="18" charset="0"/>
                <a:cs typeface="Times New Roman" panose="02020603050405020304" pitchFamily="18" charset="0"/>
              </a:rPr>
              <a:t>Develop	</a:t>
            </a:r>
            <a:r>
              <a:rPr lang="en-US" sz="1200" b="1" i="1" smtClean="0">
                <a:solidFill>
                  <a:srgbClr val="0070C0"/>
                </a:solidFill>
                <a:latin typeface="Times New Roman" panose="02020603050405020304" pitchFamily="18" charset="0"/>
                <a:cs typeface="Times New Roman" panose="02020603050405020304" pitchFamily="18" charset="0"/>
              </a:rPr>
              <a:t>Phát triển</a:t>
            </a:r>
            <a:endParaRPr lang="en-US" sz="1200" b="1"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Appoint key </a:t>
            </a:r>
            <a:r>
              <a:rPr lang="en-US" sz="1200" smtClean="0">
                <a:latin typeface="Times New Roman" panose="02020603050405020304" pitchFamily="18" charset="0"/>
                <a:cs typeface="Times New Roman" panose="02020603050405020304" pitchFamily="18" charset="0"/>
              </a:rPr>
              <a:t>team members                      </a:t>
            </a:r>
            <a:r>
              <a:rPr lang="en-US" sz="1200" i="1" smtClean="0">
                <a:solidFill>
                  <a:srgbClr val="0070C0"/>
                </a:solidFill>
                <a:latin typeface="Times New Roman" panose="02020603050405020304" pitchFamily="18" charset="0"/>
                <a:cs typeface="Times New Roman" panose="02020603050405020304" pitchFamily="18" charset="0"/>
              </a:rPr>
              <a:t>Chỉ </a:t>
            </a:r>
            <a:r>
              <a:rPr lang="en-US" sz="1200" i="1">
                <a:solidFill>
                  <a:srgbClr val="0070C0"/>
                </a:solidFill>
                <a:latin typeface="Times New Roman" panose="02020603050405020304" pitchFamily="18" charset="0"/>
                <a:cs typeface="Times New Roman" panose="02020603050405020304" pitchFamily="18" charset="0"/>
              </a:rPr>
              <a:t>định các thành viên chính của nhóm.</a:t>
            </a:r>
          </a:p>
          <a:p>
            <a:pPr marL="285750" indent="-285750">
              <a:buFont typeface="Wingdings" panose="05000000000000000000" pitchFamily="2" charset="2"/>
              <a:buChar char="§"/>
            </a:pPr>
            <a:r>
              <a:rPr lang="en-US" sz="1200">
                <a:latin typeface="Times New Roman" panose="02020603050405020304" pitchFamily="18" charset="0"/>
                <a:cs typeface="Times New Roman" panose="02020603050405020304" pitchFamily="18" charset="0"/>
              </a:rPr>
              <a:t>Conduct </a:t>
            </a:r>
            <a:r>
              <a:rPr lang="en-US" sz="1200" smtClean="0">
                <a:latin typeface="Times New Roman" panose="02020603050405020304" pitchFamily="18" charset="0"/>
                <a:cs typeface="Times New Roman" panose="02020603050405020304" pitchFamily="18" charset="0"/>
              </a:rPr>
              <a:t>studies     	          </a:t>
            </a:r>
          </a:p>
          <a:p>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Tiến </a:t>
            </a:r>
            <a:r>
              <a:rPr lang="en-US" sz="1200" i="1">
                <a:solidFill>
                  <a:srgbClr val="0070C0"/>
                </a:solidFill>
                <a:latin typeface="Times New Roman" panose="02020603050405020304" pitchFamily="18" charset="0"/>
                <a:cs typeface="Times New Roman" panose="02020603050405020304" pitchFamily="18" charset="0"/>
              </a:rPr>
              <a:t>hành các nghiên cứu</a:t>
            </a:r>
            <a:r>
              <a:rPr lang="en-US" sz="120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Develop </a:t>
            </a:r>
            <a:r>
              <a:rPr lang="en-US" sz="1200" dirty="0" smtClean="0">
                <a:latin typeface="Times New Roman" panose="02020603050405020304" pitchFamily="18" charset="0"/>
                <a:cs typeface="Times New Roman" panose="02020603050405020304" pitchFamily="18" charset="0"/>
              </a:rPr>
              <a:t>scope </a:t>
            </a:r>
            <a:r>
              <a:rPr lang="en-US" sz="1200" smtClean="0">
                <a:latin typeface="Times New Roman" panose="02020603050405020304" pitchFamily="18" charset="0"/>
                <a:cs typeface="Times New Roman" panose="02020603050405020304" pitchFamily="18" charset="0"/>
              </a:rPr>
              <a:t>baseline :      </a:t>
            </a:r>
          </a:p>
          <a:p>
            <a:r>
              <a:rPr lang="en-US" sz="1200" i="1">
                <a:solidFill>
                  <a:srgbClr val="00B0F0"/>
                </a:solidFill>
                <a:latin typeface="Times New Roman" panose="02020603050405020304" pitchFamily="18" charset="0"/>
                <a:cs typeface="Times New Roman" panose="02020603050405020304" pitchFamily="18" charset="0"/>
              </a:rPr>
              <a:t> </a:t>
            </a:r>
            <a:r>
              <a:rPr lang="en-US" sz="1200" i="1" smtClean="0">
                <a:solidFill>
                  <a:srgbClr val="00B0F0"/>
                </a:solidFill>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Phát </a:t>
            </a:r>
            <a:r>
              <a:rPr lang="en-US" sz="1200" i="1">
                <a:solidFill>
                  <a:srgbClr val="0070C0"/>
                </a:solidFill>
                <a:latin typeface="Times New Roman" panose="02020603050405020304" pitchFamily="18" charset="0"/>
                <a:cs typeface="Times New Roman" panose="02020603050405020304" pitchFamily="18" charset="0"/>
              </a:rPr>
              <a:t>triển phạm vi cơ sở:</a:t>
            </a:r>
          </a:p>
          <a:p>
            <a:pPr marL="742950" lvl="1"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End </a:t>
            </a:r>
            <a:r>
              <a:rPr lang="en-US" sz="1200" smtClean="0">
                <a:latin typeface="Times New Roman" panose="02020603050405020304" pitchFamily="18" charset="0"/>
                <a:cs typeface="Times New Roman" panose="02020603050405020304" pitchFamily="18" charset="0"/>
              </a:rPr>
              <a:t>products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Sản </a:t>
            </a:r>
            <a:r>
              <a:rPr lang="en-US" sz="1200" i="1">
                <a:solidFill>
                  <a:srgbClr val="0070C0"/>
                </a:solidFill>
                <a:latin typeface="Times New Roman" panose="02020603050405020304" pitchFamily="18" charset="0"/>
                <a:cs typeface="Times New Roman" panose="02020603050405020304" pitchFamily="18" charset="0"/>
              </a:rPr>
              <a:t>phẩm cuối cùng.</a:t>
            </a:r>
          </a:p>
          <a:p>
            <a:pPr marL="742950" lvl="1"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Quality </a:t>
            </a:r>
            <a:r>
              <a:rPr lang="en-US" sz="1200" smtClean="0">
                <a:latin typeface="Times New Roman" panose="02020603050405020304" pitchFamily="18" charset="0"/>
                <a:cs typeface="Times New Roman" panose="02020603050405020304" pitchFamily="18" charset="0"/>
              </a:rPr>
              <a:t>standards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Tiêu </a:t>
            </a:r>
            <a:r>
              <a:rPr lang="en-US" sz="1200" i="1">
                <a:solidFill>
                  <a:srgbClr val="0070C0"/>
                </a:solidFill>
                <a:latin typeface="Times New Roman" panose="02020603050405020304" pitchFamily="18" charset="0"/>
                <a:cs typeface="Times New Roman" panose="02020603050405020304" pitchFamily="18" charset="0"/>
              </a:rPr>
              <a:t>chuẩn chất lượng.</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Resources </a:t>
            </a:r>
            <a:r>
              <a:rPr lang="en-US" sz="1200" i="1" smtClean="0">
                <a:solidFill>
                  <a:srgbClr val="0070C0"/>
                </a:solidFill>
                <a:latin typeface="Times New Roman" panose="02020603050405020304" pitchFamily="18" charset="0"/>
                <a:cs typeface="Times New Roman" panose="02020603050405020304" pitchFamily="18" charset="0"/>
              </a:rPr>
              <a:t>Tài  </a:t>
            </a:r>
            <a:r>
              <a:rPr lang="en-US" sz="1200" i="1">
                <a:solidFill>
                  <a:srgbClr val="0070C0"/>
                </a:solidFill>
                <a:latin typeface="Times New Roman" panose="02020603050405020304" pitchFamily="18" charset="0"/>
                <a:cs typeface="Times New Roman" panose="02020603050405020304" pitchFamily="18" charset="0"/>
              </a:rPr>
              <a:t>nguyên</a:t>
            </a:r>
            <a:r>
              <a:rPr lang="en-US" sz="1200" i="1">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Activities  </a:t>
            </a:r>
            <a:r>
              <a:rPr lang="en-US" sz="1200" i="1" smtClean="0">
                <a:solidFill>
                  <a:srgbClr val="0070C0"/>
                </a:solidFill>
                <a:latin typeface="Times New Roman" panose="02020603050405020304" pitchFamily="18" charset="0"/>
                <a:cs typeface="Times New Roman" panose="02020603050405020304" pitchFamily="18" charset="0"/>
              </a:rPr>
              <a:t>Các </a:t>
            </a:r>
            <a:r>
              <a:rPr lang="en-US" sz="1200" i="1">
                <a:solidFill>
                  <a:srgbClr val="0070C0"/>
                </a:solidFill>
                <a:latin typeface="Times New Roman" panose="02020603050405020304" pitchFamily="18" charset="0"/>
                <a:cs typeface="Times New Roman" panose="02020603050405020304" pitchFamily="18" charset="0"/>
              </a:rPr>
              <a:t>hoạt động</a:t>
            </a:r>
            <a:r>
              <a:rPr lang="en-US" sz="1200" i="1">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a:latin typeface="Times New Roman" panose="02020603050405020304" pitchFamily="18" charset="0"/>
                <a:cs typeface="Times New Roman" panose="02020603050405020304" pitchFamily="18" charset="0"/>
              </a:rPr>
              <a:t>Establish </a:t>
            </a:r>
            <a:r>
              <a:rPr lang="en-US" sz="1200" i="1">
                <a:solidFill>
                  <a:srgbClr val="00B0F0"/>
                </a:solidFill>
                <a:latin typeface="Times New Roman" panose="02020603050405020304" pitchFamily="18" charset="0"/>
                <a:cs typeface="Times New Roman" panose="02020603050405020304" pitchFamily="18" charset="0"/>
              </a:rPr>
              <a:t>:</a:t>
            </a:r>
            <a:r>
              <a:rPr lang="en-US" sz="1200" i="1">
                <a:solidFill>
                  <a:srgbClr val="0070C0"/>
                </a:solidFill>
                <a:latin typeface="Times New Roman" panose="02020603050405020304" pitchFamily="18" charset="0"/>
                <a:cs typeface="Times New Roman" panose="02020603050405020304" pitchFamily="18" charset="0"/>
              </a:rPr>
              <a:t>Thiết lập</a:t>
            </a:r>
            <a:r>
              <a:rPr lang="en-US" sz="1200" i="1" smtClean="0">
                <a:solidFill>
                  <a:srgbClr val="0070C0"/>
                </a:solidFill>
                <a:latin typeface="Times New Roman" panose="02020603050405020304" pitchFamily="18" charset="0"/>
                <a:cs typeface="Times New Roman" panose="02020603050405020304" pitchFamily="18" charset="0"/>
              </a:rPr>
              <a:t>:</a:t>
            </a:r>
            <a:endParaRPr lang="en-US" sz="1200" i="1" dirty="0" smtClean="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Master plan  </a:t>
            </a:r>
            <a:r>
              <a:rPr lang="en-US" sz="1200" i="1" smtClean="0">
                <a:solidFill>
                  <a:srgbClr val="0070C0"/>
                </a:solidFill>
                <a:latin typeface="Times New Roman" panose="02020603050405020304" pitchFamily="18" charset="0"/>
                <a:cs typeface="Times New Roman" panose="02020603050405020304" pitchFamily="18" charset="0"/>
              </a:rPr>
              <a:t>Kế </a:t>
            </a:r>
            <a:r>
              <a:rPr lang="en-US" sz="1200" i="1">
                <a:solidFill>
                  <a:srgbClr val="0070C0"/>
                </a:solidFill>
                <a:latin typeface="Times New Roman" panose="02020603050405020304" pitchFamily="18" charset="0"/>
                <a:cs typeface="Times New Roman" panose="02020603050405020304" pitchFamily="18" charset="0"/>
              </a:rPr>
              <a:t>hoạch chính</a:t>
            </a:r>
            <a:r>
              <a:rPr lang="en-US" sz="1200" i="1">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Budget</a:t>
            </a:r>
            <a:r>
              <a:rPr lang="en-US" sz="1200" dirty="0" smtClean="0">
                <a:latin typeface="Times New Roman" panose="02020603050405020304" pitchFamily="18" charset="0"/>
                <a:cs typeface="Times New Roman" panose="02020603050405020304" pitchFamily="18" charset="0"/>
              </a:rPr>
              <a:t>, </a:t>
            </a:r>
            <a:r>
              <a:rPr lang="en-US" sz="1200" smtClean="0">
                <a:latin typeface="Times New Roman" panose="02020603050405020304" pitchFamily="18" charset="0"/>
                <a:cs typeface="Times New Roman" panose="02020603050405020304" pitchFamily="18" charset="0"/>
              </a:rPr>
              <a:t>cash flow</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Dòng </a:t>
            </a:r>
            <a:r>
              <a:rPr lang="en-US" sz="1200" i="1">
                <a:solidFill>
                  <a:srgbClr val="0070C0"/>
                </a:solidFill>
                <a:latin typeface="Times New Roman" panose="02020603050405020304" pitchFamily="18" charset="0"/>
                <a:cs typeface="Times New Roman" panose="02020603050405020304" pitchFamily="18" charset="0"/>
              </a:rPr>
              <a:t>tiền, ngân sách</a:t>
            </a:r>
            <a:r>
              <a:rPr lang="en-US" sz="1200" i="1">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WBS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Cấu </a:t>
            </a:r>
            <a:r>
              <a:rPr lang="en-US" sz="1200" i="1">
                <a:solidFill>
                  <a:srgbClr val="0070C0"/>
                </a:solidFill>
                <a:latin typeface="Times New Roman" panose="02020603050405020304" pitchFamily="18" charset="0"/>
                <a:cs typeface="Times New Roman" panose="02020603050405020304" pitchFamily="18" charset="0"/>
              </a:rPr>
              <a:t>trúc phân chia công việc.</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Policies and procedures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Các </a:t>
            </a:r>
            <a:r>
              <a:rPr lang="en-US" sz="1200" i="1">
                <a:solidFill>
                  <a:srgbClr val="0070C0"/>
                </a:solidFill>
                <a:latin typeface="Times New Roman" panose="02020603050405020304" pitchFamily="18" charset="0"/>
                <a:cs typeface="Times New Roman" panose="02020603050405020304" pitchFamily="18" charset="0"/>
              </a:rPr>
              <a:t>chính sách và thủ tục</a:t>
            </a:r>
            <a:r>
              <a:rPr lang="en-US" sz="1200" i="1" smtClean="0">
                <a:solidFill>
                  <a:srgbClr val="0070C0"/>
                </a:solidFill>
                <a:latin typeface="Times New Roman" panose="02020603050405020304" pitchFamily="18" charset="0"/>
                <a:cs typeface="Times New Roman" panose="02020603050405020304" pitchFamily="18" charset="0"/>
              </a:rPr>
              <a:t>.</a:t>
            </a:r>
            <a:endParaRPr lang="en-US" sz="1200"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Assess </a:t>
            </a:r>
            <a:r>
              <a:rPr lang="en-US" sz="1200">
                <a:latin typeface="Times New Roman" panose="02020603050405020304" pitchFamily="18" charset="0"/>
                <a:cs typeface="Times New Roman" panose="02020603050405020304" pitchFamily="18" charset="0"/>
              </a:rPr>
              <a:t>risks  </a:t>
            </a:r>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Đánh </a:t>
            </a:r>
            <a:r>
              <a:rPr lang="en-US" sz="1200" i="1">
                <a:solidFill>
                  <a:srgbClr val="0070C0"/>
                </a:solidFill>
                <a:latin typeface="Times New Roman" panose="02020603050405020304" pitchFamily="18" charset="0"/>
                <a:cs typeface="Times New Roman" panose="02020603050405020304" pitchFamily="18" charset="0"/>
              </a:rPr>
              <a:t>giá rủi ro</a:t>
            </a:r>
            <a:r>
              <a:rPr lang="en-US" sz="1200" i="1" smtClean="0">
                <a:solidFill>
                  <a:srgbClr val="00B0F0"/>
                </a:solidFill>
                <a:latin typeface="Times New Roman" panose="02020603050405020304" pitchFamily="18" charset="0"/>
                <a:cs typeface="Times New Roman" panose="02020603050405020304" pitchFamily="18" charset="0"/>
              </a:rPr>
              <a:t>.</a:t>
            </a:r>
            <a:endParaRPr lang="en-US" sz="1200"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Confirm justification</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Xác </a:t>
            </a:r>
            <a:r>
              <a:rPr lang="en-US" sz="1200" i="1">
                <a:solidFill>
                  <a:srgbClr val="0070C0"/>
                </a:solidFill>
                <a:latin typeface="Times New Roman" panose="02020603050405020304" pitchFamily="18" charset="0"/>
                <a:cs typeface="Times New Roman" panose="02020603050405020304" pitchFamily="18" charset="0"/>
              </a:rPr>
              <a:t>nhận biện minh</a:t>
            </a:r>
            <a:r>
              <a:rPr lang="en-US" sz="120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Present project belief</a:t>
            </a:r>
            <a:br>
              <a:rPr lang="en-US" sz="1200" smtClean="0">
                <a:latin typeface="Times New Roman" panose="02020603050405020304" pitchFamily="18" charset="0"/>
                <a:cs typeface="Times New Roman" panose="02020603050405020304" pitchFamily="18" charset="0"/>
              </a:rPr>
            </a:br>
            <a:r>
              <a:rPr lang="en-US" sz="1200" i="1" smtClean="0">
                <a:solidFill>
                  <a:srgbClr val="00B0F0"/>
                </a:solidFill>
                <a:latin typeface="Times New Roman" panose="02020603050405020304" pitchFamily="18" charset="0"/>
                <a:cs typeface="Times New Roman" panose="02020603050405020304" pitchFamily="18" charset="0"/>
              </a:rPr>
              <a:t> </a:t>
            </a:r>
            <a:r>
              <a:rPr lang="en-US" sz="1200" i="1">
                <a:solidFill>
                  <a:srgbClr val="0070C0"/>
                </a:solidFill>
                <a:latin typeface="Times New Roman" panose="02020603050405020304" pitchFamily="18" charset="0"/>
                <a:cs typeface="Times New Roman" panose="02020603050405020304" pitchFamily="18" charset="0"/>
              </a:rPr>
              <a:t>Niềm tin hiện tại vào dự án</a:t>
            </a:r>
            <a:r>
              <a:rPr lang="en-US" sz="1200" i="1" smtClean="0">
                <a:solidFill>
                  <a:srgbClr val="0070C0"/>
                </a:solidFill>
                <a:latin typeface="Times New Roman" panose="02020603050405020304" pitchFamily="18" charset="0"/>
                <a:cs typeface="Times New Roman" panose="02020603050405020304" pitchFamily="18" charset="0"/>
              </a:rPr>
              <a:t>.</a:t>
            </a:r>
            <a:endParaRPr lang="en-US" sz="1200"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Establish </a:t>
            </a:r>
            <a:r>
              <a:rPr lang="en-US" sz="1200" smtClean="0">
                <a:latin typeface="Times New Roman" panose="02020603050405020304" pitchFamily="18" charset="0"/>
                <a:cs typeface="Times New Roman" panose="02020603050405020304" pitchFamily="18" charset="0"/>
              </a:rPr>
              <a:t>approval process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Tạo </a:t>
            </a:r>
            <a:r>
              <a:rPr lang="en-US" sz="1200" i="1">
                <a:solidFill>
                  <a:srgbClr val="0070C0"/>
                </a:solidFill>
                <a:latin typeface="Times New Roman" panose="02020603050405020304" pitchFamily="18" charset="0"/>
                <a:cs typeface="Times New Roman" panose="02020603050405020304" pitchFamily="18" charset="0"/>
              </a:rPr>
              <a:t>quá trình phê duyệt</a:t>
            </a: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564221" y="867757"/>
            <a:ext cx="3219137" cy="4893647"/>
          </a:xfrm>
          <a:prstGeom prst="rect">
            <a:avLst/>
          </a:prstGeom>
          <a:noFill/>
        </p:spPr>
        <p:txBody>
          <a:bodyPr wrap="square" rtlCol="0">
            <a:spAutoFit/>
          </a:bodyPr>
          <a:lstStyle/>
          <a:p>
            <a:pPr algn="ctr"/>
            <a:r>
              <a:rPr lang="en-US" sz="1200" b="1" smtClean="0">
                <a:latin typeface="Times New Roman" panose="02020603050405020304" pitchFamily="18" charset="0"/>
                <a:cs typeface="Times New Roman" panose="02020603050405020304" pitchFamily="18" charset="0"/>
              </a:rPr>
              <a:t>Execute	</a:t>
            </a:r>
            <a:r>
              <a:rPr lang="en-US" sz="1200" b="1" i="1" smtClean="0">
                <a:solidFill>
                  <a:srgbClr val="0070C0"/>
                </a:solidFill>
                <a:latin typeface="Times New Roman" panose="02020603050405020304" pitchFamily="18" charset="0"/>
                <a:cs typeface="Times New Roman" panose="02020603050405020304" pitchFamily="18" charset="0"/>
              </a:rPr>
              <a:t>Thực thi</a:t>
            </a:r>
            <a:endParaRPr lang="en-US" sz="1200" b="1" i="1">
              <a:solidFill>
                <a:srgbClr val="0070C0"/>
              </a:solidFill>
              <a:latin typeface="Times New Roman" panose="02020603050405020304" pitchFamily="18" charset="0"/>
              <a:cs typeface="Times New Roman" panose="02020603050405020304" pitchFamily="18" charset="0"/>
            </a:endParaRPr>
          </a:p>
          <a:p>
            <a:pPr algn="ctr"/>
            <a:endParaRPr lang="en-US" sz="12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Set </a:t>
            </a:r>
            <a:r>
              <a:rPr lang="en-US" sz="1200" smtClean="0">
                <a:latin typeface="Times New Roman" panose="02020603050405020304" pitchFamily="18" charset="0"/>
                <a:cs typeface="Times New Roman" panose="02020603050405020304" pitchFamily="18" charset="0"/>
              </a:rPr>
              <a:t>up :	</a:t>
            </a:r>
            <a:r>
              <a:rPr lang="en-US" sz="1200" i="1" smtClean="0">
                <a:solidFill>
                  <a:srgbClr val="0070C0"/>
                </a:solidFill>
                <a:latin typeface="Times New Roman" panose="02020603050405020304" pitchFamily="18" charset="0"/>
                <a:cs typeface="Times New Roman" panose="02020603050405020304" pitchFamily="18" charset="0"/>
              </a:rPr>
              <a:t>Thiết lập</a:t>
            </a:r>
            <a:r>
              <a:rPr lang="en-US" sz="120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Organization	</a:t>
            </a:r>
            <a:r>
              <a:rPr lang="en-US" sz="1200" i="1" smtClean="0">
                <a:solidFill>
                  <a:srgbClr val="0070C0"/>
                </a:solidFill>
                <a:latin typeface="Times New Roman" panose="02020603050405020304" pitchFamily="18" charset="0"/>
                <a:cs typeface="Times New Roman" panose="02020603050405020304" pitchFamily="18" charset="0"/>
              </a:rPr>
              <a:t>Tổ chức</a:t>
            </a:r>
            <a:r>
              <a:rPr lang="en-US" sz="1200" i="1" smtClean="0">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Communication  </a:t>
            </a:r>
            <a:r>
              <a:rPr lang="en-US" sz="1200" i="1" smtClean="0">
                <a:solidFill>
                  <a:srgbClr val="0070C0"/>
                </a:solidFill>
                <a:latin typeface="Times New Roman" panose="02020603050405020304" pitchFamily="18" charset="0"/>
                <a:cs typeface="Times New Roman" panose="02020603050405020304" pitchFamily="18" charset="0"/>
              </a:rPr>
              <a:t>Cộng đồng</a:t>
            </a:r>
            <a:r>
              <a:rPr lang="en-US" sz="1200" smtClean="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a:latin typeface="Times New Roman" panose="02020603050405020304" pitchFamily="18" charset="0"/>
                <a:cs typeface="Times New Roman" panose="02020603050405020304" pitchFamily="18" charset="0"/>
              </a:rPr>
              <a:t>Motivate </a:t>
            </a:r>
            <a:r>
              <a:rPr lang="en-US" sz="1200" smtClean="0">
                <a:latin typeface="Times New Roman" panose="02020603050405020304" pitchFamily="18" charset="0"/>
                <a:cs typeface="Times New Roman" panose="02020603050405020304" pitchFamily="18" charset="0"/>
              </a:rPr>
              <a:t>team   	</a:t>
            </a:r>
            <a:r>
              <a:rPr lang="en-US" sz="1200" i="1" smtClean="0">
                <a:solidFill>
                  <a:srgbClr val="0070C0"/>
                </a:solidFill>
                <a:latin typeface="Times New Roman" panose="02020603050405020304" pitchFamily="18" charset="0"/>
                <a:cs typeface="Times New Roman" panose="02020603050405020304" pitchFamily="18" charset="0"/>
              </a:rPr>
              <a:t>Giải trình nhóm.</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Detail technical requirements</a:t>
            </a:r>
            <a:br>
              <a:rPr lang="en-US" sz="1200" smtClean="0">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Yêu cầu chi tiết về công nghệ</a:t>
            </a:r>
            <a:r>
              <a:rPr lang="en-US" sz="1200" i="1"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Establish  :	</a:t>
            </a:r>
            <a:r>
              <a:rPr lang="en-US" sz="1200" i="1" smtClean="0">
                <a:solidFill>
                  <a:srgbClr val="0070C0"/>
                </a:solidFill>
                <a:latin typeface="Times New Roman" panose="02020603050405020304" pitchFamily="18" charset="0"/>
                <a:cs typeface="Times New Roman" panose="02020603050405020304" pitchFamily="18" charset="0"/>
              </a:rPr>
              <a:t>Thiết lập  :</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Work packages</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Các gói công việc</a:t>
            </a:r>
            <a:r>
              <a:rPr lang="en-US" sz="120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Information control system</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Hệ thống kiểm soát thông tin</a:t>
            </a:r>
            <a:r>
              <a:rPr lang="en-US" sz="1200" i="1"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Procure </a:t>
            </a:r>
            <a:r>
              <a:rPr lang="en-US" sz="1200" dirty="0" smtClean="0">
                <a:latin typeface="Times New Roman" panose="02020603050405020304" pitchFamily="18" charset="0"/>
                <a:cs typeface="Times New Roman" panose="02020603050405020304" pitchFamily="18" charset="0"/>
              </a:rPr>
              <a:t>goods</a:t>
            </a:r>
            <a:r>
              <a:rPr lang="en-US" sz="1200" smtClean="0">
                <a:latin typeface="Times New Roman" panose="02020603050405020304" pitchFamily="18" charset="0"/>
                <a:cs typeface="Times New Roman" panose="02020603050405020304" pitchFamily="18" charset="0"/>
              </a:rPr>
              <a:t>/ services</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Mua các món hàng, dịch vụ</a:t>
            </a:r>
            <a:r>
              <a:rPr lang="en-US" sz="1200" i="1" smtClean="0">
                <a:solidFill>
                  <a:srgbClr val="00B0F0"/>
                </a:solidFill>
                <a:latin typeface="Times New Roman" panose="02020603050405020304" pitchFamily="18" charset="0"/>
                <a:cs typeface="Times New Roman" panose="02020603050405020304" pitchFamily="18" charset="0"/>
              </a:rPr>
              <a:t>.</a:t>
            </a:r>
            <a:endParaRPr lang="en-US" sz="1200" i="1">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Execute work package</a:t>
            </a:r>
            <a:br>
              <a:rPr lang="en-US" sz="1200" smtClean="0">
                <a:latin typeface="Times New Roman" panose="02020603050405020304" pitchFamily="18" charset="0"/>
                <a:cs typeface="Times New Roman" panose="02020603050405020304" pitchFamily="18" charset="0"/>
              </a:rPr>
            </a:br>
            <a:r>
              <a:rPr lang="en-US" sz="1200" smtClean="0">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Thực thi gói công việc.</a:t>
            </a:r>
          </a:p>
          <a:p>
            <a:pPr marL="285750" indent="-285750">
              <a:buFont typeface="Wingdings" panose="05000000000000000000" pitchFamily="2" charset="2"/>
              <a:buChar char="§"/>
            </a:pPr>
            <a:r>
              <a:rPr lang="en-US" sz="1200" smtClean="0">
                <a:solidFill>
                  <a:srgbClr val="0070C0"/>
                </a:solidFill>
                <a:latin typeface="Times New Roman" panose="02020603050405020304" pitchFamily="18" charset="0"/>
                <a:cs typeface="Times New Roman" panose="02020603050405020304" pitchFamily="18" charset="0"/>
              </a:rPr>
              <a:t>Direct/monitor/forecast/control</a:t>
            </a:r>
            <a:br>
              <a:rPr lang="en-US" sz="1200" smtClean="0">
                <a:solidFill>
                  <a:srgbClr val="0070C0"/>
                </a:solidFill>
                <a:latin typeface="Times New Roman" panose="02020603050405020304" pitchFamily="18" charset="0"/>
                <a:cs typeface="Times New Roman" panose="02020603050405020304" pitchFamily="18" charset="0"/>
              </a:rPr>
            </a:br>
            <a:r>
              <a:rPr lang="en-US" sz="1200" i="1" smtClean="0">
                <a:solidFill>
                  <a:srgbClr val="0070C0"/>
                </a:solidFill>
                <a:latin typeface="Times New Roman" panose="02020603050405020304" pitchFamily="18" charset="0"/>
                <a:cs typeface="Times New Roman" panose="02020603050405020304" pitchFamily="18" charset="0"/>
              </a:rPr>
              <a:t>Cai quản / giám sát / dự báo / kiểm soát</a:t>
            </a:r>
            <a:r>
              <a:rPr lang="en-US" sz="1200" i="1" smtClean="0">
                <a:solidFill>
                  <a:srgbClr val="00B0F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Scope	</a:t>
            </a:r>
            <a:r>
              <a:rPr lang="en-US" sz="1200" i="1" smtClean="0">
                <a:solidFill>
                  <a:srgbClr val="0070C0"/>
                </a:solidFill>
                <a:latin typeface="Times New Roman" panose="02020603050405020304" pitchFamily="18" charset="0"/>
                <a:cs typeface="Times New Roman" panose="02020603050405020304" pitchFamily="18" charset="0"/>
              </a:rPr>
              <a:t>Phạm vi.</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Quality	</a:t>
            </a:r>
            <a:r>
              <a:rPr lang="en-US" sz="1200" i="1" smtClean="0">
                <a:solidFill>
                  <a:srgbClr val="0070C0"/>
                </a:solidFill>
                <a:latin typeface="Times New Roman" panose="02020603050405020304" pitchFamily="18" charset="0"/>
                <a:cs typeface="Times New Roman" panose="02020603050405020304" pitchFamily="18" charset="0"/>
              </a:rPr>
              <a:t>Chất lượng.</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Time	</a:t>
            </a:r>
            <a:r>
              <a:rPr lang="en-US" sz="1200" i="1" smtClean="0">
                <a:solidFill>
                  <a:srgbClr val="0070C0"/>
                </a:solidFill>
                <a:latin typeface="Times New Roman" panose="02020603050405020304" pitchFamily="18" charset="0"/>
                <a:cs typeface="Times New Roman" panose="02020603050405020304" pitchFamily="18" charset="0"/>
              </a:rPr>
              <a:t>Thời gian.</a:t>
            </a:r>
          </a:p>
          <a:p>
            <a:pPr marL="742950" lvl="1" indent="-285750">
              <a:buFont typeface="Arial" panose="020B0604020202020204" pitchFamily="34" charset="0"/>
              <a:buChar char="•"/>
            </a:pPr>
            <a:r>
              <a:rPr lang="en-US" sz="1200" smtClean="0">
                <a:latin typeface="Times New Roman" panose="02020603050405020304" pitchFamily="18" charset="0"/>
                <a:cs typeface="Times New Roman" panose="02020603050405020304" pitchFamily="18" charset="0"/>
              </a:rPr>
              <a:t>Cost</a:t>
            </a:r>
            <a:r>
              <a:rPr lang="en-US" sz="1200" smtClean="0">
                <a:solidFill>
                  <a:srgbClr val="0070C0"/>
                </a:solidFill>
                <a:latin typeface="Times New Roman" panose="02020603050405020304" pitchFamily="18" charset="0"/>
                <a:cs typeface="Times New Roman" panose="02020603050405020304" pitchFamily="18" charset="0"/>
              </a:rPr>
              <a:t>	</a:t>
            </a:r>
            <a:r>
              <a:rPr lang="en-US" sz="1200" i="1" smtClean="0">
                <a:solidFill>
                  <a:srgbClr val="0070C0"/>
                </a:solidFill>
                <a:latin typeface="Times New Roman" panose="02020603050405020304" pitchFamily="18" charset="0"/>
                <a:cs typeface="Times New Roman" panose="02020603050405020304" pitchFamily="18" charset="0"/>
              </a:rPr>
              <a:t>Chi phí.</a:t>
            </a:r>
          </a:p>
          <a:p>
            <a:pPr marL="285750" indent="-285750">
              <a:buFont typeface="Wingdings" panose="05000000000000000000" pitchFamily="2" charset="2"/>
              <a:buChar char="§"/>
            </a:pPr>
            <a:r>
              <a:rPr lang="en-US" sz="1200" smtClean="0">
                <a:latin typeface="Times New Roman" panose="02020603050405020304" pitchFamily="18" charset="0"/>
                <a:cs typeface="Times New Roman" panose="02020603050405020304" pitchFamily="18" charset="0"/>
              </a:rPr>
              <a:t>Resolve problems  </a:t>
            </a:r>
            <a:r>
              <a:rPr lang="en-US" sz="1200" i="1" smtClean="0">
                <a:solidFill>
                  <a:srgbClr val="0070C0"/>
                </a:solidFill>
                <a:latin typeface="Times New Roman" panose="02020603050405020304" pitchFamily="18" charset="0"/>
                <a:cs typeface="Times New Roman" panose="02020603050405020304" pitchFamily="18" charset="0"/>
              </a:rPr>
              <a:t>Giải quyết các vấn đề.</a:t>
            </a:r>
          </a:p>
          <a:p>
            <a:pPr lvl="1"/>
            <a:endParaRPr lang="en-US" sz="12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122503" y="867757"/>
            <a:ext cx="2537460" cy="3416320"/>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Finish </a:t>
            </a:r>
            <a:r>
              <a:rPr lang="en-US" sz="1200" b="1" dirty="0" smtClean="0">
                <a:latin typeface="Times New Roman" panose="02020603050405020304" pitchFamily="18" charset="0"/>
                <a:cs typeface="Times New Roman" panose="02020603050405020304" pitchFamily="18" charset="0"/>
              </a:rPr>
              <a:t>	</a:t>
            </a:r>
            <a:r>
              <a:rPr lang="en-US" sz="1200" b="1" i="1" dirty="0" smtClean="0">
                <a:solidFill>
                  <a:srgbClr val="0070C0"/>
                </a:solidFill>
                <a:latin typeface="Times New Roman" panose="02020603050405020304" pitchFamily="18" charset="0"/>
                <a:cs typeface="Times New Roman" panose="02020603050405020304" pitchFamily="18" charset="0"/>
              </a:rPr>
              <a:t>Kết </a:t>
            </a:r>
            <a:r>
              <a:rPr lang="en-US" sz="1200" b="1" i="1" dirty="0" err="1" smtClean="0">
                <a:solidFill>
                  <a:srgbClr val="0070C0"/>
                </a:solidFill>
                <a:latin typeface="Times New Roman" panose="02020603050405020304" pitchFamily="18" charset="0"/>
                <a:cs typeface="Times New Roman" panose="02020603050405020304" pitchFamily="18" charset="0"/>
              </a:rPr>
              <a:t>thúc</a:t>
            </a:r>
            <a:endParaRPr lang="en-US" sz="1200" b="1"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Finalize </a:t>
            </a:r>
            <a:r>
              <a:rPr lang="en-US" sz="1200" dirty="0">
                <a:latin typeface="Times New Roman" panose="02020603050405020304" pitchFamily="18" charset="0"/>
                <a:cs typeface="Times New Roman" panose="02020603050405020304" pitchFamily="18" charset="0"/>
              </a:rPr>
              <a:t>products</a:t>
            </a:r>
            <a:br>
              <a:rPr lang="en-US" sz="1200" dirty="0">
                <a:latin typeface="Times New Roman" panose="02020603050405020304" pitchFamily="18" charset="0"/>
                <a:cs typeface="Times New Roman" panose="02020603050405020304" pitchFamily="18" charset="0"/>
              </a:rPr>
            </a:br>
            <a:r>
              <a:rPr lang="en-US" sz="1200" i="1" dirty="0">
                <a:solidFill>
                  <a:srgbClr val="0070C0"/>
                </a:solidFill>
                <a:latin typeface="Times New Roman" panose="02020603050405020304" pitchFamily="18" charset="0"/>
                <a:cs typeface="Times New Roman" panose="02020603050405020304" pitchFamily="18" charset="0"/>
              </a:rPr>
              <a:t>Hoàn </a:t>
            </a:r>
            <a:r>
              <a:rPr lang="en-US" sz="1200" i="1" dirty="0" err="1">
                <a:solidFill>
                  <a:srgbClr val="0070C0"/>
                </a:solidFill>
                <a:latin typeface="Times New Roman" panose="02020603050405020304" pitchFamily="18" charset="0"/>
                <a:cs typeface="Times New Roman" panose="02020603050405020304" pitchFamily="18" charset="0"/>
              </a:rPr>
              <a:t>thiện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sản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phẩm</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Review and </a:t>
            </a:r>
            <a:r>
              <a:rPr lang="en-US" sz="1200" dirty="0">
                <a:latin typeface="Times New Roman" panose="02020603050405020304" pitchFamily="18" charset="0"/>
                <a:cs typeface="Times New Roman" panose="02020603050405020304" pitchFamily="18" charset="0"/>
              </a:rPr>
              <a:t>accept</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Xem</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xét</a:t>
            </a:r>
            <a:r>
              <a:rPr lang="en-US" sz="1200" i="1" dirty="0">
                <a:solidFill>
                  <a:srgbClr val="0070C0"/>
                </a:solidFill>
                <a:latin typeface="Times New Roman" panose="02020603050405020304" pitchFamily="18" charset="0"/>
                <a:cs typeface="Times New Roman" panose="02020603050405020304" pitchFamily="18" charset="0"/>
              </a:rPr>
              <a:t> và </a:t>
            </a:r>
            <a:r>
              <a:rPr lang="en-US" sz="1200" i="1" dirty="0" err="1">
                <a:solidFill>
                  <a:srgbClr val="0070C0"/>
                </a:solidFill>
                <a:latin typeface="Times New Roman" panose="02020603050405020304" pitchFamily="18" charset="0"/>
                <a:cs typeface="Times New Roman" panose="02020603050405020304" pitchFamily="18" charset="0"/>
              </a:rPr>
              <a:t>chấp</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nhận</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Settle final </a:t>
            </a:r>
            <a:r>
              <a:rPr lang="en-US" sz="1200" dirty="0">
                <a:latin typeface="Times New Roman" panose="02020603050405020304" pitchFamily="18" charset="0"/>
                <a:cs typeface="Times New Roman" panose="02020603050405020304" pitchFamily="18" charset="0"/>
              </a:rPr>
              <a:t>accounts</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Xử</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lý</a:t>
            </a:r>
            <a:r>
              <a:rPr lang="en-US" sz="1200" i="1" dirty="0">
                <a:solidFill>
                  <a:srgbClr val="0070C0"/>
                </a:solidFill>
                <a:latin typeface="Times New Roman" panose="02020603050405020304" pitchFamily="18" charset="0"/>
                <a:cs typeface="Times New Roman" panose="02020603050405020304" pitchFamily="18" charset="0"/>
              </a:rPr>
              <a:t> các tài </a:t>
            </a:r>
            <a:r>
              <a:rPr lang="en-US" sz="1200" i="1" dirty="0" err="1">
                <a:solidFill>
                  <a:srgbClr val="0070C0"/>
                </a:solidFill>
                <a:latin typeface="Times New Roman" panose="02020603050405020304" pitchFamily="18" charset="0"/>
                <a:cs typeface="Times New Roman" panose="02020603050405020304" pitchFamily="18" charset="0"/>
              </a:rPr>
              <a:t>khoản</a:t>
            </a:r>
            <a:r>
              <a:rPr lang="en-US" sz="1200" i="1" dirty="0">
                <a:solidFill>
                  <a:srgbClr val="0070C0"/>
                </a:solidFill>
                <a:latin typeface="Times New Roman" panose="02020603050405020304" pitchFamily="18" charset="0"/>
                <a:cs typeface="Times New Roman" panose="02020603050405020304" pitchFamily="18" charset="0"/>
              </a:rPr>
              <a:t> cuối </a:t>
            </a:r>
            <a:r>
              <a:rPr lang="en-US" sz="1200" i="1" dirty="0" err="1">
                <a:solidFill>
                  <a:srgbClr val="0070C0"/>
                </a:solidFill>
                <a:latin typeface="Times New Roman" panose="02020603050405020304" pitchFamily="18" charset="0"/>
                <a:cs typeface="Times New Roman" panose="02020603050405020304" pitchFamily="18" charset="0"/>
              </a:rPr>
              <a:t>cùng</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Transfer product </a:t>
            </a:r>
            <a:r>
              <a:rPr lang="en-US" sz="1200" dirty="0">
                <a:latin typeface="Times New Roman" panose="02020603050405020304" pitchFamily="18" charset="0"/>
                <a:cs typeface="Times New Roman" panose="02020603050405020304" pitchFamily="18" charset="0"/>
              </a:rPr>
              <a:t>responsibility</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Chuyển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trách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nhiệm</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sản</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phẩm</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Evaluate </a:t>
            </a:r>
            <a:r>
              <a:rPr lang="en-US" sz="1200" dirty="0">
                <a:latin typeface="Times New Roman" panose="02020603050405020304" pitchFamily="18" charset="0"/>
                <a:cs typeface="Times New Roman" panose="02020603050405020304" pitchFamily="18" charset="0"/>
              </a:rPr>
              <a:t>project</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Đánh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giá</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dự</a:t>
            </a:r>
            <a:r>
              <a:rPr lang="en-US" sz="1200" i="1" dirty="0">
                <a:solidFill>
                  <a:srgbClr val="0070C0"/>
                </a:solidFill>
                <a:latin typeface="Times New Roman" panose="02020603050405020304" pitchFamily="18" charset="0"/>
                <a:cs typeface="Times New Roman" panose="02020603050405020304" pitchFamily="18" charset="0"/>
              </a:rPr>
              <a:t> án</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Document </a:t>
            </a:r>
            <a:r>
              <a:rPr lang="en-US" sz="1200" dirty="0">
                <a:latin typeface="Times New Roman" panose="02020603050405020304" pitchFamily="18" charset="0"/>
                <a:cs typeface="Times New Roman" panose="02020603050405020304" pitchFamily="18" charset="0"/>
              </a:rPr>
              <a:t>results</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Những</a:t>
            </a:r>
            <a:r>
              <a:rPr lang="en-US" sz="1200" i="1" dirty="0">
                <a:solidFill>
                  <a:srgbClr val="0070C0"/>
                </a:solidFill>
                <a:latin typeface="Times New Roman" panose="02020603050405020304" pitchFamily="18" charset="0"/>
                <a:cs typeface="Times New Roman" panose="02020603050405020304" pitchFamily="18" charset="0"/>
              </a:rPr>
              <a:t> tài </a:t>
            </a:r>
            <a:r>
              <a:rPr lang="en-US" sz="1200" i="1" dirty="0" err="1">
                <a:solidFill>
                  <a:srgbClr val="0070C0"/>
                </a:solidFill>
                <a:latin typeface="Times New Roman" panose="02020603050405020304" pitchFamily="18" charset="0"/>
                <a:cs typeface="Times New Roman" panose="02020603050405020304" pitchFamily="18" charset="0"/>
              </a:rPr>
              <a:t>liệu</a:t>
            </a:r>
            <a:r>
              <a:rPr lang="en-US" sz="1200" i="1" dirty="0">
                <a:solidFill>
                  <a:srgbClr val="0070C0"/>
                </a:solidFill>
                <a:latin typeface="Times New Roman" panose="02020603050405020304" pitchFamily="18" charset="0"/>
                <a:cs typeface="Times New Roman" panose="02020603050405020304" pitchFamily="18" charset="0"/>
              </a:rPr>
              <a:t> kết quả</a:t>
            </a:r>
            <a:r>
              <a:rPr lang="en-US" sz="1200"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Release/redirect/resources</a:t>
            </a:r>
            <a:br>
              <a:rPr lang="en-US" sz="1200" dirty="0">
                <a:latin typeface="Times New Roman" panose="02020603050405020304" pitchFamily="18" charset="0"/>
                <a:cs typeface="Times New Roman" panose="02020603050405020304" pitchFamily="18" charset="0"/>
              </a:rPr>
            </a:br>
            <a:r>
              <a:rPr lang="en-US" sz="1200" i="1" dirty="0" err="1">
                <a:solidFill>
                  <a:srgbClr val="0070C0"/>
                </a:solidFill>
                <a:latin typeface="Times New Roman" panose="02020603050405020304" pitchFamily="18" charset="0"/>
                <a:cs typeface="Times New Roman" panose="02020603050405020304" pitchFamily="18" charset="0"/>
              </a:rPr>
              <a:t>Phát</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hành</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cai</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quản</a:t>
            </a:r>
            <a:r>
              <a:rPr lang="en-US" sz="1200" i="1" dirty="0">
                <a:solidFill>
                  <a:srgbClr val="0070C0"/>
                </a:solidFill>
                <a:latin typeface="Times New Roman" panose="02020603050405020304" pitchFamily="18" charset="0"/>
                <a:cs typeface="Times New Roman" panose="02020603050405020304" pitchFamily="18" charset="0"/>
              </a:rPr>
              <a:t>/ tài </a:t>
            </a:r>
            <a:r>
              <a:rPr lang="en-US" sz="1200" i="1" dirty="0" err="1">
                <a:solidFill>
                  <a:srgbClr val="0070C0"/>
                </a:solidFill>
                <a:latin typeface="Times New Roman" panose="02020603050405020304" pitchFamily="18" charset="0"/>
                <a:cs typeface="Times New Roman" panose="02020603050405020304" pitchFamily="18" charset="0"/>
              </a:rPr>
              <a:t>nguyên</a:t>
            </a:r>
            <a:r>
              <a:rPr lang="en-US" sz="1200" i="1" dirty="0" smtClean="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200" dirty="0" smtClean="0">
                <a:latin typeface="Times New Roman" panose="02020603050405020304" pitchFamily="18" charset="0"/>
                <a:cs typeface="Times New Roman" panose="02020603050405020304" pitchFamily="18" charset="0"/>
              </a:rPr>
              <a:t>Reassign project </a:t>
            </a:r>
            <a:r>
              <a:rPr lang="en-US" sz="1200" dirty="0">
                <a:latin typeface="Times New Roman" panose="02020603050405020304" pitchFamily="18" charset="0"/>
                <a:cs typeface="Times New Roman" panose="02020603050405020304" pitchFamily="18" charset="0"/>
              </a:rPr>
              <a:t>team</a:t>
            </a:r>
            <a:br>
              <a:rPr lang="en-US" sz="1200" dirty="0">
                <a:latin typeface="Times New Roman" panose="02020603050405020304" pitchFamily="18" charset="0"/>
                <a:cs typeface="Times New Roman" panose="02020603050405020304" pitchFamily="18" charset="0"/>
              </a:rPr>
            </a:br>
            <a:r>
              <a:rPr lang="en-US" sz="1200" i="1" dirty="0">
                <a:solidFill>
                  <a:srgbClr val="0070C0"/>
                </a:solidFill>
                <a:latin typeface="Times New Roman" panose="02020603050405020304" pitchFamily="18" charset="0"/>
                <a:cs typeface="Times New Roman" panose="02020603050405020304" pitchFamily="18" charset="0"/>
              </a:rPr>
              <a:t>Phân công </a:t>
            </a:r>
            <a:r>
              <a:rPr lang="en-US" sz="1200" i="1" dirty="0" err="1">
                <a:solidFill>
                  <a:srgbClr val="0070C0"/>
                </a:solidFill>
                <a:latin typeface="Times New Roman" panose="02020603050405020304" pitchFamily="18" charset="0"/>
                <a:cs typeface="Times New Roman" panose="02020603050405020304" pitchFamily="18" charset="0"/>
              </a:rPr>
              <a:t>lại</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nhóm</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err="1">
                <a:solidFill>
                  <a:srgbClr val="0070C0"/>
                </a:solidFill>
                <a:latin typeface="Times New Roman" panose="02020603050405020304" pitchFamily="18" charset="0"/>
                <a:cs typeface="Times New Roman" panose="02020603050405020304" pitchFamily="18" charset="0"/>
              </a:rPr>
              <a:t>dự</a:t>
            </a:r>
            <a:r>
              <a:rPr lang="en-US" sz="1200" i="1" dirty="0">
                <a:solidFill>
                  <a:srgbClr val="0070C0"/>
                </a:solidFill>
                <a:latin typeface="Times New Roman" panose="02020603050405020304" pitchFamily="18" charset="0"/>
                <a:cs typeface="Times New Roman" panose="02020603050405020304" pitchFamily="18" charset="0"/>
              </a:rPr>
              <a:t> án.</a:t>
            </a: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H="1">
            <a:off x="5484690" y="980592"/>
            <a:ext cx="1712" cy="463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83358" y="867757"/>
            <a:ext cx="33096" cy="47460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023" y="36760"/>
            <a:ext cx="11294940"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Typical Activities by Phase</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dirty="0" smtClean="0">
                <a:solidFill>
                  <a:srgbClr val="0070C0"/>
                </a:solidFill>
                <a:latin typeface="Times New Roman" panose="02020603050405020304" pitchFamily="18" charset="0"/>
                <a:cs typeface="Times New Roman" panose="02020603050405020304" pitchFamily="18" charset="0"/>
              </a:rPr>
              <a:t>Các </a:t>
            </a:r>
            <a:r>
              <a:rPr lang="en-US" sz="2400" b="1" i="1" dirty="0" err="1">
                <a:solidFill>
                  <a:srgbClr val="0070C0"/>
                </a:solidFill>
                <a:latin typeface="Times New Roman" panose="02020603050405020304" pitchFamily="18" charset="0"/>
                <a:cs typeface="Times New Roman" panose="02020603050405020304" pitchFamily="18" charset="0"/>
              </a:rPr>
              <a:t>hoạt</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động</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điển</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hình</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theo</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giai</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đoạn</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790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p:cNvSpPr>
            <a:spLocks noGrp="1" noChangeArrowheads="1"/>
          </p:cNvSpPr>
          <p:nvPr>
            <p:ph type="title"/>
          </p:nvPr>
        </p:nvSpPr>
        <p:spPr/>
        <p:txBody>
          <a:bodyPr/>
          <a:lstStyle/>
          <a:p>
            <a:r>
              <a:rPr lang="en-US" altLang="en-US" dirty="0"/>
              <a:t>The </a:t>
            </a:r>
            <a:r>
              <a:rPr lang="en-US" altLang="en-US" dirty="0" smtClean="0"/>
              <a:t>styles </a:t>
            </a:r>
            <a:r>
              <a:rPr lang="en-US" altLang="en-US" dirty="0"/>
              <a:t>of project management </a:t>
            </a:r>
            <a:r>
              <a:rPr lang="en-US" altLang="en-US" dirty="0" smtClean="0"/>
              <a:t/>
            </a:r>
            <a:br>
              <a:rPr lang="en-US" altLang="en-US" dirty="0" smtClean="0"/>
            </a:br>
            <a:r>
              <a:rPr lang="fr-FR" altLang="en-US" dirty="0" err="1" smtClean="0">
                <a:solidFill>
                  <a:srgbClr val="0070C0"/>
                </a:solidFill>
              </a:rPr>
              <a:t>Các</a:t>
            </a:r>
            <a:r>
              <a:rPr lang="fr-FR" altLang="en-US" dirty="0" smtClean="0">
                <a:solidFill>
                  <a:srgbClr val="0070C0"/>
                </a:solidFill>
              </a:rPr>
              <a:t> </a:t>
            </a:r>
            <a:r>
              <a:rPr lang="fr-FR" altLang="en-US" dirty="0" err="1" smtClean="0">
                <a:solidFill>
                  <a:srgbClr val="0070C0"/>
                </a:solidFill>
              </a:rPr>
              <a:t>phong</a:t>
            </a:r>
            <a:r>
              <a:rPr lang="fr-FR" altLang="en-US" dirty="0" smtClean="0">
                <a:solidFill>
                  <a:srgbClr val="0070C0"/>
                </a:solidFill>
              </a:rPr>
              <a:t> </a:t>
            </a:r>
            <a:r>
              <a:rPr lang="fr-FR" altLang="en-US" dirty="0" err="1" smtClean="0">
                <a:solidFill>
                  <a:srgbClr val="0070C0"/>
                </a:solidFill>
              </a:rPr>
              <a:t>cách</a:t>
            </a:r>
            <a:r>
              <a:rPr lang="fr-FR" altLang="en-US" dirty="0" smtClean="0">
                <a:solidFill>
                  <a:srgbClr val="0070C0"/>
                </a:solidFill>
              </a:rPr>
              <a:t> </a:t>
            </a:r>
            <a:r>
              <a:rPr lang="fr-FR" altLang="en-US" dirty="0" err="1" smtClean="0">
                <a:solidFill>
                  <a:srgbClr val="0070C0"/>
                </a:solidFill>
              </a:rPr>
              <a:t>quản</a:t>
            </a:r>
            <a:r>
              <a:rPr lang="fr-FR" altLang="en-US" dirty="0" smtClean="0">
                <a:solidFill>
                  <a:srgbClr val="0070C0"/>
                </a:solidFill>
              </a:rPr>
              <a:t> </a:t>
            </a:r>
            <a:r>
              <a:rPr lang="fr-FR" altLang="en-US" dirty="0" err="1" smtClean="0">
                <a:solidFill>
                  <a:srgbClr val="0070C0"/>
                </a:solidFill>
              </a:rPr>
              <a:t>lý</a:t>
            </a:r>
            <a:r>
              <a:rPr lang="fr-FR" altLang="en-US" dirty="0" smtClean="0">
                <a:solidFill>
                  <a:srgbClr val="0070C0"/>
                </a:solidFill>
              </a:rPr>
              <a:t> </a:t>
            </a:r>
            <a:r>
              <a:rPr lang="fr-FR" altLang="en-US" dirty="0" err="1" smtClean="0">
                <a:solidFill>
                  <a:srgbClr val="0070C0"/>
                </a:solidFill>
              </a:rPr>
              <a:t>dự</a:t>
            </a:r>
            <a:r>
              <a:rPr lang="fr-FR" altLang="en-US" dirty="0" smtClean="0">
                <a:solidFill>
                  <a:srgbClr val="0070C0"/>
                </a:solidFill>
              </a:rPr>
              <a:t> </a:t>
            </a:r>
            <a:r>
              <a:rPr lang="fr-FR" altLang="en-US" dirty="0" err="1" smtClean="0">
                <a:solidFill>
                  <a:srgbClr val="0070C0"/>
                </a:solidFill>
              </a:rPr>
              <a:t>án</a:t>
            </a:r>
            <a:endParaRPr lang="en-US" altLang="en-US" dirty="0" smtClean="0">
              <a:solidFill>
                <a:srgbClr val="0070C0"/>
              </a:solidFill>
            </a:endParaRPr>
          </a:p>
        </p:txBody>
      </p:sp>
      <p:sp>
        <p:nvSpPr>
          <p:cNvPr id="2" name="Date Placeholder 1"/>
          <p:cNvSpPr>
            <a:spLocks noGrp="1"/>
          </p:cNvSpPr>
          <p:nvPr>
            <p:ph type="dt" sz="half" idx="10"/>
          </p:nvPr>
        </p:nvSpPr>
        <p:spPr/>
        <p:txBody>
          <a:bodyPr/>
          <a:lstStyle/>
          <a:p>
            <a:endParaRPr lang="en-US" altLang="en-US"/>
          </a:p>
        </p:txBody>
      </p:sp>
      <p:sp>
        <p:nvSpPr>
          <p:cNvPr id="28" name="Slide Number Placeholder 4"/>
          <p:cNvSpPr>
            <a:spLocks noGrp="1"/>
          </p:cNvSpPr>
          <p:nvPr>
            <p:ph type="sldNum" sz="quarter" idx="12"/>
          </p:nvPr>
        </p:nvSpPr>
        <p:spPr/>
        <p:txBody>
          <a:bodyPr/>
          <a:lstStyle/>
          <a:p>
            <a:pPr lvl="1"/>
            <a:fld id="{79578B06-1FB2-4B72-8A25-251841BF437F}" type="slidenum">
              <a:rPr lang="en-US" altLang="en-US" smtClean="0"/>
              <a:pPr lvl="1"/>
              <a:t>14</a:t>
            </a:fld>
            <a:endParaRPr lang="en-US" altLang="en-US"/>
          </a:p>
        </p:txBody>
      </p:sp>
      <p:sp>
        <p:nvSpPr>
          <p:cNvPr id="22534" name="Line 6"/>
          <p:cNvSpPr>
            <a:spLocks noChangeShapeType="1"/>
          </p:cNvSpPr>
          <p:nvPr/>
        </p:nvSpPr>
        <p:spPr bwMode="auto">
          <a:xfrm>
            <a:off x="2362200" y="1681164"/>
            <a:ext cx="1588" cy="180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7"/>
          <p:cNvSpPr>
            <a:spLocks noChangeShapeType="1"/>
          </p:cNvSpPr>
          <p:nvPr/>
        </p:nvSpPr>
        <p:spPr bwMode="auto">
          <a:xfrm>
            <a:off x="2362201" y="3487739"/>
            <a:ext cx="22907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6" name="Group 8"/>
          <p:cNvGrpSpPr>
            <a:grpSpLocks/>
          </p:cNvGrpSpPr>
          <p:nvPr/>
        </p:nvGrpSpPr>
        <p:grpSpPr bwMode="auto">
          <a:xfrm>
            <a:off x="2709864" y="2162176"/>
            <a:ext cx="1184275" cy="963613"/>
            <a:chOff x="2697" y="7920"/>
            <a:chExt cx="1191" cy="1152"/>
          </a:xfrm>
        </p:grpSpPr>
        <p:sp>
          <p:nvSpPr>
            <p:cNvPr id="22552" name="Line 9"/>
            <p:cNvSpPr>
              <a:spLocks noChangeShapeType="1"/>
            </p:cNvSpPr>
            <p:nvPr/>
          </p:nvSpPr>
          <p:spPr bwMode="auto">
            <a:xfrm>
              <a:off x="2697" y="8208"/>
              <a:ext cx="144"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10"/>
            <p:cNvSpPr>
              <a:spLocks noChangeShapeType="1"/>
            </p:cNvSpPr>
            <p:nvPr/>
          </p:nvSpPr>
          <p:spPr bwMode="auto">
            <a:xfrm flipV="1">
              <a:off x="2841" y="7920"/>
              <a:ext cx="288"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11"/>
            <p:cNvSpPr>
              <a:spLocks noChangeShapeType="1"/>
            </p:cNvSpPr>
            <p:nvPr/>
          </p:nvSpPr>
          <p:spPr bwMode="auto">
            <a:xfrm>
              <a:off x="3129" y="792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12"/>
            <p:cNvSpPr>
              <a:spLocks noChangeShapeType="1"/>
            </p:cNvSpPr>
            <p:nvPr/>
          </p:nvSpPr>
          <p:spPr bwMode="auto">
            <a:xfrm flipV="1">
              <a:off x="3129" y="8208"/>
              <a:ext cx="43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Line 13"/>
            <p:cNvSpPr>
              <a:spLocks noChangeShapeType="1"/>
            </p:cNvSpPr>
            <p:nvPr/>
          </p:nvSpPr>
          <p:spPr bwMode="auto">
            <a:xfrm>
              <a:off x="3600" y="8208"/>
              <a:ext cx="288"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7" name="Text Box 14"/>
          <p:cNvSpPr txBox="1">
            <a:spLocks noChangeArrowheads="1"/>
          </p:cNvSpPr>
          <p:nvPr/>
        </p:nvSpPr>
        <p:spPr bwMode="auto">
          <a:xfrm>
            <a:off x="2362200" y="3608388"/>
            <a:ext cx="274478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1100" dirty="0">
                <a:latin typeface="Arial" charset="0"/>
              </a:rPr>
              <a:t>(1) </a:t>
            </a:r>
            <a:r>
              <a:rPr lang="en-US" altLang="en-US" sz="1100" dirty="0" smtClean="0">
                <a:latin typeface="Arial" charset="0"/>
              </a:rPr>
              <a:t>Passive style  - </a:t>
            </a:r>
            <a:r>
              <a:rPr lang="en-US" altLang="en-US" sz="1100" dirty="0" err="1" smtClean="0">
                <a:latin typeface="Arial" charset="0"/>
              </a:rPr>
              <a:t>Kiểu</a:t>
            </a:r>
            <a:r>
              <a:rPr lang="en-US" altLang="en-US" sz="1100" dirty="0" smtClean="0">
                <a:latin typeface="Arial" charset="0"/>
              </a:rPr>
              <a:t> </a:t>
            </a:r>
            <a:r>
              <a:rPr lang="en-US" altLang="en-US" sz="1100" dirty="0" err="1" smtClean="0">
                <a:latin typeface="Arial" charset="0"/>
              </a:rPr>
              <a:t>thụ</a:t>
            </a:r>
            <a:r>
              <a:rPr lang="en-US" altLang="en-US" sz="1100" dirty="0" smtClean="0">
                <a:latin typeface="Arial" charset="0"/>
              </a:rPr>
              <a:t> </a:t>
            </a:r>
            <a:r>
              <a:rPr lang="en-US" altLang="en-US" sz="1100" dirty="0" err="1" smtClean="0">
                <a:latin typeface="Arial" charset="0"/>
              </a:rPr>
              <a:t>động</a:t>
            </a:r>
            <a:endParaRPr lang="en-US" altLang="en-US" sz="2400" dirty="0"/>
          </a:p>
        </p:txBody>
      </p:sp>
      <p:sp>
        <p:nvSpPr>
          <p:cNvPr id="22538" name="Line 15"/>
          <p:cNvSpPr>
            <a:spLocks noChangeShapeType="1"/>
          </p:cNvSpPr>
          <p:nvPr/>
        </p:nvSpPr>
        <p:spPr bwMode="auto">
          <a:xfrm>
            <a:off x="5930900" y="1681164"/>
            <a:ext cx="1588" cy="180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6"/>
          <p:cNvSpPr>
            <a:spLocks noChangeShapeType="1"/>
          </p:cNvSpPr>
          <p:nvPr/>
        </p:nvSpPr>
        <p:spPr bwMode="auto">
          <a:xfrm>
            <a:off x="5930900" y="3487739"/>
            <a:ext cx="3098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Freeform 17"/>
          <p:cNvSpPr>
            <a:spLocks/>
          </p:cNvSpPr>
          <p:nvPr/>
        </p:nvSpPr>
        <p:spPr bwMode="auto">
          <a:xfrm>
            <a:off x="6272214" y="1993900"/>
            <a:ext cx="1685925" cy="984250"/>
          </a:xfrm>
          <a:custGeom>
            <a:avLst/>
            <a:gdLst>
              <a:gd name="T0" fmla="*/ 0 w 1905"/>
              <a:gd name="T1" fmla="*/ 822366776 h 1178"/>
              <a:gd name="T2" fmla="*/ 35245125 w 1905"/>
              <a:gd name="T3" fmla="*/ 602463770 h 1178"/>
              <a:gd name="T4" fmla="*/ 70490250 w 1905"/>
              <a:gd name="T5" fmla="*/ 424447368 h 1178"/>
              <a:gd name="T6" fmla="*/ 117483750 w 1905"/>
              <a:gd name="T7" fmla="*/ 361618296 h 1178"/>
              <a:gd name="T8" fmla="*/ 187974000 w 1905"/>
              <a:gd name="T9" fmla="*/ 340674993 h 1178"/>
              <a:gd name="T10" fmla="*/ 281961000 w 1905"/>
              <a:gd name="T11" fmla="*/ 277845086 h 1178"/>
              <a:gd name="T12" fmla="*/ 505180125 w 1905"/>
              <a:gd name="T13" fmla="*/ 225487664 h 1178"/>
              <a:gd name="T14" fmla="*/ 634412250 w 1905"/>
              <a:gd name="T15" fmla="*/ 319731691 h 1178"/>
              <a:gd name="T16" fmla="*/ 657909000 w 1905"/>
              <a:gd name="T17" fmla="*/ 382560763 h 1178"/>
              <a:gd name="T18" fmla="*/ 716650875 w 1905"/>
              <a:gd name="T19" fmla="*/ 518691395 h 1178"/>
              <a:gd name="T20" fmla="*/ 634412250 w 1905"/>
              <a:gd name="T21" fmla="*/ 696707796 h 1178"/>
              <a:gd name="T22" fmla="*/ 540425250 w 1905"/>
              <a:gd name="T23" fmla="*/ 707179447 h 1178"/>
              <a:gd name="T24" fmla="*/ 387696375 w 1905"/>
              <a:gd name="T25" fmla="*/ 686236145 h 1178"/>
              <a:gd name="T26" fmla="*/ 352451250 w 1905"/>
              <a:gd name="T27" fmla="*/ 654822026 h 1178"/>
              <a:gd name="T28" fmla="*/ 258464250 w 1905"/>
              <a:gd name="T29" fmla="*/ 623407072 h 1178"/>
              <a:gd name="T30" fmla="*/ 187974000 w 1905"/>
              <a:gd name="T31" fmla="*/ 560578000 h 1178"/>
              <a:gd name="T32" fmla="*/ 140980500 w 1905"/>
              <a:gd name="T33" fmla="*/ 424447368 h 1178"/>
              <a:gd name="T34" fmla="*/ 82238625 w 1905"/>
              <a:gd name="T35" fmla="*/ 267374270 h 1178"/>
              <a:gd name="T36" fmla="*/ 93987000 w 1905"/>
              <a:gd name="T37" fmla="*/ 183601059 h 1178"/>
              <a:gd name="T38" fmla="*/ 129232125 w 1905"/>
              <a:gd name="T39" fmla="*/ 173130243 h 1178"/>
              <a:gd name="T40" fmla="*/ 211470750 w 1905"/>
              <a:gd name="T41" fmla="*/ 162658592 h 1178"/>
              <a:gd name="T42" fmla="*/ 352451250 w 1905"/>
              <a:gd name="T43" fmla="*/ 57942914 h 1178"/>
              <a:gd name="T44" fmla="*/ 599167125 w 1905"/>
              <a:gd name="T45" fmla="*/ 5584658 h 1178"/>
              <a:gd name="T46" fmla="*/ 693154125 w 1905"/>
              <a:gd name="T47" fmla="*/ 16056309 h 1178"/>
              <a:gd name="T48" fmla="*/ 716650875 w 1905"/>
              <a:gd name="T49" fmla="*/ 78885382 h 1178"/>
              <a:gd name="T50" fmla="*/ 740147625 w 1905"/>
              <a:gd name="T51" fmla="*/ 110300336 h 1178"/>
              <a:gd name="T52" fmla="*/ 810637875 w 1905"/>
              <a:gd name="T53" fmla="*/ 235959316 h 1178"/>
              <a:gd name="T54" fmla="*/ 928121625 w 1905"/>
              <a:gd name="T55" fmla="*/ 508219743 h 1178"/>
              <a:gd name="T56" fmla="*/ 928121625 w 1905"/>
              <a:gd name="T57" fmla="*/ 612935421 h 1178"/>
              <a:gd name="T58" fmla="*/ 740147625 w 1905"/>
              <a:gd name="T59" fmla="*/ 675764493 h 1178"/>
              <a:gd name="T60" fmla="*/ 610915500 w 1905"/>
              <a:gd name="T61" fmla="*/ 602463770 h 1178"/>
              <a:gd name="T62" fmla="*/ 505180125 w 1905"/>
              <a:gd name="T63" fmla="*/ 508219743 h 1178"/>
              <a:gd name="T64" fmla="*/ 646160625 w 1905"/>
              <a:gd name="T65" fmla="*/ 141715289 h 1178"/>
              <a:gd name="T66" fmla="*/ 787141125 w 1905"/>
              <a:gd name="T67" fmla="*/ 120771987 h 1178"/>
              <a:gd name="T68" fmla="*/ 822386250 w 1905"/>
              <a:gd name="T69" fmla="*/ 110300336 h 1178"/>
              <a:gd name="T70" fmla="*/ 1010360250 w 1905"/>
              <a:gd name="T71" fmla="*/ 131243638 h 1178"/>
              <a:gd name="T72" fmla="*/ 1339314750 w 1905"/>
              <a:gd name="T73" fmla="*/ 487276441 h 1178"/>
              <a:gd name="T74" fmla="*/ 1198334250 w 1905"/>
              <a:gd name="T75" fmla="*/ 654822026 h 1178"/>
              <a:gd name="T76" fmla="*/ 1092598875 w 1905"/>
              <a:gd name="T77" fmla="*/ 665293678 h 1178"/>
              <a:gd name="T78" fmla="*/ 928121625 w 1905"/>
              <a:gd name="T79" fmla="*/ 654822026 h 1178"/>
              <a:gd name="T80" fmla="*/ 881128125 w 1905"/>
              <a:gd name="T81" fmla="*/ 550106349 h 1178"/>
              <a:gd name="T82" fmla="*/ 892876500 w 1905"/>
              <a:gd name="T83" fmla="*/ 141715289 h 1178"/>
              <a:gd name="T84" fmla="*/ 975115125 w 1905"/>
              <a:gd name="T85" fmla="*/ 57942914 h 1178"/>
              <a:gd name="T86" fmla="*/ 1163089125 w 1905"/>
              <a:gd name="T87" fmla="*/ 36999612 h 1178"/>
              <a:gd name="T88" fmla="*/ 1233579375 w 1905"/>
              <a:gd name="T89" fmla="*/ 26527961 h 1178"/>
              <a:gd name="T90" fmla="*/ 1315818000 w 1905"/>
              <a:gd name="T91" fmla="*/ 36999612 h 1178"/>
              <a:gd name="T92" fmla="*/ 1339314750 w 1905"/>
              <a:gd name="T93" fmla="*/ 78885382 h 1178"/>
              <a:gd name="T94" fmla="*/ 1362811500 w 1905"/>
              <a:gd name="T95" fmla="*/ 204544362 h 1178"/>
              <a:gd name="T96" fmla="*/ 1421553375 w 1905"/>
              <a:gd name="T97" fmla="*/ 571049651 h 1178"/>
              <a:gd name="T98" fmla="*/ 1398056625 w 1905"/>
              <a:gd name="T99" fmla="*/ 728122750 h 1178"/>
              <a:gd name="T100" fmla="*/ 1351063125 w 1905"/>
              <a:gd name="T101" fmla="*/ 749066053 h 1178"/>
              <a:gd name="T102" fmla="*/ 1315818000 w 1905"/>
              <a:gd name="T103" fmla="*/ 612935421 h 1178"/>
              <a:gd name="T104" fmla="*/ 1315818000 w 1905"/>
              <a:gd name="T105" fmla="*/ 298788388 h 1178"/>
              <a:gd name="T106" fmla="*/ 1339314750 w 1905"/>
              <a:gd name="T107" fmla="*/ 204544362 h 1178"/>
              <a:gd name="T108" fmla="*/ 1492043625 w 1905"/>
              <a:gd name="T109" fmla="*/ 173130243 h 11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05" h="1178">
                <a:moveTo>
                  <a:pt x="0" y="1178"/>
                </a:moveTo>
                <a:cubicBezTo>
                  <a:pt x="21" y="1074"/>
                  <a:pt x="28" y="968"/>
                  <a:pt x="45" y="863"/>
                </a:cubicBezTo>
                <a:cubicBezTo>
                  <a:pt x="58" y="788"/>
                  <a:pt x="51" y="678"/>
                  <a:pt x="90" y="608"/>
                </a:cubicBezTo>
                <a:cubicBezTo>
                  <a:pt x="108" y="576"/>
                  <a:pt x="130" y="548"/>
                  <a:pt x="150" y="518"/>
                </a:cubicBezTo>
                <a:cubicBezTo>
                  <a:pt x="168" y="492"/>
                  <a:pt x="210" y="498"/>
                  <a:pt x="240" y="488"/>
                </a:cubicBezTo>
                <a:cubicBezTo>
                  <a:pt x="280" y="458"/>
                  <a:pt x="319" y="427"/>
                  <a:pt x="360" y="398"/>
                </a:cubicBezTo>
                <a:cubicBezTo>
                  <a:pt x="493" y="303"/>
                  <a:pt x="434" y="339"/>
                  <a:pt x="645" y="323"/>
                </a:cubicBezTo>
                <a:cubicBezTo>
                  <a:pt x="743" y="347"/>
                  <a:pt x="751" y="369"/>
                  <a:pt x="810" y="458"/>
                </a:cubicBezTo>
                <a:cubicBezTo>
                  <a:pt x="828" y="484"/>
                  <a:pt x="822" y="522"/>
                  <a:pt x="840" y="548"/>
                </a:cubicBezTo>
                <a:cubicBezTo>
                  <a:pt x="881" y="610"/>
                  <a:pt x="892" y="673"/>
                  <a:pt x="915" y="743"/>
                </a:cubicBezTo>
                <a:cubicBezTo>
                  <a:pt x="907" y="826"/>
                  <a:pt x="917" y="962"/>
                  <a:pt x="810" y="998"/>
                </a:cubicBezTo>
                <a:cubicBezTo>
                  <a:pt x="772" y="1011"/>
                  <a:pt x="730" y="1008"/>
                  <a:pt x="690" y="1013"/>
                </a:cubicBezTo>
                <a:cubicBezTo>
                  <a:pt x="625" y="1006"/>
                  <a:pt x="552" y="1016"/>
                  <a:pt x="495" y="983"/>
                </a:cubicBezTo>
                <a:cubicBezTo>
                  <a:pt x="477" y="972"/>
                  <a:pt x="469" y="948"/>
                  <a:pt x="450" y="938"/>
                </a:cubicBezTo>
                <a:cubicBezTo>
                  <a:pt x="412" y="918"/>
                  <a:pt x="370" y="908"/>
                  <a:pt x="330" y="893"/>
                </a:cubicBezTo>
                <a:cubicBezTo>
                  <a:pt x="300" y="863"/>
                  <a:pt x="270" y="833"/>
                  <a:pt x="240" y="803"/>
                </a:cubicBezTo>
                <a:cubicBezTo>
                  <a:pt x="232" y="795"/>
                  <a:pt x="181" y="610"/>
                  <a:pt x="180" y="608"/>
                </a:cubicBezTo>
                <a:cubicBezTo>
                  <a:pt x="154" y="530"/>
                  <a:pt x="125" y="462"/>
                  <a:pt x="105" y="383"/>
                </a:cubicBezTo>
                <a:cubicBezTo>
                  <a:pt x="110" y="343"/>
                  <a:pt x="104" y="300"/>
                  <a:pt x="120" y="263"/>
                </a:cubicBezTo>
                <a:cubicBezTo>
                  <a:pt x="126" y="249"/>
                  <a:pt x="149" y="251"/>
                  <a:pt x="165" y="248"/>
                </a:cubicBezTo>
                <a:cubicBezTo>
                  <a:pt x="200" y="241"/>
                  <a:pt x="235" y="238"/>
                  <a:pt x="270" y="233"/>
                </a:cubicBezTo>
                <a:cubicBezTo>
                  <a:pt x="348" y="207"/>
                  <a:pt x="373" y="121"/>
                  <a:pt x="450" y="83"/>
                </a:cubicBezTo>
                <a:cubicBezTo>
                  <a:pt x="533" y="42"/>
                  <a:pt x="672" y="24"/>
                  <a:pt x="765" y="8"/>
                </a:cubicBezTo>
                <a:cubicBezTo>
                  <a:pt x="805" y="13"/>
                  <a:pt x="852" y="0"/>
                  <a:pt x="885" y="23"/>
                </a:cubicBezTo>
                <a:cubicBezTo>
                  <a:pt x="911" y="41"/>
                  <a:pt x="902" y="84"/>
                  <a:pt x="915" y="113"/>
                </a:cubicBezTo>
                <a:cubicBezTo>
                  <a:pt x="922" y="129"/>
                  <a:pt x="937" y="142"/>
                  <a:pt x="945" y="158"/>
                </a:cubicBezTo>
                <a:cubicBezTo>
                  <a:pt x="975" y="218"/>
                  <a:pt x="997" y="281"/>
                  <a:pt x="1035" y="338"/>
                </a:cubicBezTo>
                <a:cubicBezTo>
                  <a:pt x="1059" y="482"/>
                  <a:pt x="1121" y="600"/>
                  <a:pt x="1185" y="728"/>
                </a:cubicBezTo>
                <a:cubicBezTo>
                  <a:pt x="1192" y="769"/>
                  <a:pt x="1215" y="836"/>
                  <a:pt x="1185" y="878"/>
                </a:cubicBezTo>
                <a:cubicBezTo>
                  <a:pt x="1135" y="948"/>
                  <a:pt x="1021" y="955"/>
                  <a:pt x="945" y="968"/>
                </a:cubicBezTo>
                <a:cubicBezTo>
                  <a:pt x="863" y="941"/>
                  <a:pt x="881" y="952"/>
                  <a:pt x="780" y="863"/>
                </a:cubicBezTo>
                <a:cubicBezTo>
                  <a:pt x="732" y="821"/>
                  <a:pt x="645" y="728"/>
                  <a:pt x="645" y="728"/>
                </a:cubicBezTo>
                <a:cubicBezTo>
                  <a:pt x="662" y="518"/>
                  <a:pt x="593" y="273"/>
                  <a:pt x="825" y="203"/>
                </a:cubicBezTo>
                <a:cubicBezTo>
                  <a:pt x="883" y="186"/>
                  <a:pt x="947" y="192"/>
                  <a:pt x="1005" y="173"/>
                </a:cubicBezTo>
                <a:cubicBezTo>
                  <a:pt x="1020" y="168"/>
                  <a:pt x="1035" y="163"/>
                  <a:pt x="1050" y="158"/>
                </a:cubicBezTo>
                <a:cubicBezTo>
                  <a:pt x="1130" y="166"/>
                  <a:pt x="1216" y="156"/>
                  <a:pt x="1290" y="188"/>
                </a:cubicBezTo>
                <a:cubicBezTo>
                  <a:pt x="1507" y="283"/>
                  <a:pt x="1654" y="474"/>
                  <a:pt x="1710" y="698"/>
                </a:cubicBezTo>
                <a:cubicBezTo>
                  <a:pt x="1692" y="770"/>
                  <a:pt x="1613" y="912"/>
                  <a:pt x="1530" y="938"/>
                </a:cubicBezTo>
                <a:cubicBezTo>
                  <a:pt x="1487" y="951"/>
                  <a:pt x="1440" y="948"/>
                  <a:pt x="1395" y="953"/>
                </a:cubicBezTo>
                <a:cubicBezTo>
                  <a:pt x="1325" y="948"/>
                  <a:pt x="1253" y="955"/>
                  <a:pt x="1185" y="938"/>
                </a:cubicBezTo>
                <a:cubicBezTo>
                  <a:pt x="1149" y="929"/>
                  <a:pt x="1131" y="813"/>
                  <a:pt x="1125" y="788"/>
                </a:cubicBezTo>
                <a:cubicBezTo>
                  <a:pt x="1130" y="593"/>
                  <a:pt x="1131" y="398"/>
                  <a:pt x="1140" y="203"/>
                </a:cubicBezTo>
                <a:cubicBezTo>
                  <a:pt x="1143" y="148"/>
                  <a:pt x="1192" y="94"/>
                  <a:pt x="1245" y="83"/>
                </a:cubicBezTo>
                <a:cubicBezTo>
                  <a:pt x="1324" y="67"/>
                  <a:pt x="1405" y="66"/>
                  <a:pt x="1485" y="53"/>
                </a:cubicBezTo>
                <a:cubicBezTo>
                  <a:pt x="1515" y="48"/>
                  <a:pt x="1545" y="43"/>
                  <a:pt x="1575" y="38"/>
                </a:cubicBezTo>
                <a:cubicBezTo>
                  <a:pt x="1610" y="43"/>
                  <a:pt x="1649" y="36"/>
                  <a:pt x="1680" y="53"/>
                </a:cubicBezTo>
                <a:cubicBezTo>
                  <a:pt x="1700" y="64"/>
                  <a:pt x="1705" y="91"/>
                  <a:pt x="1710" y="113"/>
                </a:cubicBezTo>
                <a:cubicBezTo>
                  <a:pt x="1725" y="172"/>
                  <a:pt x="1732" y="233"/>
                  <a:pt x="1740" y="293"/>
                </a:cubicBezTo>
                <a:cubicBezTo>
                  <a:pt x="1762" y="467"/>
                  <a:pt x="1781" y="646"/>
                  <a:pt x="1815" y="818"/>
                </a:cubicBezTo>
                <a:cubicBezTo>
                  <a:pt x="1805" y="893"/>
                  <a:pt x="1810" y="972"/>
                  <a:pt x="1785" y="1043"/>
                </a:cubicBezTo>
                <a:cubicBezTo>
                  <a:pt x="1778" y="1064"/>
                  <a:pt x="1742" y="1087"/>
                  <a:pt x="1725" y="1073"/>
                </a:cubicBezTo>
                <a:cubicBezTo>
                  <a:pt x="1706" y="1058"/>
                  <a:pt x="1684" y="905"/>
                  <a:pt x="1680" y="878"/>
                </a:cubicBezTo>
                <a:cubicBezTo>
                  <a:pt x="1663" y="636"/>
                  <a:pt x="1657" y="684"/>
                  <a:pt x="1680" y="428"/>
                </a:cubicBezTo>
                <a:cubicBezTo>
                  <a:pt x="1684" y="382"/>
                  <a:pt x="1677" y="326"/>
                  <a:pt x="1710" y="293"/>
                </a:cubicBezTo>
                <a:cubicBezTo>
                  <a:pt x="1759" y="244"/>
                  <a:pt x="1845" y="248"/>
                  <a:pt x="1905" y="24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1" name="Line 18"/>
          <p:cNvSpPr>
            <a:spLocks noChangeShapeType="1"/>
          </p:cNvSpPr>
          <p:nvPr/>
        </p:nvSpPr>
        <p:spPr bwMode="auto">
          <a:xfrm>
            <a:off x="2362200" y="4210051"/>
            <a:ext cx="0" cy="180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9"/>
          <p:cNvSpPr>
            <a:spLocks noChangeShapeType="1"/>
          </p:cNvSpPr>
          <p:nvPr/>
        </p:nvSpPr>
        <p:spPr bwMode="auto">
          <a:xfrm>
            <a:off x="2362200" y="6016625"/>
            <a:ext cx="2038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20"/>
          <p:cNvSpPr>
            <a:spLocks noChangeShapeType="1"/>
          </p:cNvSpPr>
          <p:nvPr/>
        </p:nvSpPr>
        <p:spPr bwMode="auto">
          <a:xfrm>
            <a:off x="2362201" y="5413375"/>
            <a:ext cx="765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44" name="Line 21"/>
          <p:cNvSpPr>
            <a:spLocks noChangeShapeType="1"/>
          </p:cNvSpPr>
          <p:nvPr/>
        </p:nvSpPr>
        <p:spPr bwMode="auto">
          <a:xfrm flipV="1">
            <a:off x="3127376" y="4451351"/>
            <a:ext cx="1146175"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2545" name="Group 22"/>
          <p:cNvGrpSpPr>
            <a:grpSpLocks/>
          </p:cNvGrpSpPr>
          <p:nvPr/>
        </p:nvGrpSpPr>
        <p:grpSpPr bwMode="auto">
          <a:xfrm>
            <a:off x="5930900" y="4210051"/>
            <a:ext cx="2039938" cy="1806575"/>
            <a:chOff x="4926" y="7895"/>
            <a:chExt cx="2140" cy="1423"/>
          </a:xfrm>
        </p:grpSpPr>
        <p:sp>
          <p:nvSpPr>
            <p:cNvPr id="22549" name="Line 23"/>
            <p:cNvSpPr>
              <a:spLocks noChangeShapeType="1"/>
            </p:cNvSpPr>
            <p:nvPr/>
          </p:nvSpPr>
          <p:spPr bwMode="auto">
            <a:xfrm>
              <a:off x="4926" y="7895"/>
              <a:ext cx="0" cy="1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24"/>
            <p:cNvSpPr>
              <a:spLocks noChangeShapeType="1"/>
            </p:cNvSpPr>
            <p:nvPr/>
          </p:nvSpPr>
          <p:spPr bwMode="auto">
            <a:xfrm>
              <a:off x="4926" y="9318"/>
              <a:ext cx="21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25"/>
            <p:cNvSpPr>
              <a:spLocks noChangeShapeType="1"/>
            </p:cNvSpPr>
            <p:nvPr/>
          </p:nvSpPr>
          <p:spPr bwMode="auto">
            <a:xfrm>
              <a:off x="4926" y="8559"/>
              <a:ext cx="18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2546" name="Text Box 26"/>
          <p:cNvSpPr txBox="1">
            <a:spLocks noChangeArrowheads="1"/>
          </p:cNvSpPr>
          <p:nvPr/>
        </p:nvSpPr>
        <p:spPr bwMode="auto">
          <a:xfrm>
            <a:off x="5867400" y="6070600"/>
            <a:ext cx="2338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1200" dirty="0">
                <a:latin typeface="Arial" charset="0"/>
              </a:rPr>
              <a:t>(4) </a:t>
            </a:r>
            <a:r>
              <a:rPr lang="en-US" altLang="en-US" sz="1200" dirty="0" smtClean="0">
                <a:latin typeface="Arial" charset="0"/>
              </a:rPr>
              <a:t>Active style - </a:t>
            </a:r>
            <a:r>
              <a:rPr lang="en-US" altLang="en-US" sz="1200" dirty="0" err="1" smtClean="0">
                <a:latin typeface="Arial" charset="0"/>
              </a:rPr>
              <a:t>Quản</a:t>
            </a:r>
            <a:r>
              <a:rPr lang="en-US" altLang="en-US" sz="1200" dirty="0" smtClean="0">
                <a:latin typeface="Arial" charset="0"/>
              </a:rPr>
              <a:t> </a:t>
            </a:r>
            <a:r>
              <a:rPr lang="en-US" altLang="en-US" sz="1200" dirty="0" err="1">
                <a:latin typeface="Arial" charset="0"/>
              </a:rPr>
              <a:t>lí</a:t>
            </a:r>
            <a:r>
              <a:rPr lang="en-US" altLang="en-US" sz="1200" dirty="0">
                <a:latin typeface="Arial" charset="0"/>
              </a:rPr>
              <a:t> </a:t>
            </a:r>
            <a:r>
              <a:rPr lang="en-US" altLang="en-US" sz="1200" dirty="0" err="1">
                <a:latin typeface="Arial" charset="0"/>
              </a:rPr>
              <a:t>chủ</a:t>
            </a:r>
            <a:r>
              <a:rPr lang="en-US" altLang="en-US" sz="1200" dirty="0">
                <a:latin typeface="Arial" charset="0"/>
              </a:rPr>
              <a:t> </a:t>
            </a:r>
            <a:r>
              <a:rPr lang="en-US" altLang="en-US" sz="1200" dirty="0" err="1">
                <a:latin typeface="Arial" charset="0"/>
              </a:rPr>
              <a:t>động</a:t>
            </a:r>
            <a:endParaRPr lang="en-US" altLang="en-US" sz="1200" dirty="0">
              <a:latin typeface="Arial" charset="0"/>
            </a:endParaRPr>
          </a:p>
        </p:txBody>
      </p:sp>
      <p:sp>
        <p:nvSpPr>
          <p:cNvPr id="22547" name="Text Box 27"/>
          <p:cNvSpPr txBox="1">
            <a:spLocks noChangeArrowheads="1"/>
          </p:cNvSpPr>
          <p:nvPr/>
        </p:nvSpPr>
        <p:spPr bwMode="auto">
          <a:xfrm>
            <a:off x="5861050" y="3595689"/>
            <a:ext cx="41163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1200" dirty="0">
                <a:latin typeface="Arial" charset="0"/>
              </a:rPr>
              <a:t>(2) Disoriented </a:t>
            </a:r>
            <a:r>
              <a:rPr lang="en-US" altLang="en-US" sz="1200" dirty="0" smtClean="0">
                <a:latin typeface="Arial" charset="0"/>
              </a:rPr>
              <a:t>type -  </a:t>
            </a:r>
            <a:r>
              <a:rPr lang="en-US" altLang="en-US" sz="1200" dirty="0" err="1" smtClean="0">
                <a:latin typeface="Arial" charset="0"/>
              </a:rPr>
              <a:t>Kiểu</a:t>
            </a:r>
            <a:r>
              <a:rPr lang="en-US" altLang="en-US" sz="1200" dirty="0" smtClean="0">
                <a:latin typeface="Arial" charset="0"/>
              </a:rPr>
              <a:t> </a:t>
            </a:r>
            <a:r>
              <a:rPr lang="en-US" altLang="en-US" sz="1200" dirty="0" err="1">
                <a:latin typeface="Arial" charset="0"/>
              </a:rPr>
              <a:t>mất</a:t>
            </a:r>
            <a:r>
              <a:rPr lang="en-US" altLang="en-US" sz="1200" dirty="0">
                <a:latin typeface="Arial" charset="0"/>
              </a:rPr>
              <a:t> </a:t>
            </a:r>
            <a:r>
              <a:rPr lang="en-US" altLang="en-US" sz="1200" dirty="0" err="1">
                <a:latin typeface="Arial" charset="0"/>
              </a:rPr>
              <a:t>phương</a:t>
            </a:r>
            <a:r>
              <a:rPr lang="en-US" altLang="en-US" sz="1200" dirty="0">
                <a:latin typeface="Arial" charset="0"/>
              </a:rPr>
              <a:t> hướng</a:t>
            </a:r>
            <a:endParaRPr lang="en-US" altLang="en-US" sz="2400" dirty="0"/>
          </a:p>
        </p:txBody>
      </p:sp>
      <p:sp>
        <p:nvSpPr>
          <p:cNvPr id="22548" name="Text Box 28"/>
          <p:cNvSpPr txBox="1">
            <a:spLocks noChangeArrowheads="1"/>
          </p:cNvSpPr>
          <p:nvPr/>
        </p:nvSpPr>
        <p:spPr bwMode="auto">
          <a:xfrm>
            <a:off x="2362199" y="6096000"/>
            <a:ext cx="32019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hangingPunct="0">
              <a:lnSpc>
                <a:spcPct val="90000"/>
              </a:lnSpc>
              <a:spcBef>
                <a:spcPct val="20000"/>
              </a:spcBef>
              <a:buClr>
                <a:schemeClr val="tx2"/>
              </a:buClr>
              <a:buSzPct val="75000"/>
              <a:buFont typeface="Wingdings" pitchFamily="2" charset="2"/>
              <a:buChar char="l"/>
              <a:defRPr sz="3200">
                <a:solidFill>
                  <a:schemeClr val="tx1"/>
                </a:solidFill>
                <a:latin typeface="Times New Roman" pitchFamily="18" charset="0"/>
              </a:defRPr>
            </a:lvl1pPr>
            <a:lvl2pPr marL="742950" indent="-285750" eaLnBrk="0" hangingPunct="0">
              <a:spcBef>
                <a:spcPct val="20000"/>
              </a:spcBef>
              <a:buClr>
                <a:schemeClr val="tx1"/>
              </a:buClr>
              <a:buChar char="–"/>
              <a:defRPr sz="2800">
                <a:solidFill>
                  <a:schemeClr val="tx1"/>
                </a:solidFill>
                <a:latin typeface="Times New Roman" pitchFamily="18" charset="0"/>
              </a:defRPr>
            </a:lvl2pPr>
            <a:lvl3pPr marL="1143000" indent="-228600" eaLnBrk="0" hangingPunct="0">
              <a:spcBef>
                <a:spcPct val="20000"/>
              </a:spcBef>
              <a:buClr>
                <a:srgbClr val="00CCFF"/>
              </a:buClr>
              <a:buSzPct val="65000"/>
              <a:buFont typeface="Wingdings" pitchFamily="2" charset="2"/>
              <a:buChar char="l"/>
              <a:defRPr sz="2400">
                <a:solidFill>
                  <a:schemeClr val="tx1"/>
                </a:solidFill>
                <a:latin typeface="Times New Roman" pitchFamily="18"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lnSpc>
                <a:spcPct val="100000"/>
              </a:lnSpc>
              <a:spcBef>
                <a:spcPct val="0"/>
              </a:spcBef>
              <a:buClrTx/>
              <a:buSzTx/>
              <a:buFontTx/>
              <a:buNone/>
            </a:pPr>
            <a:r>
              <a:rPr lang="en-US" altLang="en-US" sz="1200" dirty="0">
                <a:latin typeface="Arial" charset="0"/>
              </a:rPr>
              <a:t>(3) </a:t>
            </a:r>
            <a:r>
              <a:rPr lang="en-US" altLang="en-US" sz="1200" dirty="0" smtClean="0">
                <a:latin typeface="Arial" charset="0"/>
              </a:rPr>
              <a:t>Delay type - </a:t>
            </a:r>
            <a:r>
              <a:rPr lang="en-US" altLang="en-US" sz="1200" dirty="0" err="1" smtClean="0">
                <a:latin typeface="Arial" charset="0"/>
              </a:rPr>
              <a:t>Kiểu</a:t>
            </a:r>
            <a:r>
              <a:rPr lang="en-US" altLang="en-US" sz="1200" dirty="0" smtClean="0">
                <a:latin typeface="Arial" charset="0"/>
              </a:rPr>
              <a:t> </a:t>
            </a:r>
            <a:r>
              <a:rPr lang="en-US" altLang="en-US" sz="1200" dirty="0" err="1" smtClean="0">
                <a:latin typeface="Arial" charset="0"/>
              </a:rPr>
              <a:t>nước</a:t>
            </a:r>
            <a:r>
              <a:rPr lang="en-US" altLang="en-US" sz="1200" dirty="0" smtClean="0">
                <a:latin typeface="Arial" charset="0"/>
              </a:rPr>
              <a:t> </a:t>
            </a:r>
            <a:r>
              <a:rPr lang="en-US" altLang="en-US" sz="1200" dirty="0" err="1">
                <a:latin typeface="Arial" charset="0"/>
              </a:rPr>
              <a:t>đến</a:t>
            </a:r>
            <a:r>
              <a:rPr lang="en-US" altLang="en-US" sz="1200" dirty="0">
                <a:latin typeface="Arial" charset="0"/>
              </a:rPr>
              <a:t> </a:t>
            </a:r>
            <a:r>
              <a:rPr lang="en-US" altLang="en-US" sz="1200" dirty="0" err="1">
                <a:latin typeface="Arial" charset="0"/>
              </a:rPr>
              <a:t>chân</a:t>
            </a:r>
            <a:r>
              <a:rPr lang="en-US" altLang="en-US" sz="1200" dirty="0">
                <a:latin typeface="Arial" charset="0"/>
              </a:rPr>
              <a:t> </a:t>
            </a:r>
            <a:r>
              <a:rPr lang="en-US" altLang="en-US" sz="1200" dirty="0" err="1">
                <a:latin typeface="Arial" charset="0"/>
              </a:rPr>
              <a:t>mới</a:t>
            </a:r>
            <a:r>
              <a:rPr lang="en-US" altLang="en-US" sz="1200" dirty="0">
                <a:latin typeface="Arial" charset="0"/>
              </a:rPr>
              <a:t> </a:t>
            </a:r>
            <a:r>
              <a:rPr lang="en-US" altLang="en-US" sz="1200" dirty="0" err="1">
                <a:latin typeface="Arial" charset="0"/>
              </a:rPr>
              <a:t>nhảy</a:t>
            </a:r>
            <a:r>
              <a:rPr lang="en-US" altLang="en-US" sz="1200" dirty="0">
                <a:latin typeface="Arial" charset="0"/>
              </a:rPr>
              <a:t> </a:t>
            </a:r>
          </a:p>
        </p:txBody>
      </p:sp>
      <p:sp>
        <p:nvSpPr>
          <p:cNvPr id="6" name="Footer Placeholder 5"/>
          <p:cNvSpPr>
            <a:spLocks noGrp="1"/>
          </p:cNvSpPr>
          <p:nvPr>
            <p:ph type="ftr" sz="quarter" idx="11"/>
          </p:nvPr>
        </p:nvSpPr>
        <p:spPr/>
        <p:txBody>
          <a:bodyPr/>
          <a:lstStyle/>
          <a:p>
            <a:pPr>
              <a:defRPr/>
            </a:pPr>
            <a:r>
              <a:rPr lang="en-US" altLang="en-US" smtClean="0"/>
              <a:t>Giới thiệu chung</a:t>
            </a:r>
            <a:endParaRPr lang="en-US" altLang="en-US"/>
          </a:p>
        </p:txBody>
      </p:sp>
    </p:spTree>
    <p:extLst>
      <p:ext uri="{BB962C8B-B14F-4D97-AF65-F5344CB8AC3E}">
        <p14:creationId xmlns:p14="http://schemas.microsoft.com/office/powerpoint/2010/main" val="1088050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a:t>
            </a:r>
            <a:r>
              <a:rPr lang="en-US" sz="1600" b="1" dirty="0" smtClean="0">
                <a:solidFill>
                  <a:schemeClr val="bg1">
                    <a:lumMod val="50000"/>
                  </a:schemeClr>
                </a:solidFill>
                <a:latin typeface="Times New Roman" panose="02020603050405020304" pitchFamily="18" charset="0"/>
                <a:cs typeface="Times New Roman" panose="02020603050405020304" pitchFamily="18" charset="0"/>
              </a:rPr>
              <a:t>3-2</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dirty="0">
                <a:solidFill>
                  <a:schemeClr val="bg1">
                    <a:lumMod val="50000"/>
                  </a:schemeClr>
                </a:solidFill>
                <a:latin typeface="Times New Roman" panose="02020603050405020304" pitchFamily="18" charset="0"/>
                <a:cs typeface="Times New Roman" panose="02020603050405020304" pitchFamily="18" charset="0"/>
              </a:rPr>
              <a:t>Project Management Process Groups Mapped to the Plan-Do-Check-Act </a:t>
            </a:r>
            <a:r>
              <a:rPr lang="en-US" sz="1600" dirty="0" smtClean="0">
                <a:solidFill>
                  <a:schemeClr val="bg1">
                    <a:lumMod val="50000"/>
                  </a:schemeClr>
                </a:solidFill>
                <a:latin typeface="Times New Roman" panose="02020603050405020304" pitchFamily="18" charset="0"/>
                <a:cs typeface="Times New Roman" panose="02020603050405020304" pitchFamily="18" charset="0"/>
              </a:rPr>
              <a:t>Cycle</a:t>
            </a:r>
          </a:p>
          <a:p>
            <a:r>
              <a:rPr lang="en-US" sz="1600" dirty="0" smtClean="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3-2.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quy</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lý</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dự</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án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lập</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cho</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chu</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kế</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tra</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smtClean="0">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a:t>
            </a:r>
            <a:r>
              <a:rPr lang="en-US" sz="1600" b="1" dirty="0" smtClean="0">
                <a:solidFill>
                  <a:schemeClr val="tx1">
                    <a:lumMod val="85000"/>
                    <a:lumOff val="15000"/>
                  </a:schemeClr>
                </a:solidFill>
                <a:latin typeface="Times New Roman" panose="02020603050405020304" pitchFamily="18" charset="0"/>
                <a:cs typeface="Times New Roman" panose="02020603050405020304" pitchFamily="18" charset="0"/>
              </a:rPr>
              <a:t>Processes</a:t>
            </a:r>
          </a:p>
          <a:p>
            <a:pPr algn="ctr"/>
            <a:r>
              <a:rPr lang="en-US" sz="1600"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a:t>
            </a:r>
            <a:r>
              <a:rPr lang="en-US" sz="1400" b="1" dirty="0" smtClean="0">
                <a:solidFill>
                  <a:schemeClr val="bg1"/>
                </a:solidFill>
                <a:latin typeface="Times New Roman" panose="02020603050405020304" pitchFamily="18" charset="0"/>
                <a:cs typeface="Times New Roman" panose="02020603050405020304" pitchFamily="18" charset="0"/>
              </a:rPr>
              <a:t>Processes</a:t>
            </a:r>
          </a:p>
          <a:p>
            <a:r>
              <a:rPr lang="en-US" sz="1400" b="1" dirty="0" smtClean="0">
                <a:solidFill>
                  <a:schemeClr val="bg1"/>
                </a:solidFill>
                <a:latin typeface="Times New Roman" panose="02020603050405020304" pitchFamily="18" charset="0"/>
                <a:cs typeface="Times New Roman" panose="02020603050405020304" pitchFamily="18" charset="0"/>
              </a:rPr>
              <a:t>(</a:t>
            </a:r>
            <a:r>
              <a:rPr lang="en-US" sz="1400" b="1" i="1" dirty="0" err="1" smtClean="0">
                <a:solidFill>
                  <a:schemeClr val="bg1"/>
                </a:solidFill>
                <a:latin typeface="Times New Roman" panose="02020603050405020304" pitchFamily="18" charset="0"/>
                <a:cs typeface="Times New Roman" panose="02020603050405020304" pitchFamily="18" charset="0"/>
              </a:rPr>
              <a:t>Quá</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trình</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lập</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kế</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hoạch</a:t>
            </a:r>
            <a:r>
              <a:rPr lang="en-US" sz="1400" b="1" i="1" dirty="0" smtClean="0">
                <a:solidFill>
                  <a:schemeClr val="bg1"/>
                </a:solidFill>
                <a:latin typeface="Times New Roman" panose="02020603050405020304" pitchFamily="18" charset="0"/>
                <a:cs typeface="Times New Roman" panose="02020603050405020304" pitchFamily="18" charset="0"/>
              </a:rPr>
              <a:t>)</a:t>
            </a:r>
            <a:endParaRPr lang="en-US" sz="1400" b="1" dirty="0" smtClean="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a:t>
            </a:r>
            <a:r>
              <a:rPr lang="en-US" sz="1600" b="1" dirty="0" smtClean="0">
                <a:solidFill>
                  <a:schemeClr val="bg1"/>
                </a:solidFill>
                <a:latin typeface="Times New Roman" panose="02020603050405020304" pitchFamily="18" charset="0"/>
                <a:cs typeface="Times New Roman" panose="02020603050405020304" pitchFamily="18" charset="0"/>
              </a:rPr>
              <a:t>Processes</a:t>
            </a:r>
          </a:p>
          <a:p>
            <a:r>
              <a:rPr lang="en-US" sz="1600" b="1" dirty="0" smtClean="0">
                <a:solidFill>
                  <a:schemeClr val="bg1"/>
                </a:solidFill>
                <a:latin typeface="Times New Roman" panose="02020603050405020304" pitchFamily="18" charset="0"/>
                <a:cs typeface="Times New Roman" panose="02020603050405020304" pitchFamily="18" charset="0"/>
              </a:rPr>
              <a:t>(</a:t>
            </a:r>
            <a:r>
              <a:rPr lang="en-US" sz="1600" b="1" i="1" dirty="0" err="1" smtClean="0">
                <a:solidFill>
                  <a:schemeClr val="bg1"/>
                </a:solidFill>
                <a:latin typeface="Times New Roman" panose="02020603050405020304" pitchFamily="18" charset="0"/>
                <a:cs typeface="Times New Roman" panose="02020603050405020304" pitchFamily="18" charset="0"/>
              </a:rPr>
              <a:t>Quá</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trình</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khởi</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a:t>
            </a:r>
            <a:r>
              <a:rPr lang="en-US" sz="1400" b="1" dirty="0" smtClean="0">
                <a:solidFill>
                  <a:schemeClr val="bg1"/>
                </a:solidFill>
                <a:latin typeface="Times New Roman" panose="02020603050405020304" pitchFamily="18" charset="0"/>
                <a:cs typeface="Times New Roman" panose="02020603050405020304" pitchFamily="18" charset="0"/>
              </a:rPr>
              <a:t>Processes (</a:t>
            </a:r>
            <a:r>
              <a:rPr lang="en-US" sz="1400" b="1" i="1" dirty="0" err="1" smtClean="0">
                <a:solidFill>
                  <a:schemeClr val="bg1"/>
                </a:solidFill>
                <a:latin typeface="Times New Roman" panose="02020603050405020304" pitchFamily="18" charset="0"/>
                <a:cs typeface="Times New Roman" panose="02020603050405020304" pitchFamily="18" charset="0"/>
              </a:rPr>
              <a:t>Quá</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trình</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thực</a:t>
            </a:r>
            <a:r>
              <a:rPr lang="en-US" sz="1400" b="1" i="1" dirty="0" smtClean="0">
                <a:solidFill>
                  <a:schemeClr val="bg1"/>
                </a:solidFill>
                <a:latin typeface="Times New Roman" panose="02020603050405020304" pitchFamily="18" charset="0"/>
                <a:cs typeface="Times New Roman" panose="02020603050405020304" pitchFamily="18" charset="0"/>
              </a:rPr>
              <a:t> </a:t>
            </a:r>
            <a:r>
              <a:rPr lang="en-US" sz="1400" b="1" i="1" dirty="0" err="1" smtClean="0">
                <a:solidFill>
                  <a:schemeClr val="bg1"/>
                </a:solidFill>
                <a:latin typeface="Times New Roman" panose="02020603050405020304" pitchFamily="18" charset="0"/>
                <a:cs typeface="Times New Roman" panose="02020603050405020304" pitchFamily="18" charset="0"/>
              </a:rPr>
              <a:t>hiện</a:t>
            </a:r>
            <a:r>
              <a:rPr lang="en-US" sz="1400" b="1" i="1" dirty="0" smtClean="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a:t>
            </a:r>
            <a:r>
              <a:rPr lang="en-US" sz="1600" b="1" dirty="0" smtClean="0">
                <a:solidFill>
                  <a:schemeClr val="bg1"/>
                </a:solidFill>
                <a:latin typeface="Times New Roman" panose="02020603050405020304" pitchFamily="18" charset="0"/>
                <a:cs typeface="Times New Roman" panose="02020603050405020304" pitchFamily="18" charset="0"/>
              </a:rPr>
              <a:t>Processes (</a:t>
            </a:r>
            <a:r>
              <a:rPr lang="en-US" sz="1600" b="1" i="1" dirty="0" err="1" smtClean="0">
                <a:solidFill>
                  <a:schemeClr val="bg1"/>
                </a:solidFill>
                <a:latin typeface="Times New Roman" panose="02020603050405020304" pitchFamily="18" charset="0"/>
                <a:cs typeface="Times New Roman" panose="02020603050405020304" pitchFamily="18" charset="0"/>
              </a:rPr>
              <a:t>Quá</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trình</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kết</a:t>
            </a:r>
            <a:r>
              <a:rPr lang="en-US" sz="1600" b="1" i="1" dirty="0" smtClean="0">
                <a:solidFill>
                  <a:schemeClr val="bg1"/>
                </a:solidFill>
                <a:latin typeface="Times New Roman" panose="02020603050405020304" pitchFamily="18" charset="0"/>
                <a:cs typeface="Times New Roman" panose="02020603050405020304" pitchFamily="18" charset="0"/>
              </a:rPr>
              <a:t> </a:t>
            </a:r>
            <a:r>
              <a:rPr lang="en-US" sz="1600" b="1" i="1" dirty="0" err="1" smtClean="0">
                <a:solidFill>
                  <a:schemeClr val="bg1"/>
                </a:solidFill>
                <a:latin typeface="Times New Roman" panose="02020603050405020304" pitchFamily="18" charset="0"/>
                <a:cs typeface="Times New Roman" panose="02020603050405020304" pitchFamily="18" charset="0"/>
              </a:rPr>
              <a:t>thúc</a:t>
            </a:r>
            <a:r>
              <a:rPr lang="en-US" sz="1600" b="1" i="1" dirty="0" smtClean="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2586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85" y="758849"/>
            <a:ext cx="9169144" cy="5172442"/>
          </a:xfrm>
          <a:prstGeom prst="rect">
            <a:avLst/>
          </a:prstGeom>
        </p:spPr>
      </p:pic>
      <p:sp>
        <p:nvSpPr>
          <p:cNvPr id="6" name="TextBox 5"/>
          <p:cNvSpPr txBox="1"/>
          <p:nvPr/>
        </p:nvSpPr>
        <p:spPr>
          <a:xfrm>
            <a:off x="1965960" y="1303020"/>
            <a:ext cx="1463040"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Initial Phase </a:t>
            </a:r>
          </a:p>
          <a:p>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ban </a:t>
            </a:r>
            <a:r>
              <a:rPr lang="en-US" sz="1400" b="1" dirty="0" err="1" smtClean="0">
                <a:solidFill>
                  <a:srgbClr val="0070C0"/>
                </a:solidFill>
                <a:latin typeface="Times New Roman" panose="02020603050405020304" pitchFamily="18" charset="0"/>
                <a:cs typeface="Times New Roman" panose="02020603050405020304" pitchFamily="18" charset="0"/>
              </a:rPr>
              <a:t>đầu</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091940" y="1371600"/>
            <a:ext cx="2880360"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Intermediate Phases</a:t>
            </a:r>
          </a:p>
          <a:p>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trung</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gian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453502" y="1303020"/>
            <a:ext cx="2171700"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Final Phase</a:t>
            </a:r>
          </a:p>
          <a:p>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cuối</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027689" y="2723668"/>
            <a:ext cx="1444464" cy="141577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Initialing</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Process Group (</a:t>
            </a:r>
            <a:r>
              <a:rPr lang="en-US" sz="1400" b="1" dirty="0" err="1" smtClean="0">
                <a:solidFill>
                  <a:srgbClr val="0070C0"/>
                </a:solidFill>
                <a:latin typeface="Times New Roman" panose="02020603050405020304" pitchFamily="18" charset="0"/>
                <a:cs typeface="Times New Roman" panose="02020603050405020304" pitchFamily="18" charset="0"/>
              </a:rPr>
              <a:t>Nhóm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quy</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khởi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tạo</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13881" y="2585169"/>
            <a:ext cx="1297312"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Planning Process Group (</a:t>
            </a:r>
            <a:r>
              <a:rPr lang="en-US" sz="1400" b="1" dirty="0" err="1" smtClean="0">
                <a:solidFill>
                  <a:srgbClr val="0070C0"/>
                </a:solidFill>
                <a:latin typeface="Times New Roman" panose="02020603050405020304" pitchFamily="18" charset="0"/>
                <a:cs typeface="Times New Roman" panose="02020603050405020304" pitchFamily="18" charset="0"/>
              </a:rPr>
              <a:t>Nhóm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quy</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lập</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kế</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hoạch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106643" y="2077753"/>
            <a:ext cx="1940702" cy="1200329"/>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Executing Process Group (</a:t>
            </a:r>
            <a:r>
              <a:rPr lang="en-US" sz="1400" b="1" dirty="0" err="1" smtClean="0">
                <a:solidFill>
                  <a:srgbClr val="0070C0"/>
                </a:solidFill>
                <a:latin typeface="Times New Roman" panose="02020603050405020304" pitchFamily="18" charset="0"/>
                <a:cs typeface="Times New Roman" panose="02020603050405020304" pitchFamily="18" charset="0"/>
              </a:rPr>
              <a:t>Nhóm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thực</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hiện</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quy</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390188" y="3250775"/>
            <a:ext cx="1985819" cy="1200329"/>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Monitoring and Control Process Group (</a:t>
            </a:r>
            <a:r>
              <a:rPr lang="en-US" sz="1400" b="1" dirty="0" err="1" smtClean="0">
                <a:solidFill>
                  <a:srgbClr val="0070C0"/>
                </a:solidFill>
                <a:latin typeface="Times New Roman" panose="02020603050405020304" pitchFamily="18" charset="0"/>
                <a:cs typeface="Times New Roman" panose="02020603050405020304" pitchFamily="18" charset="0"/>
              </a:rPr>
              <a:t>Nhóm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giám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sát</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và</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kiểm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soát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452449" y="3167106"/>
            <a:ext cx="1815998" cy="923330"/>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Closing Process Group (</a:t>
            </a:r>
            <a:r>
              <a:rPr lang="en-US" sz="1400" b="1" dirty="0" err="1" smtClean="0">
                <a:solidFill>
                  <a:srgbClr val="0070C0"/>
                </a:solidFill>
                <a:latin typeface="Times New Roman" panose="02020603050405020304" pitchFamily="18" charset="0"/>
                <a:cs typeface="Times New Roman" panose="02020603050405020304" pitchFamily="18" charset="0"/>
              </a:rPr>
              <a:t>Nhóm</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dóng</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quy</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62364" y="3806735"/>
            <a:ext cx="1346456" cy="169277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Level of Process Interaction</a:t>
            </a:r>
          </a:p>
          <a:p>
            <a:pPr algn="ctr"/>
            <a:r>
              <a:rPr lang="en-US" b="1" dirty="0" smtClean="0">
                <a:latin typeface="Times New Roman" panose="02020603050405020304" pitchFamily="18" charset="0"/>
                <a:cs typeface="Times New Roman" panose="02020603050405020304" pitchFamily="18" charset="0"/>
              </a:rPr>
              <a:t>(</a:t>
            </a:r>
            <a:r>
              <a:rPr lang="en-US" sz="1400" b="1" dirty="0" err="1" smtClean="0">
                <a:solidFill>
                  <a:srgbClr val="0070C0"/>
                </a:solidFill>
                <a:latin typeface="Times New Roman" panose="02020603050405020304" pitchFamily="18" charset="0"/>
                <a:cs typeface="Times New Roman" panose="02020603050405020304" pitchFamily="18" charset="0"/>
              </a:rPr>
              <a:t>Mức</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độ</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tương</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tác</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của</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quy</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864817" y="4858549"/>
            <a:ext cx="1564183" cy="86177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Phase Start (</a:t>
            </a:r>
            <a:r>
              <a:rPr lang="en-US" sz="1400" b="1" dirty="0" err="1" smtClean="0">
                <a:solidFill>
                  <a:srgbClr val="0070C0"/>
                </a:solidFill>
                <a:latin typeface="Times New Roman" panose="02020603050405020304" pitchFamily="18" charset="0"/>
                <a:cs typeface="Times New Roman" panose="02020603050405020304" pitchFamily="18" charset="0"/>
              </a:rPr>
              <a:t>Bắt</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đầu</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sz="1400" b="1" dirty="0" smtClean="0">
                <a:solidFill>
                  <a:srgbClr val="0070C0"/>
                </a:solidFill>
                <a:latin typeface="Times New Roman" panose="02020603050405020304" pitchFamily="18" charset="0"/>
                <a:cs typeface="Times New Roman" panose="02020603050405020304" pitchFamily="18" charset="0"/>
              </a:rPr>
              <a:t>)</a:t>
            </a:r>
            <a:endParaRPr lang="en-US" sz="1400" b="1" dirty="0">
              <a:solidFill>
                <a:srgbClr val="0070C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472153" y="4956552"/>
            <a:ext cx="163449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Time(</a:t>
            </a:r>
            <a:r>
              <a:rPr lang="en-US" sz="1400" b="1" dirty="0" err="1" smtClean="0">
                <a:solidFill>
                  <a:srgbClr val="0070C0"/>
                </a:solidFill>
                <a:latin typeface="Times New Roman" panose="02020603050405020304" pitchFamily="18" charset="0"/>
                <a:cs typeface="Times New Roman" panose="02020603050405020304" pitchFamily="18" charset="0"/>
              </a:rPr>
              <a:t>Thời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gian</a:t>
            </a:r>
            <a:r>
              <a:rPr lang="en-US" b="1" dirty="0" smtClean="0">
                <a:latin typeface="Times New Roman" panose="02020603050405020304" pitchFamily="18" charset="0"/>
                <a:cs typeface="Times New Roman" panose="02020603050405020304" pitchFamily="18" charset="0"/>
              </a:rPr>
              <a:t>)</a:t>
            </a:r>
          </a:p>
        </p:txBody>
      </p:sp>
      <p:sp>
        <p:nvSpPr>
          <p:cNvPr id="17" name="TextBox 16"/>
          <p:cNvSpPr txBox="1"/>
          <p:nvPr/>
        </p:nvSpPr>
        <p:spPr>
          <a:xfrm>
            <a:off x="8016293" y="4936840"/>
            <a:ext cx="1165860"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Phase Finish (</a:t>
            </a:r>
            <a:r>
              <a:rPr lang="en-US" sz="1400" b="1" dirty="0" err="1" smtClean="0">
                <a:solidFill>
                  <a:srgbClr val="0070C0"/>
                </a:solidFill>
                <a:latin typeface="Times New Roman" panose="02020603050405020304" pitchFamily="18" charset="0"/>
                <a:cs typeface="Times New Roman" panose="02020603050405020304" pitchFamily="18" charset="0"/>
              </a:rPr>
              <a:t>Kết</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thúc</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giai</a:t>
            </a:r>
            <a:r>
              <a:rPr lang="en-US" sz="1400" b="1" dirty="0" smtClean="0">
                <a:solidFill>
                  <a:srgbClr val="0070C0"/>
                </a:solidFill>
                <a:latin typeface="Times New Roman" panose="02020603050405020304" pitchFamily="18" charset="0"/>
                <a:cs typeface="Times New Roman" panose="02020603050405020304" pitchFamily="18" charset="0"/>
              </a:rPr>
              <a:t> </a:t>
            </a:r>
            <a:r>
              <a:rPr lang="en-US" sz="1400" b="1" dirty="0" err="1" smtClean="0">
                <a:solidFill>
                  <a:srgbClr val="0070C0"/>
                </a:solidFill>
                <a:latin typeface="Times New Roman" panose="02020603050405020304" pitchFamily="18" charset="0"/>
                <a:cs typeface="Times New Roman" panose="02020603050405020304" pitchFamily="18" charset="0"/>
              </a:rPr>
              <a:t>đoạn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53901" y="5711255"/>
            <a:ext cx="646458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2-11. Process Groups Interact in a </a:t>
            </a:r>
            <a:r>
              <a:rPr lang="en-US" dirty="0" smtClean="0">
                <a:latin typeface="Times New Roman" panose="02020603050405020304" pitchFamily="18" charset="0"/>
                <a:cs typeface="Times New Roman" panose="02020603050405020304" pitchFamily="18" charset="0"/>
              </a:rPr>
              <a:t>Project</a:t>
            </a:r>
          </a:p>
          <a:p>
            <a:r>
              <a:rPr lang="en-US" dirty="0" err="1" smtClean="0">
                <a:solidFill>
                  <a:srgbClr val="0070C0"/>
                </a:solidFill>
                <a:latin typeface="Times New Roman" panose="02020603050405020304" pitchFamily="18" charset="0"/>
                <a:cs typeface="Times New Roman" panose="02020603050405020304" pitchFamily="18" charset="0"/>
              </a:rPr>
              <a:t>Hình</a:t>
            </a:r>
            <a:r>
              <a:rPr lang="en-US" dirty="0" smtClean="0">
                <a:solidFill>
                  <a:srgbClr val="0070C0"/>
                </a:solidFill>
                <a:latin typeface="Times New Roman" panose="02020603050405020304" pitchFamily="18" charset="0"/>
                <a:cs typeface="Times New Roman" panose="02020603050405020304" pitchFamily="18" charset="0"/>
              </a:rPr>
              <a:t> 2-11 .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nhóm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quy</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trình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tương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trong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một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dự</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p>
        </p:txBody>
      </p:sp>
      <p:sp>
        <p:nvSpPr>
          <p:cNvPr id="18" name="TextBox 17"/>
          <p:cNvSpPr txBox="1"/>
          <p:nvPr/>
        </p:nvSpPr>
        <p:spPr>
          <a:xfrm>
            <a:off x="440482" y="287032"/>
            <a:ext cx="5411678" cy="461665"/>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Process Groups Interact in a Project</a:t>
            </a: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62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0896" y="2290073"/>
            <a:ext cx="2601457"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Customer expectations</a:t>
            </a:r>
            <a:endParaRPr lang="en-US"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Customer capabilities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Mutual understanding of requirements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Scope change</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Risk management</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Quality</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Inaccurate estimates</a:t>
            </a:r>
            <a:br>
              <a:rPr lang="en-US" dirty="0" smtClean="0">
                <a:latin typeface="Times New Roman" panose="02020603050405020304" pitchFamily="18" charset="0"/>
                <a:cs typeface="Times New Roman" panose="02020603050405020304" pitchFamily="18" charset="0"/>
              </a:rPr>
            </a:br>
            <a:endParaRPr lang="en-US" i="1" dirty="0">
              <a:solidFill>
                <a:srgbClr val="00B0F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326018" y="2290073"/>
            <a:ext cx="2653439"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Ongoing support needs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Resource availability</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Project startup</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Clear roles and responsibilities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Management involvement</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Change control</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Loss of key personnel</a:t>
            </a:r>
            <a:br>
              <a:rPr lang="en-US" dirty="0" smtClean="0">
                <a:latin typeface="Times New Roman" panose="02020603050405020304" pitchFamily="18" charset="0"/>
                <a:cs typeface="Times New Roman" panose="02020603050405020304" pitchFamily="18" charset="0"/>
              </a:rPr>
            </a:br>
            <a:endParaRPr lang="en-US" i="1" dirty="0">
              <a:solidFill>
                <a:srgbClr val="00B0F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7160" y="287032"/>
            <a:ext cx="12054840"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Projects Are Like Small </a:t>
            </a:r>
            <a:r>
              <a:rPr lang="en-US" sz="2400" b="1" u="sng" dirty="0">
                <a:solidFill>
                  <a:schemeClr val="bg2">
                    <a:lumMod val="50000"/>
                  </a:schemeClr>
                </a:solidFill>
                <a:latin typeface="Times New Roman" panose="02020603050405020304" pitchFamily="18" charset="0"/>
                <a:cs typeface="Times New Roman" panose="02020603050405020304" pitchFamily="18" charset="0"/>
              </a:rPr>
              <a:t>Businesses </a:t>
            </a:r>
            <a:r>
              <a:rPr lang="en-US" sz="24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Các</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dự</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án</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như</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là</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một</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công</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việc</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kinh</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doanh</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nhỏ</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1585" y="1034162"/>
            <a:ext cx="504153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Projects = Small Businesses.. </a:t>
            </a:r>
            <a:r>
              <a:rPr lang="en-US" dirty="0">
                <a:latin typeface="Times New Roman" panose="02020603050405020304" pitchFamily="18" charset="0"/>
                <a:cs typeface="Times New Roman" panose="02020603050405020304" pitchFamily="18" charset="0"/>
              </a:rPr>
              <a:t>Just as with a small business, the best solution to problems is prevention. Potential problems can relate to any of the </a:t>
            </a:r>
            <a:r>
              <a:rPr lang="en-US" dirty="0" smtClean="0">
                <a:latin typeface="Times New Roman" panose="02020603050405020304" pitchFamily="18" charset="0"/>
                <a:cs typeface="Times New Roman" panose="02020603050405020304" pitchFamily="18" charset="0"/>
              </a:rPr>
              <a:t>following:</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46662" y="1034162"/>
            <a:ext cx="5208670" cy="1477328"/>
          </a:xfrm>
          <a:prstGeom prst="rect">
            <a:avLst/>
          </a:prstGeom>
          <a:noFill/>
        </p:spPr>
        <p:txBody>
          <a:bodyPr wrap="square" rtlCol="0">
            <a:spAutoFit/>
          </a:bodyPr>
          <a:lstStyle/>
          <a:p>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 </a:t>
            </a:r>
            <a:r>
              <a:rPr lang="en-US" b="1" i="1" dirty="0" err="1">
                <a:solidFill>
                  <a:srgbClr val="0070C0"/>
                </a:solidFill>
                <a:latin typeface="Times New Roman" panose="02020603050405020304" pitchFamily="18" charset="0"/>
                <a:cs typeface="Times New Roman" panose="02020603050405020304" pitchFamily="18" charset="0"/>
              </a:rPr>
              <a:t>Công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việc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kinh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doanh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nhỏ</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Chỉ</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doanh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nhỏ</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tố</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vấn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phòng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ngừa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vấn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tiềm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tàng</a:t>
            </a:r>
            <a:r>
              <a:rPr lang="en-US" i="1" dirty="0">
                <a:solidFill>
                  <a:srgbClr val="0070C0"/>
                </a:solidFill>
                <a:latin typeface="Times New Roman" panose="02020603050405020304" pitchFamily="18" charset="0"/>
                <a:cs typeface="Times New Roman" panose="02020603050405020304" pitchFamily="18" charset="0"/>
              </a:rPr>
              <a:t> có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gì</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dưới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đây</a:t>
            </a:r>
            <a:r>
              <a:rPr lang="en-US" i="1" dirty="0">
                <a:solidFill>
                  <a:srgbClr val="0070C0"/>
                </a:solidFill>
                <a:latin typeface="Times New Roman" panose="02020603050405020304" pitchFamily="18" charset="0"/>
                <a:cs typeface="Times New Roman" panose="02020603050405020304" pitchFamily="18" charset="0"/>
              </a:rPr>
              <a:t>:</a:t>
            </a:r>
          </a:p>
          <a:p>
            <a:endParaRPr lang="vi-VN" dirty="0"/>
          </a:p>
        </p:txBody>
      </p:sp>
      <p:sp>
        <p:nvSpPr>
          <p:cNvPr id="3" name="TextBox 2"/>
          <p:cNvSpPr txBox="1"/>
          <p:nvPr/>
        </p:nvSpPr>
        <p:spPr>
          <a:xfrm>
            <a:off x="5913121" y="2290073"/>
            <a:ext cx="3151637" cy="3970318"/>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Mong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muốn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hàng</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Khả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năng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hàng</a:t>
            </a:r>
            <a:r>
              <a:rPr lang="en-US"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Hiểu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lẫn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nhau</a:t>
            </a:r>
            <a:r>
              <a:rPr lang="en-US" i="1" dirty="0">
                <a:solidFill>
                  <a:srgbClr val="0070C0"/>
                </a:solidFill>
                <a:latin typeface="Times New Roman" panose="02020603050405020304" pitchFamily="18" charset="0"/>
                <a:cs typeface="Times New Roman" panose="02020603050405020304" pitchFamily="18" charset="0"/>
              </a:rPr>
              <a:t> về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Phạm</a:t>
            </a:r>
            <a:r>
              <a:rPr lang="en-US" i="1" dirty="0">
                <a:solidFill>
                  <a:srgbClr val="0070C0"/>
                </a:solidFill>
                <a:latin typeface="Times New Roman" panose="02020603050405020304" pitchFamily="18" charset="0"/>
                <a:cs typeface="Times New Roman" panose="02020603050405020304" pitchFamily="18" charset="0"/>
              </a:rPr>
              <a:t> vi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rủi</a:t>
            </a:r>
            <a:r>
              <a:rPr lang="en-US" i="1" dirty="0">
                <a:solidFill>
                  <a:srgbClr val="0070C0"/>
                </a:solidFill>
                <a:latin typeface="Times New Roman" panose="02020603050405020304" pitchFamily="18" charset="0"/>
                <a:cs typeface="Times New Roman" panose="02020603050405020304" pitchFamily="18" charset="0"/>
              </a:rPr>
              <a:t> ro</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lượng</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Ước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chính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B0F0"/>
                </a:solidFill>
                <a:latin typeface="Times New Roman" panose="02020603050405020304" pitchFamily="18" charset="0"/>
                <a:cs typeface="Times New Roman" panose="02020603050405020304" pitchFamily="18" charset="0"/>
              </a:rPr>
              <a:t>.</a:t>
            </a:r>
          </a:p>
          <a:p>
            <a:endParaRPr lang="en-US" i="1" dirty="0">
              <a:solidFill>
                <a:srgbClr val="00B0F0"/>
              </a:solidFill>
              <a:latin typeface="Times New Roman" panose="02020603050405020304" pitchFamily="18" charset="0"/>
              <a:cs typeface="Times New Roman" panose="02020603050405020304" pitchFamily="18" charset="0"/>
            </a:endParaRPr>
          </a:p>
          <a:p>
            <a:endParaRPr lang="en-US" i="1" dirty="0">
              <a:solidFill>
                <a:srgbClr val="00B0F0"/>
              </a:solidFill>
              <a:latin typeface="Times New Roman" panose="02020603050405020304" pitchFamily="18" charset="0"/>
              <a:cs typeface="Times New Roman" panose="02020603050405020304" pitchFamily="18" charset="0"/>
            </a:endParaRPr>
          </a:p>
          <a:p>
            <a:endParaRPr lang="en-US" i="1" dirty="0">
              <a:solidFill>
                <a:srgbClr val="00B0F0"/>
              </a:solidFill>
              <a:latin typeface="Times New Roman" panose="02020603050405020304" pitchFamily="18" charset="0"/>
              <a:cs typeface="Times New Roman" panose="02020603050405020304" pitchFamily="18" charset="0"/>
            </a:endParaRPr>
          </a:p>
          <a:p>
            <a:endParaRPr lang="en-US" i="1" dirty="0">
              <a:solidFill>
                <a:srgbClr val="00B0F0"/>
              </a:solidFill>
              <a:latin typeface="Times New Roman" panose="02020603050405020304" pitchFamily="18" charset="0"/>
              <a:cs typeface="Times New Roman" panose="02020603050405020304" pitchFamily="18" charset="0"/>
            </a:endParaRPr>
          </a:p>
          <a:p>
            <a:endParaRPr lang="en-US" i="1" dirty="0" smtClean="0">
              <a:solidFill>
                <a:srgbClr val="00B0F0"/>
              </a:solidFill>
              <a:latin typeface="Times New Roman" panose="02020603050405020304" pitchFamily="18" charset="0"/>
              <a:cs typeface="Times New Roman" panose="02020603050405020304" pitchFamily="18" charset="0"/>
            </a:endParaRPr>
          </a:p>
          <a:p>
            <a:endParaRPr lang="vi-VN" dirty="0"/>
          </a:p>
        </p:txBody>
      </p:sp>
      <p:sp>
        <p:nvSpPr>
          <p:cNvPr id="8" name="TextBox 7"/>
          <p:cNvSpPr txBox="1"/>
          <p:nvPr/>
        </p:nvSpPr>
        <p:spPr>
          <a:xfrm>
            <a:off x="8950997" y="2290073"/>
            <a:ext cx="3375895" cy="3970318"/>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hỗ</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vẫn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tăng</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có </a:t>
            </a:r>
            <a:r>
              <a:rPr lang="en-US" i="1" dirty="0" err="1">
                <a:solidFill>
                  <a:srgbClr val="0070C0"/>
                </a:solidFill>
                <a:latin typeface="Times New Roman" panose="02020603050405020304" pitchFamily="18" charset="0"/>
                <a:cs typeface="Times New Roman" panose="02020603050405020304" pitchFamily="18" charset="0"/>
              </a:rPr>
              <a:t>sẵn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Khởi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Vai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trò</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err="1">
                <a:solidFill>
                  <a:srgbClr val="0070C0"/>
                </a:solidFill>
                <a:latin typeface="Times New Roman" panose="02020603050405020304" pitchFamily="18" charset="0"/>
                <a:cs typeface="Times New Roman" panose="02020603050405020304" pitchFamily="18" charset="0"/>
              </a:rPr>
              <a:t>trách</a:t>
            </a:r>
            <a:r>
              <a:rPr lang="en-US" i="1">
                <a:solidFill>
                  <a:srgbClr val="0070C0"/>
                </a:solidFill>
                <a:latin typeface="Times New Roman" panose="02020603050405020304" pitchFamily="18" charset="0"/>
                <a:cs typeface="Times New Roman" panose="02020603050405020304" pitchFamily="18" charset="0"/>
              </a:rPr>
              <a:t> </a:t>
            </a:r>
            <a:r>
              <a:rPr lang="en-US" i="1" smtClean="0">
                <a:solidFill>
                  <a:srgbClr val="0070C0"/>
                </a:solidFill>
                <a:latin typeface="Times New Roman" panose="02020603050405020304" pitchFamily="18" charset="0"/>
                <a:cs typeface="Times New Roman" panose="02020603050405020304" pitchFamily="18" charset="0"/>
              </a:rPr>
              <a:t>nhiệm</a:t>
            </a:r>
          </a:p>
          <a:p>
            <a:r>
              <a:rPr lang="en-US" i="1">
                <a:solidFill>
                  <a:srgbClr val="0070C0"/>
                </a:solidFill>
                <a:latin typeface="Times New Roman" panose="02020603050405020304" pitchFamily="18" charset="0"/>
                <a:cs typeface="Times New Roman" panose="02020603050405020304" pitchFamily="18" charset="0"/>
              </a:rPr>
              <a:t> </a:t>
            </a:r>
            <a:r>
              <a:rPr lang="en-US" i="1"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rõ</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ràng</a:t>
            </a:r>
            <a:endParaRPr lang="en-US"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Mất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chủ</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chốt</a:t>
            </a:r>
            <a:r>
              <a:rPr lang="en-US" i="1"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08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1" y="287032"/>
            <a:ext cx="11461959" cy="830997"/>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Single Point of </a:t>
            </a:r>
            <a:r>
              <a:rPr lang="en-US" sz="2400" b="1" u="sng">
                <a:solidFill>
                  <a:schemeClr val="bg2">
                    <a:lumMod val="50000"/>
                  </a:schemeClr>
                </a:solidFill>
                <a:latin typeface="Times New Roman" panose="02020603050405020304" pitchFamily="18" charset="0"/>
                <a:cs typeface="Times New Roman" panose="02020603050405020304" pitchFamily="18" charset="0"/>
              </a:rPr>
              <a:t>Contact </a:t>
            </a:r>
            <a:r>
              <a:rPr lang="en-US" sz="2400" b="1" i="1" smtClean="0">
                <a:solidFill>
                  <a:srgbClr val="00B0F0"/>
                </a:solidFill>
                <a:latin typeface="Times New Roman" panose="02020603050405020304" pitchFamily="18" charset="0"/>
                <a:cs typeface="Times New Roman" panose="02020603050405020304" pitchFamily="18" charset="0"/>
              </a:rPr>
              <a:t>						</a:t>
            </a:r>
            <a:r>
              <a:rPr lang="en-US" sz="2400" b="1" i="1" smtClean="0">
                <a:solidFill>
                  <a:srgbClr val="0070C0"/>
                </a:solidFill>
                <a:latin typeface="Times New Roman" panose="02020603050405020304" pitchFamily="18" charset="0"/>
                <a:cs typeface="Times New Roman" panose="02020603050405020304" pitchFamily="18" charset="0"/>
              </a:rPr>
              <a:t>Điểm </a:t>
            </a:r>
            <a:r>
              <a:rPr lang="en-US" sz="2400" b="1" i="1">
                <a:solidFill>
                  <a:srgbClr val="0070C0"/>
                </a:solidFill>
                <a:latin typeface="Times New Roman" panose="02020603050405020304" pitchFamily="18" charset="0"/>
                <a:cs typeface="Times New Roman" panose="02020603050405020304" pitchFamily="18" charset="0"/>
              </a:rPr>
              <a:t>liên lạc duy nhất</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90266" y="897319"/>
            <a:ext cx="970097" cy="724157"/>
          </a:xfrm>
          <a:prstGeom prst="rect">
            <a:avLst/>
          </a:prstGeom>
        </p:spPr>
      </p:pic>
      <p:pic>
        <p:nvPicPr>
          <p:cNvPr id="5" name="Picture 4"/>
          <p:cNvPicPr>
            <a:picLocks noChangeAspect="1"/>
          </p:cNvPicPr>
          <p:nvPr/>
        </p:nvPicPr>
        <p:blipFill>
          <a:blip r:embed="rId3"/>
          <a:stretch>
            <a:fillRect/>
          </a:stretch>
        </p:blipFill>
        <p:spPr>
          <a:xfrm>
            <a:off x="4104173" y="468972"/>
            <a:ext cx="1175964" cy="968441"/>
          </a:xfrm>
          <a:prstGeom prst="rect">
            <a:avLst/>
          </a:prstGeom>
        </p:spPr>
      </p:pic>
      <p:pic>
        <p:nvPicPr>
          <p:cNvPr id="6" name="Picture 5"/>
          <p:cNvPicPr>
            <a:picLocks noChangeAspect="1"/>
          </p:cNvPicPr>
          <p:nvPr/>
        </p:nvPicPr>
        <p:blipFill>
          <a:blip r:embed="rId4"/>
          <a:stretch>
            <a:fillRect/>
          </a:stretch>
        </p:blipFill>
        <p:spPr>
          <a:xfrm>
            <a:off x="7596699" y="156657"/>
            <a:ext cx="1034941" cy="1159848"/>
          </a:xfrm>
          <a:prstGeom prst="rect">
            <a:avLst/>
          </a:prstGeom>
        </p:spPr>
      </p:pic>
      <p:pic>
        <p:nvPicPr>
          <p:cNvPr id="7" name="Picture 6"/>
          <p:cNvPicPr>
            <a:picLocks noChangeAspect="1"/>
          </p:cNvPicPr>
          <p:nvPr/>
        </p:nvPicPr>
        <p:blipFill>
          <a:blip r:embed="rId5"/>
          <a:stretch>
            <a:fillRect/>
          </a:stretch>
        </p:blipFill>
        <p:spPr>
          <a:xfrm>
            <a:off x="10683068" y="885353"/>
            <a:ext cx="952926" cy="986959"/>
          </a:xfrm>
          <a:prstGeom prst="rect">
            <a:avLst/>
          </a:prstGeom>
        </p:spPr>
      </p:pic>
      <p:pic>
        <p:nvPicPr>
          <p:cNvPr id="8" name="Picture 7"/>
          <p:cNvPicPr>
            <a:picLocks noChangeAspect="1"/>
          </p:cNvPicPr>
          <p:nvPr/>
        </p:nvPicPr>
        <p:blipFill>
          <a:blip r:embed="rId6"/>
          <a:stretch>
            <a:fillRect/>
          </a:stretch>
        </p:blipFill>
        <p:spPr>
          <a:xfrm>
            <a:off x="303226" y="2467808"/>
            <a:ext cx="1311081" cy="679820"/>
          </a:xfrm>
          <a:prstGeom prst="rect">
            <a:avLst/>
          </a:prstGeom>
        </p:spPr>
      </p:pic>
      <p:pic>
        <p:nvPicPr>
          <p:cNvPr id="11" name="Picture 10"/>
          <p:cNvPicPr>
            <a:picLocks noChangeAspect="1"/>
          </p:cNvPicPr>
          <p:nvPr/>
        </p:nvPicPr>
        <p:blipFill>
          <a:blip r:embed="rId7"/>
          <a:stretch>
            <a:fillRect/>
          </a:stretch>
        </p:blipFill>
        <p:spPr>
          <a:xfrm>
            <a:off x="9913074" y="2255399"/>
            <a:ext cx="1120195" cy="1104637"/>
          </a:xfrm>
          <a:prstGeom prst="rect">
            <a:avLst/>
          </a:prstGeom>
        </p:spPr>
      </p:pic>
      <p:pic>
        <p:nvPicPr>
          <p:cNvPr id="12" name="Picture 11"/>
          <p:cNvPicPr>
            <a:picLocks noChangeAspect="1"/>
          </p:cNvPicPr>
          <p:nvPr/>
        </p:nvPicPr>
        <p:blipFill>
          <a:blip r:embed="rId8"/>
          <a:stretch>
            <a:fillRect/>
          </a:stretch>
        </p:blipFill>
        <p:spPr>
          <a:xfrm>
            <a:off x="10144004" y="4228627"/>
            <a:ext cx="1512045" cy="1002367"/>
          </a:xfrm>
          <a:prstGeom prst="rect">
            <a:avLst/>
          </a:prstGeom>
        </p:spPr>
      </p:pic>
      <p:pic>
        <p:nvPicPr>
          <p:cNvPr id="13" name="Picture 12"/>
          <p:cNvPicPr>
            <a:picLocks noChangeAspect="1"/>
          </p:cNvPicPr>
          <p:nvPr/>
        </p:nvPicPr>
        <p:blipFill>
          <a:blip r:embed="rId9"/>
          <a:stretch>
            <a:fillRect/>
          </a:stretch>
        </p:blipFill>
        <p:spPr>
          <a:xfrm>
            <a:off x="8024938" y="4756950"/>
            <a:ext cx="1215224" cy="810149"/>
          </a:xfrm>
          <a:prstGeom prst="rect">
            <a:avLst/>
          </a:prstGeom>
        </p:spPr>
      </p:pic>
      <p:pic>
        <p:nvPicPr>
          <p:cNvPr id="14" name="Picture 13"/>
          <p:cNvPicPr>
            <a:picLocks noChangeAspect="1"/>
          </p:cNvPicPr>
          <p:nvPr/>
        </p:nvPicPr>
        <p:blipFill>
          <a:blip r:embed="rId10"/>
          <a:stretch>
            <a:fillRect/>
          </a:stretch>
        </p:blipFill>
        <p:spPr>
          <a:xfrm>
            <a:off x="5868406" y="4770315"/>
            <a:ext cx="1273787" cy="816530"/>
          </a:xfrm>
          <a:prstGeom prst="rect">
            <a:avLst/>
          </a:prstGeom>
        </p:spPr>
      </p:pic>
      <p:pic>
        <p:nvPicPr>
          <p:cNvPr id="15" name="Picture 14"/>
          <p:cNvPicPr>
            <a:picLocks noChangeAspect="1"/>
          </p:cNvPicPr>
          <p:nvPr/>
        </p:nvPicPr>
        <p:blipFill>
          <a:blip r:embed="rId11"/>
          <a:stretch>
            <a:fillRect/>
          </a:stretch>
        </p:blipFill>
        <p:spPr>
          <a:xfrm>
            <a:off x="3114199" y="4875805"/>
            <a:ext cx="1265446" cy="949085"/>
          </a:xfrm>
          <a:prstGeom prst="rect">
            <a:avLst/>
          </a:prstGeom>
        </p:spPr>
      </p:pic>
      <p:pic>
        <p:nvPicPr>
          <p:cNvPr id="16" name="Picture 15"/>
          <p:cNvPicPr>
            <a:picLocks noChangeAspect="1"/>
          </p:cNvPicPr>
          <p:nvPr/>
        </p:nvPicPr>
        <p:blipFill>
          <a:blip r:embed="rId12"/>
          <a:stretch>
            <a:fillRect/>
          </a:stretch>
        </p:blipFill>
        <p:spPr>
          <a:xfrm>
            <a:off x="293021" y="4287661"/>
            <a:ext cx="1507709" cy="890919"/>
          </a:xfrm>
          <a:prstGeom prst="rect">
            <a:avLst/>
          </a:prstGeom>
        </p:spPr>
      </p:pic>
      <p:sp>
        <p:nvSpPr>
          <p:cNvPr id="17" name="TextBox 16"/>
          <p:cNvSpPr txBox="1"/>
          <p:nvPr/>
        </p:nvSpPr>
        <p:spPr>
          <a:xfrm>
            <a:off x="1056538" y="1741328"/>
            <a:ext cx="2177274" cy="523220"/>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Your Management</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Việc quản lý của </a:t>
            </a:r>
            <a:r>
              <a:rPr lang="en-US" sz="1400" b="1" i="1" smtClean="0">
                <a:solidFill>
                  <a:srgbClr val="0070C0"/>
                </a:solidFill>
                <a:latin typeface="Times New Roman" panose="02020603050405020304" pitchFamily="18" charset="0"/>
                <a:cs typeface="Times New Roman" panose="02020603050405020304" pitchFamily="18" charset="0"/>
              </a:rPr>
              <a:t>bạn</a:t>
            </a:r>
            <a:endParaRPr lang="en-US" sz="1400" b="1" i="1">
              <a:solidFill>
                <a:srgbClr val="0070C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203992" y="1465464"/>
            <a:ext cx="1600200" cy="738664"/>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Suppliers</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Người cung cấp</a:t>
            </a:r>
          </a:p>
          <a:p>
            <a:endParaRPr lang="en-US" sz="14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349657" y="1266698"/>
            <a:ext cx="1600200" cy="738664"/>
          </a:xfrm>
          <a:prstGeom prst="rect">
            <a:avLst/>
          </a:prstGeom>
          <a:noFill/>
        </p:spPr>
        <p:txBody>
          <a:bodyPr wrap="square" rtlCol="0">
            <a:spAutoFit/>
          </a:bodyPr>
          <a:lstStyle/>
          <a:p>
            <a:r>
              <a:rPr lang="en-US" sz="1400" b="1" smtClean="0">
                <a:latin typeface="Times New Roman" panose="02020603050405020304" pitchFamily="18" charset="0"/>
                <a:cs typeface="Times New Roman" panose="02020603050405020304" pitchFamily="18" charset="0"/>
              </a:rPr>
              <a:t>Product </a:t>
            </a:r>
            <a:r>
              <a:rPr lang="en-US" sz="1400" b="1">
                <a:latin typeface="Times New Roman" panose="02020603050405020304" pitchFamily="18" charset="0"/>
                <a:cs typeface="Times New Roman" panose="02020603050405020304" pitchFamily="18" charset="0"/>
              </a:rPr>
              <a:t>Safety</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An toàn sản phẩm</a:t>
            </a:r>
          </a:p>
          <a:p>
            <a:endParaRPr lang="en-US" sz="1400" b="1" i="1">
              <a:solidFill>
                <a:srgbClr val="00B0F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9839433" y="1525581"/>
            <a:ext cx="1600200" cy="738664"/>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Client</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Khách hàng</a:t>
            </a:r>
          </a:p>
          <a:p>
            <a:endParaRPr lang="en-US" sz="1400" b="1">
              <a:latin typeface="Times New Roman" panose="02020603050405020304" pitchFamily="18" charset="0"/>
              <a:cs typeface="Times New Roman" panose="02020603050405020304" pitchFamily="18" charset="0"/>
            </a:endParaRPr>
          </a:p>
        </p:txBody>
      </p:sp>
      <p:sp>
        <p:nvSpPr>
          <p:cNvPr id="22" name="TextBox 21"/>
          <p:cNvSpPr txBox="1"/>
          <p:nvPr/>
        </p:nvSpPr>
        <p:spPr>
          <a:xfrm>
            <a:off x="9992625" y="3531136"/>
            <a:ext cx="2118531" cy="738664"/>
          </a:xfrm>
          <a:prstGeom prst="rect">
            <a:avLst/>
          </a:prstGeom>
          <a:noFill/>
        </p:spPr>
        <p:txBody>
          <a:bodyPr wrap="square" rtlCol="0">
            <a:spAutoFit/>
          </a:bodyPr>
          <a:lstStyle/>
          <a:p>
            <a:r>
              <a:rPr lang="en-US" sz="1400" b="1" smtClean="0">
                <a:latin typeface="Times New Roman" panose="02020603050405020304" pitchFamily="18" charset="0"/>
                <a:cs typeface="Times New Roman" panose="02020603050405020304" pitchFamily="18" charset="0"/>
              </a:rPr>
              <a:t>Engagement </a:t>
            </a:r>
            <a:r>
              <a:rPr lang="en-US" sz="1400" b="1">
                <a:latin typeface="Times New Roman" panose="02020603050405020304" pitchFamily="18" charset="0"/>
                <a:cs typeface="Times New Roman" panose="02020603050405020304" pitchFamily="18" charset="0"/>
              </a:rPr>
              <a:t>Manager</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Người quản lý cam kết</a:t>
            </a:r>
          </a:p>
          <a:p>
            <a:endParaRPr lang="en-US" sz="1400" b="1">
              <a:latin typeface="Times New Roman" panose="02020603050405020304" pitchFamily="18" charset="0"/>
              <a:cs typeface="Times New Roman" panose="02020603050405020304" pitchFamily="18" charset="0"/>
            </a:endParaRPr>
          </a:p>
        </p:txBody>
      </p:sp>
      <p:sp>
        <p:nvSpPr>
          <p:cNvPr id="23" name="TextBox 22"/>
          <p:cNvSpPr txBox="1"/>
          <p:nvPr/>
        </p:nvSpPr>
        <p:spPr>
          <a:xfrm>
            <a:off x="10328386" y="5382802"/>
            <a:ext cx="1447008" cy="738664"/>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Legal</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Pháp lý</a:t>
            </a:r>
          </a:p>
          <a:p>
            <a:endParaRPr lang="en-US" sz="1400" b="1">
              <a:latin typeface="Times New Roman" panose="02020603050405020304" pitchFamily="18" charset="0"/>
              <a:cs typeface="Times New Roman" panose="02020603050405020304" pitchFamily="18" charset="0"/>
            </a:endParaRPr>
          </a:p>
        </p:txBody>
      </p:sp>
      <p:sp>
        <p:nvSpPr>
          <p:cNvPr id="24" name="TextBox 23"/>
          <p:cNvSpPr txBox="1"/>
          <p:nvPr/>
        </p:nvSpPr>
        <p:spPr>
          <a:xfrm>
            <a:off x="8024938" y="5633605"/>
            <a:ext cx="2303448" cy="738664"/>
          </a:xfrm>
          <a:prstGeom prst="rect">
            <a:avLst/>
          </a:prstGeom>
          <a:noFill/>
        </p:spPr>
        <p:txBody>
          <a:bodyPr wrap="square" rtlCol="0">
            <a:spAutoFit/>
          </a:bodyPr>
          <a:lstStyle/>
          <a:p>
            <a:r>
              <a:rPr lang="en-US" sz="1400" b="1" smtClean="0">
                <a:latin typeface="Times New Roman" panose="02020603050405020304" pitchFamily="18" charset="0"/>
                <a:cs typeface="Times New Roman" panose="02020603050405020304" pitchFamily="18" charset="0"/>
              </a:rPr>
              <a:t>Project </a:t>
            </a:r>
            <a:r>
              <a:rPr lang="en-US" sz="1400" b="1">
                <a:latin typeface="Times New Roman" panose="02020603050405020304" pitchFamily="18" charset="0"/>
                <a:cs typeface="Times New Roman" panose="02020603050405020304" pitchFamily="18" charset="0"/>
              </a:rPr>
              <a:t>Assurance</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Bảo đảm dự án</a:t>
            </a:r>
          </a:p>
          <a:p>
            <a:endParaRPr lang="en-US" sz="1400" b="1">
              <a:latin typeface="Times New Roman" panose="02020603050405020304" pitchFamily="18" charset="0"/>
              <a:cs typeface="Times New Roman" panose="02020603050405020304" pitchFamily="18" charset="0"/>
            </a:endParaRPr>
          </a:p>
        </p:txBody>
      </p:sp>
      <p:sp>
        <p:nvSpPr>
          <p:cNvPr id="25" name="TextBox 24"/>
          <p:cNvSpPr txBox="1"/>
          <p:nvPr/>
        </p:nvSpPr>
        <p:spPr>
          <a:xfrm>
            <a:off x="5693113" y="5749354"/>
            <a:ext cx="2000005" cy="738664"/>
          </a:xfrm>
          <a:prstGeom prst="rect">
            <a:avLst/>
          </a:prstGeom>
          <a:noFill/>
        </p:spPr>
        <p:txBody>
          <a:bodyPr wrap="square" rtlCol="0">
            <a:spAutoFit/>
          </a:bodyPr>
          <a:lstStyle/>
          <a:p>
            <a:r>
              <a:rPr lang="en-US" sz="1400" b="1" smtClean="0">
                <a:latin typeface="Times New Roman" panose="02020603050405020304" pitchFamily="18" charset="0"/>
                <a:cs typeface="Times New Roman" panose="02020603050405020304" pitchFamily="18" charset="0"/>
              </a:rPr>
              <a:t>System </a:t>
            </a:r>
            <a:r>
              <a:rPr lang="en-US" sz="1400" b="1">
                <a:latin typeface="Times New Roman" panose="02020603050405020304" pitchFamily="18" charset="0"/>
                <a:cs typeface="Times New Roman" panose="02020603050405020304" pitchFamily="18" charset="0"/>
              </a:rPr>
              <a:t>Architect</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Kiến trúc hệ thống</a:t>
            </a:r>
          </a:p>
          <a:p>
            <a:endParaRPr lang="en-US" sz="1400" b="1">
              <a:latin typeface="Times New Roman" panose="02020603050405020304" pitchFamily="18" charset="0"/>
              <a:cs typeface="Times New Roman" panose="02020603050405020304" pitchFamily="18" charset="0"/>
            </a:endParaRPr>
          </a:p>
        </p:txBody>
      </p:sp>
      <p:sp>
        <p:nvSpPr>
          <p:cNvPr id="26" name="TextBox 25"/>
          <p:cNvSpPr txBox="1"/>
          <p:nvPr/>
        </p:nvSpPr>
        <p:spPr>
          <a:xfrm>
            <a:off x="440482" y="3315267"/>
            <a:ext cx="1600200" cy="738664"/>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Purchasing</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Người thu mua</a:t>
            </a:r>
          </a:p>
          <a:p>
            <a:endParaRPr lang="en-US" sz="1400" b="1">
              <a:latin typeface="Times New Roman" panose="02020603050405020304" pitchFamily="18" charset="0"/>
              <a:cs typeface="Times New Roman" panose="02020603050405020304" pitchFamily="18" charset="0"/>
            </a:endParaRPr>
          </a:p>
        </p:txBody>
      </p:sp>
      <p:sp>
        <p:nvSpPr>
          <p:cNvPr id="27" name="TextBox 26"/>
          <p:cNvSpPr txBox="1"/>
          <p:nvPr/>
        </p:nvSpPr>
        <p:spPr>
          <a:xfrm>
            <a:off x="532351" y="5259322"/>
            <a:ext cx="1600200" cy="738664"/>
          </a:xfrm>
          <a:prstGeom prst="rect">
            <a:avLst/>
          </a:prstGeom>
          <a:noFill/>
        </p:spPr>
        <p:txBody>
          <a:bodyPr wrap="square" rtlCol="0">
            <a:spAutoFit/>
          </a:bodyPr>
          <a:lstStyle/>
          <a:p>
            <a:r>
              <a:rPr lang="en-US" sz="1400" b="1" smtClean="0">
                <a:latin typeface="Times New Roman" panose="02020603050405020304" pitchFamily="18" charset="0"/>
                <a:cs typeface="Times New Roman" panose="02020603050405020304" pitchFamily="18" charset="0"/>
              </a:rPr>
              <a:t>Project </a:t>
            </a:r>
            <a:r>
              <a:rPr lang="en-US" sz="1400" b="1">
                <a:latin typeface="Times New Roman" panose="02020603050405020304" pitchFamily="18" charset="0"/>
                <a:cs typeface="Times New Roman" panose="02020603050405020304" pitchFamily="18" charset="0"/>
              </a:rPr>
              <a:t>Team</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Nhóm dự án</a:t>
            </a:r>
          </a:p>
          <a:p>
            <a:endParaRPr lang="en-US" sz="1400" b="1">
              <a:latin typeface="Times New Roman" panose="02020603050405020304" pitchFamily="18" charset="0"/>
              <a:cs typeface="Times New Roman" panose="02020603050405020304" pitchFamily="18" charset="0"/>
            </a:endParaRPr>
          </a:p>
        </p:txBody>
      </p:sp>
      <p:sp>
        <p:nvSpPr>
          <p:cNvPr id="28" name="TextBox 27"/>
          <p:cNvSpPr txBox="1"/>
          <p:nvPr/>
        </p:nvSpPr>
        <p:spPr>
          <a:xfrm>
            <a:off x="3166573" y="5903242"/>
            <a:ext cx="1600200" cy="738664"/>
          </a:xfrm>
          <a:prstGeom prst="rect">
            <a:avLst/>
          </a:prstGeom>
          <a:noFill/>
        </p:spPr>
        <p:txBody>
          <a:bodyPr wrap="square" rtlCol="0">
            <a:spAutoFit/>
          </a:bodyPr>
          <a:lstStyle/>
          <a:p>
            <a:r>
              <a:rPr lang="en-US" sz="1400" b="1">
                <a:latin typeface="Times New Roman" panose="02020603050405020304" pitchFamily="18" charset="0"/>
                <a:cs typeface="Times New Roman" panose="02020603050405020304" pitchFamily="18" charset="0"/>
              </a:rPr>
              <a:t>Finance</a:t>
            </a:r>
            <a:br>
              <a:rPr lang="en-US" sz="1400" b="1">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Tài chính</a:t>
            </a:r>
          </a:p>
          <a:p>
            <a:endParaRPr lang="en-US" sz="1400" b="1">
              <a:latin typeface="Times New Roman" panose="02020603050405020304" pitchFamily="18" charset="0"/>
              <a:cs typeface="Times New Roman" panose="02020603050405020304" pitchFamily="18" charset="0"/>
            </a:endParaRPr>
          </a:p>
        </p:txBody>
      </p:sp>
      <p:sp>
        <p:nvSpPr>
          <p:cNvPr id="29" name="Oval 28"/>
          <p:cNvSpPr/>
          <p:nvPr/>
        </p:nvSpPr>
        <p:spPr>
          <a:xfrm>
            <a:off x="4588774" y="2365480"/>
            <a:ext cx="2430836" cy="16385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 name="Picture 29"/>
          <p:cNvPicPr>
            <a:picLocks noChangeAspect="1"/>
          </p:cNvPicPr>
          <p:nvPr/>
        </p:nvPicPr>
        <p:blipFill>
          <a:blip r:embed="rId13"/>
          <a:stretch>
            <a:fillRect/>
          </a:stretch>
        </p:blipFill>
        <p:spPr>
          <a:xfrm>
            <a:off x="5190805" y="2467808"/>
            <a:ext cx="1157667" cy="1110735"/>
          </a:xfrm>
          <a:prstGeom prst="rect">
            <a:avLst/>
          </a:prstGeom>
        </p:spPr>
      </p:pic>
      <p:sp>
        <p:nvSpPr>
          <p:cNvPr id="31" name="TextBox 30"/>
          <p:cNvSpPr txBox="1"/>
          <p:nvPr/>
        </p:nvSpPr>
        <p:spPr>
          <a:xfrm>
            <a:off x="5009517" y="3414009"/>
            <a:ext cx="1952888" cy="738664"/>
          </a:xfrm>
          <a:prstGeom prst="rect">
            <a:avLst/>
          </a:prstGeom>
          <a:noFill/>
        </p:spPr>
        <p:txBody>
          <a:bodyPr wrap="square" rtlCol="0">
            <a:spAutoFit/>
          </a:bodyPr>
          <a:lstStyle/>
          <a:p>
            <a:r>
              <a:rPr lang="en-US" sz="1400" smtClean="0">
                <a:latin typeface="Times New Roman" panose="02020603050405020304" pitchFamily="18" charset="0"/>
                <a:cs typeface="Times New Roman" panose="02020603050405020304" pitchFamily="18" charset="0"/>
              </a:rPr>
              <a:t>Project </a:t>
            </a:r>
            <a:r>
              <a:rPr lang="en-US" sz="1400">
                <a:latin typeface="Times New Roman" panose="02020603050405020304" pitchFamily="18" charset="0"/>
                <a:cs typeface="Times New Roman" panose="02020603050405020304" pitchFamily="18" charset="0"/>
              </a:rPr>
              <a:t>Manager</a:t>
            </a:r>
            <a:br>
              <a:rPr lang="en-US" sz="1400">
                <a:latin typeface="Times New Roman" panose="02020603050405020304" pitchFamily="18" charset="0"/>
                <a:cs typeface="Times New Roman" panose="02020603050405020304" pitchFamily="18" charset="0"/>
              </a:rPr>
            </a:br>
            <a:r>
              <a:rPr lang="en-US" sz="1400" b="1" i="1">
                <a:solidFill>
                  <a:srgbClr val="0070C0"/>
                </a:solidFill>
                <a:latin typeface="Times New Roman" panose="02020603050405020304" pitchFamily="18" charset="0"/>
                <a:cs typeface="Times New Roman" panose="02020603050405020304" pitchFamily="18" charset="0"/>
              </a:rPr>
              <a:t>Người quản lý dự án</a:t>
            </a:r>
          </a:p>
          <a:p>
            <a:endParaRPr lang="en-US" sz="1400">
              <a:latin typeface="Times New Roman" panose="02020603050405020304" pitchFamily="18" charset="0"/>
              <a:cs typeface="Times New Roman" panose="02020603050405020304" pitchFamily="18" charset="0"/>
            </a:endParaRPr>
          </a:p>
        </p:txBody>
      </p:sp>
      <p:cxnSp>
        <p:nvCxnSpPr>
          <p:cNvPr id="34" name="Straight Arrow Connector 33"/>
          <p:cNvCxnSpPr>
            <a:stCxn id="18" idx="2"/>
          </p:cNvCxnSpPr>
          <p:nvPr/>
        </p:nvCxnSpPr>
        <p:spPr>
          <a:xfrm>
            <a:off x="5004092" y="2204128"/>
            <a:ext cx="276045" cy="2636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endCxn id="29" idx="7"/>
          </p:cNvCxnSpPr>
          <p:nvPr/>
        </p:nvCxnSpPr>
        <p:spPr>
          <a:xfrm flipH="1">
            <a:off x="6663622" y="1773240"/>
            <a:ext cx="1029497" cy="83219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endCxn id="29" idx="6"/>
          </p:cNvCxnSpPr>
          <p:nvPr/>
        </p:nvCxnSpPr>
        <p:spPr>
          <a:xfrm flipH="1">
            <a:off x="7019610" y="1833358"/>
            <a:ext cx="2973015" cy="13513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7" idx="2"/>
          </p:cNvCxnSpPr>
          <p:nvPr/>
        </p:nvCxnSpPr>
        <p:spPr>
          <a:xfrm>
            <a:off x="2145175" y="2264548"/>
            <a:ext cx="2465811" cy="72414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8" idx="3"/>
          </p:cNvCxnSpPr>
          <p:nvPr/>
        </p:nvCxnSpPr>
        <p:spPr>
          <a:xfrm>
            <a:off x="1614307" y="2807718"/>
            <a:ext cx="2996679" cy="60629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6" idx="3"/>
            <a:endCxn id="29" idx="3"/>
          </p:cNvCxnSpPr>
          <p:nvPr/>
        </p:nvCxnSpPr>
        <p:spPr>
          <a:xfrm flipV="1">
            <a:off x="1800730" y="3764041"/>
            <a:ext cx="3144032" cy="9690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endCxn id="15" idx="3"/>
          </p:cNvCxnSpPr>
          <p:nvPr/>
        </p:nvCxnSpPr>
        <p:spPr>
          <a:xfrm flipH="1">
            <a:off x="4379645" y="4009691"/>
            <a:ext cx="1188475" cy="134065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22" idx="1"/>
            <a:endCxn id="31" idx="3"/>
          </p:cNvCxnSpPr>
          <p:nvPr/>
        </p:nvCxnSpPr>
        <p:spPr>
          <a:xfrm flipH="1" flipV="1">
            <a:off x="6962405" y="3783341"/>
            <a:ext cx="3030220" cy="11712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29" idx="5"/>
            <a:endCxn id="12" idx="1"/>
          </p:cNvCxnSpPr>
          <p:nvPr/>
        </p:nvCxnSpPr>
        <p:spPr>
          <a:xfrm>
            <a:off x="6663622" y="3764041"/>
            <a:ext cx="3480382" cy="96577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endCxn id="14" idx="0"/>
          </p:cNvCxnSpPr>
          <p:nvPr/>
        </p:nvCxnSpPr>
        <p:spPr>
          <a:xfrm>
            <a:off x="5973115" y="4003996"/>
            <a:ext cx="532185" cy="7663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6433523" y="3917930"/>
            <a:ext cx="1832268" cy="104478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6190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1" y="287032"/>
            <a:ext cx="11324799" cy="1200329"/>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Project Stakeholders – Who Are They and Why Are They Important?</a:t>
            </a:r>
            <a:br>
              <a:rPr lang="en-US" sz="2400" b="1" u="sng" smtClean="0">
                <a:solidFill>
                  <a:schemeClr val="bg2">
                    <a:lumMod val="50000"/>
                  </a:schemeClr>
                </a:solidFill>
                <a:latin typeface="Times New Roman" panose="02020603050405020304" pitchFamily="18" charset="0"/>
                <a:cs typeface="Times New Roman" panose="02020603050405020304" pitchFamily="18" charset="0"/>
              </a:rPr>
            </a:br>
            <a:r>
              <a:rPr lang="en-US" sz="2400" b="1" i="1" smtClean="0">
                <a:solidFill>
                  <a:srgbClr val="0070C0"/>
                </a:solidFill>
                <a:latin typeface="Times New Roman" panose="02020603050405020304" pitchFamily="18" charset="0"/>
                <a:cs typeface="Times New Roman" panose="02020603050405020304" pitchFamily="18" charset="0"/>
              </a:rPr>
              <a:t>Cổ </a:t>
            </a:r>
            <a:r>
              <a:rPr lang="en-US" sz="2400" b="1" i="1">
                <a:solidFill>
                  <a:srgbClr val="0070C0"/>
                </a:solidFill>
                <a:latin typeface="Times New Roman" panose="02020603050405020304" pitchFamily="18" charset="0"/>
                <a:cs typeface="Times New Roman" panose="02020603050405020304" pitchFamily="18" charset="0"/>
              </a:rPr>
              <a:t>đông dự án – </a:t>
            </a:r>
            <a:r>
              <a:rPr lang="en-US" sz="2400" b="1" i="1" smtClean="0">
                <a:solidFill>
                  <a:srgbClr val="0070C0"/>
                </a:solidFill>
                <a:latin typeface="Times New Roman" panose="02020603050405020304" pitchFamily="18" charset="0"/>
                <a:cs typeface="Times New Roman" panose="02020603050405020304" pitchFamily="18" charset="0"/>
              </a:rPr>
              <a:t>Họ </a:t>
            </a:r>
            <a:r>
              <a:rPr lang="en-US" sz="2400" b="1" i="1">
                <a:solidFill>
                  <a:srgbClr val="0070C0"/>
                </a:solidFill>
                <a:latin typeface="Times New Roman" panose="02020603050405020304" pitchFamily="18" charset="0"/>
                <a:cs typeface="Times New Roman" panose="02020603050405020304" pitchFamily="18" charset="0"/>
              </a:rPr>
              <a:t>là ai? Và tại sao họ quan trọng?</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1585" y="1320765"/>
            <a:ext cx="5407295" cy="4278094"/>
          </a:xfrm>
          <a:prstGeom prst="rect">
            <a:avLst/>
          </a:prstGeom>
          <a:noFill/>
        </p:spPr>
        <p:txBody>
          <a:bodyPr wrap="square" rtlCol="0">
            <a:spAutoFit/>
          </a:bodyPr>
          <a:lstStyle/>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Project Stakeholders </a:t>
            </a:r>
            <a:r>
              <a:rPr lang="en-US" sz="1700" dirty="0">
                <a:latin typeface="Times New Roman" panose="02020603050405020304" pitchFamily="18" charset="0"/>
                <a:cs typeface="Times New Roman" panose="02020603050405020304" pitchFamily="18" charset="0"/>
              </a:rPr>
              <a:t>– Persons and organization such as customers, sponsors, performing organization and the public, that are actively involved in the project, or whose interests may be positively or negatively affected by execution or completion of the project; they may also exert influence over the project and its </a:t>
            </a:r>
            <a:r>
              <a:rPr lang="en-US" sz="1700" dirty="0" smtClean="0">
                <a:latin typeface="Times New Roman" panose="02020603050405020304" pitchFamily="18" charset="0"/>
                <a:cs typeface="Times New Roman" panose="02020603050405020304" pitchFamily="18" charset="0"/>
              </a:rPr>
              <a:t>deliverables.</a:t>
            </a:r>
            <a:endParaRPr lang="en-US"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smtClean="0">
                <a:latin typeface="Times New Roman" panose="02020603050405020304" pitchFamily="18" charset="0"/>
                <a:cs typeface="Times New Roman" panose="02020603050405020304" pitchFamily="18" charset="0"/>
              </a:rPr>
              <a:t>Stakeholder </a:t>
            </a:r>
            <a:r>
              <a:rPr lang="en-US" sz="1700" b="1" dirty="0">
                <a:latin typeface="Times New Roman" panose="02020603050405020304" pitchFamily="18" charset="0"/>
                <a:cs typeface="Times New Roman" panose="02020603050405020304" pitchFamily="18" charset="0"/>
              </a:rPr>
              <a:t>analyst</a:t>
            </a:r>
            <a:r>
              <a:rPr lang="en-US" sz="1700" dirty="0">
                <a:latin typeface="Times New Roman" panose="02020603050405020304" pitchFamily="18" charset="0"/>
                <a:cs typeface="Times New Roman" panose="02020603050405020304" pitchFamily="18" charset="0"/>
              </a:rPr>
              <a:t> – Provides an important input for your approach to managing a project, to</a:t>
            </a:r>
            <a:endParaRPr lang="vi-VN" sz="17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Identify the range of interests that needs to be taken into consideration in planning the project.</a:t>
            </a:r>
            <a:endParaRPr lang="vi-VN" sz="17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Develop the vision and change process in a way that generates the greatest support</a:t>
            </a:r>
            <a:endParaRPr lang="vi-VN" sz="17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Set up your communication strategy and plan</a:t>
            </a:r>
            <a:endParaRPr lang="vi-VN"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Know your “stakeholder groups” 		</a:t>
            </a:r>
            <a:endParaRPr lang="vi-VN" sz="17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Their profile, their concerns, their expectations, and the channels by while they can be reached.</a:t>
            </a:r>
            <a:endParaRPr lang="en-US" sz="1700" i="1" dirty="0">
              <a:solidFill>
                <a:srgbClr val="00B0F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278880" y="1320765"/>
            <a:ext cx="5715000" cy="4555093"/>
          </a:xfrm>
          <a:prstGeom prst="rect">
            <a:avLst/>
          </a:prstGeom>
          <a:noFill/>
        </p:spPr>
        <p:txBody>
          <a:bodyPr wrap="square" rtlCol="0">
            <a:spAutoFit/>
          </a:bodyPr>
          <a:lstStyle/>
          <a:p>
            <a:pPr marL="285750" lvl="0" indent="-285750">
              <a:buFont typeface="Wingdings" panose="05000000000000000000" pitchFamily="2" charset="2"/>
              <a:buChar char="§"/>
            </a:pPr>
            <a:r>
              <a:rPr lang="en-US" sz="1700" b="1" i="1" dirty="0" err="1">
                <a:solidFill>
                  <a:srgbClr val="0070C0"/>
                </a:solidFill>
                <a:latin typeface="Times New Roman" panose="02020603050405020304" pitchFamily="18" charset="0"/>
                <a:cs typeface="Times New Roman" panose="02020603050405020304" pitchFamily="18" charset="0"/>
              </a:rPr>
              <a:t>Cổ</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đông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dự</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án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nhân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tổ</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chức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như</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khách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hàng</a:t>
            </a:r>
            <a:r>
              <a:rPr lang="en-US" sz="1700" i="1" dirty="0">
                <a:solidFill>
                  <a:srgbClr val="0070C0"/>
                </a:solidFill>
                <a:latin typeface="Times New Roman" panose="02020603050405020304" pitchFamily="18" charset="0"/>
                <a:cs typeface="Times New Roman" panose="02020603050405020304" pitchFamily="18" charset="0"/>
              </a:rPr>
              <a:t>, nhà </a:t>
            </a:r>
            <a:r>
              <a:rPr lang="en-US" sz="1700" i="1" dirty="0" err="1">
                <a:solidFill>
                  <a:srgbClr val="0070C0"/>
                </a:solidFill>
                <a:latin typeface="Times New Roman" panose="02020603050405020304" pitchFamily="18" charset="0"/>
                <a:cs typeface="Times New Roman" panose="02020603050405020304" pitchFamily="18" charset="0"/>
              </a:rPr>
              <a:t>đầu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tư</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tổ</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chức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thực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hiện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cộng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đồng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tham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gia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cực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dự</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án</a:t>
            </a:r>
            <a:r>
              <a:rPr lang="en-US" sz="1700" i="1" dirty="0">
                <a:solidFill>
                  <a:srgbClr val="0070C0"/>
                </a:solidFill>
                <a:latin typeface="Times New Roman" panose="02020603050405020304" pitchFamily="18" charset="0"/>
                <a:cs typeface="Times New Roman" panose="02020603050405020304" pitchFamily="18" charset="0"/>
              </a:rPr>
              <a:t>, hay </a:t>
            </a:r>
            <a:r>
              <a:rPr lang="en-US" sz="1700" i="1" dirty="0" err="1">
                <a:solidFill>
                  <a:srgbClr val="0070C0"/>
                </a:solidFill>
                <a:latin typeface="Times New Roman" panose="02020603050405020304" pitchFamily="18" charset="0"/>
                <a:cs typeface="Times New Roman" panose="02020603050405020304" pitchFamily="18" charset="0"/>
              </a:rPr>
              <a:t>khả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của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họ</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thể</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ảnh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hưởng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cực</a:t>
            </a:r>
            <a:r>
              <a:rPr lang="en-US" sz="1700" i="1" dirty="0">
                <a:solidFill>
                  <a:srgbClr val="0070C0"/>
                </a:solidFill>
                <a:latin typeface="Times New Roman" panose="02020603050405020304" pitchFamily="18" charset="0"/>
                <a:cs typeface="Times New Roman" panose="02020603050405020304" pitchFamily="18" charset="0"/>
              </a:rPr>
              <a:t> hay </a:t>
            </a:r>
            <a:r>
              <a:rPr lang="en-US" sz="1700" i="1" dirty="0" err="1">
                <a:solidFill>
                  <a:srgbClr val="0070C0"/>
                </a:solidFill>
                <a:latin typeface="Times New Roman" panose="02020603050405020304" pitchFamily="18" charset="0"/>
                <a:cs typeface="Times New Roman" panose="02020603050405020304" pitchFamily="18" charset="0"/>
              </a:rPr>
              <a:t>tiêu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cực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trong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việc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thực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thi</a:t>
            </a:r>
            <a:r>
              <a:rPr lang="en-US" sz="1700" i="1" dirty="0">
                <a:solidFill>
                  <a:srgbClr val="0070C0"/>
                </a:solidFill>
                <a:latin typeface="Times New Roman" panose="02020603050405020304" pitchFamily="18" charset="0"/>
                <a:cs typeface="Times New Roman" panose="02020603050405020304" pitchFamily="18" charset="0"/>
              </a:rPr>
              <a:t> hay </a:t>
            </a:r>
            <a:r>
              <a:rPr lang="en-US" sz="1700" i="1" dirty="0" err="1">
                <a:solidFill>
                  <a:srgbClr val="0070C0"/>
                </a:solidFill>
                <a:latin typeface="Times New Roman" panose="02020603050405020304" pitchFamily="18" charset="0"/>
                <a:cs typeface="Times New Roman" panose="02020603050405020304" pitchFamily="18" charset="0"/>
              </a:rPr>
              <a:t>hoàn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thành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dự</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án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họ</a:t>
            </a:r>
            <a:r>
              <a:rPr lang="vi-VN" sz="1700" i="1" dirty="0">
                <a:solidFill>
                  <a:srgbClr val="0070C0"/>
                </a:solidFill>
                <a:latin typeface="Times New Roman" panose="02020603050405020304" pitchFamily="18" charset="0"/>
                <a:cs typeface="Times New Roman" panose="02020603050405020304" pitchFamily="18" charset="0"/>
              </a:rPr>
              <a:t> cũng có thể ảnh hưởng đến dự án và các sản phẩm của nó</a:t>
            </a:r>
            <a:r>
              <a:rPr lang="en-US" sz="1700" i="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a:solidFill>
                  <a:srgbClr val="0070C0"/>
                </a:solidFill>
                <a:latin typeface="Times New Roman" panose="02020603050405020304" pitchFamily="18" charset="0"/>
                <a:cs typeface="Times New Roman" panose="02020603050405020304" pitchFamily="18" charset="0"/>
              </a:rPr>
              <a:t>Phân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tích</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cổ</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đông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i="1" dirty="0">
                <a:solidFill>
                  <a:srgbClr val="0070C0"/>
                </a:solidFill>
                <a:latin typeface="Times New Roman" panose="02020603050405020304" pitchFamily="18" charset="0"/>
                <a:cs typeface="Times New Roman" panose="02020603050405020304" pitchFamily="18" charset="0"/>
              </a:rPr>
              <a:t>– </a:t>
            </a:r>
            <a:r>
              <a:rPr lang="vi-VN" sz="1700" i="1" dirty="0">
                <a:solidFill>
                  <a:srgbClr val="0070C0"/>
                </a:solidFill>
                <a:latin typeface="Times New Roman" panose="02020603050405020304" pitchFamily="18" charset="0"/>
                <a:cs typeface="Times New Roman" panose="02020603050405020304" pitchFamily="18" charset="0"/>
              </a:rPr>
              <a:t>Cung cấp một đầu vào quan trọng cho cách tiếp cận của bạn để quản lý một dự án, để</a:t>
            </a:r>
            <a:r>
              <a:rPr lang="en-US" sz="1700" i="1" dirty="0">
                <a:solidFill>
                  <a:srgbClr val="0070C0"/>
                </a:solidFill>
                <a:latin typeface="Times New Roman" panose="02020603050405020304" pitchFamily="18" charset="0"/>
                <a:cs typeface="Times New Roman" panose="02020603050405020304" pitchFamily="18" charset="0"/>
              </a:rPr>
              <a:t>: </a:t>
            </a:r>
            <a:endParaRPr lang="vi-VN" sz="1700"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00" i="1" dirty="0">
                <a:solidFill>
                  <a:srgbClr val="0070C0"/>
                </a:solidFill>
                <a:latin typeface="Times New Roman" panose="02020603050405020304" pitchFamily="18" charset="0"/>
                <a:cs typeface="Times New Roman" panose="02020603050405020304" pitchFamily="18" charset="0"/>
              </a:rPr>
              <a:t>Xác định phạm vi các lợi ích cần được xem xét khi lập kế hoạch cho dự án.</a:t>
            </a:r>
            <a:endParaRPr lang="vi-VN" sz="1700"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00" i="1" dirty="0">
                <a:solidFill>
                  <a:srgbClr val="0070C0"/>
                </a:solidFill>
                <a:latin typeface="Times New Roman" panose="02020603050405020304" pitchFamily="18" charset="0"/>
                <a:cs typeface="Times New Roman" panose="02020603050405020304" pitchFamily="18" charset="0"/>
              </a:rPr>
              <a:t>Phát triển tầm nhìn và quá trình thay đổi theo cách tạo ra sự hỗ trợ lớn nhất</a:t>
            </a:r>
            <a:r>
              <a:rPr lang="en-US" sz="1700" i="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00" i="1" dirty="0">
                <a:solidFill>
                  <a:srgbClr val="0070C0"/>
                </a:solidFill>
                <a:latin typeface="Times New Roman" panose="02020603050405020304" pitchFamily="18" charset="0"/>
                <a:cs typeface="Times New Roman" panose="02020603050405020304" pitchFamily="18" charset="0"/>
              </a:rPr>
              <a:t>Thiết lập chiến lược và kế hoạch truyền thông của bạn</a:t>
            </a:r>
            <a:r>
              <a:rPr lang="en-US" sz="1700" i="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a:solidFill>
                  <a:srgbClr val="0070C0"/>
                </a:solidFill>
                <a:latin typeface="Times New Roman" panose="02020603050405020304" pitchFamily="18" charset="0"/>
                <a:cs typeface="Times New Roman" panose="02020603050405020304" pitchFamily="18" charset="0"/>
              </a:rPr>
              <a:t>Hiểu</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nhóm</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cổ</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đông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của</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bạn</a:t>
            </a:r>
            <a:r>
              <a:rPr lang="en-US" sz="1700" b="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i="1" dirty="0" err="1">
                <a:solidFill>
                  <a:srgbClr val="0070C0"/>
                </a:solidFill>
                <a:latin typeface="Times New Roman" panose="02020603050405020304" pitchFamily="18" charset="0"/>
                <a:cs typeface="Times New Roman" panose="02020603050405020304" pitchFamily="18" charset="0"/>
              </a:rPr>
              <a:t>Thông</a:t>
            </a:r>
            <a:r>
              <a:rPr lang="en-US" sz="1700" i="1" dirty="0">
                <a:solidFill>
                  <a:srgbClr val="0070C0"/>
                </a:solidFill>
                <a:latin typeface="Times New Roman" panose="02020603050405020304" pitchFamily="18" charset="0"/>
                <a:cs typeface="Times New Roman" panose="02020603050405020304" pitchFamily="18" charset="0"/>
              </a:rPr>
              <a:t> tin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nhân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của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họ</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những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mối</a:t>
            </a:r>
            <a:r>
              <a:rPr lang="en-US" sz="1700" i="1" dirty="0">
                <a:solidFill>
                  <a:srgbClr val="0070C0"/>
                </a:solidFill>
                <a:latin typeface="Times New Roman" panose="02020603050405020304" pitchFamily="18" charset="0"/>
                <a:cs typeface="Times New Roman" panose="02020603050405020304" pitchFamily="18" charset="0"/>
              </a:rPr>
              <a:t> lo </a:t>
            </a:r>
            <a:r>
              <a:rPr lang="en-US" sz="1700" i="1" dirty="0" err="1">
                <a:solidFill>
                  <a:srgbClr val="0070C0"/>
                </a:solidFill>
                <a:latin typeface="Times New Roman" panose="02020603050405020304" pitchFamily="18" charset="0"/>
                <a:cs typeface="Times New Roman" panose="02020603050405020304" pitchFamily="18" charset="0"/>
              </a:rPr>
              <a:t>ngại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của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họ</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kỳ</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vọng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của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họ</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kênh</a:t>
            </a:r>
            <a:r>
              <a:rPr lang="en-US" sz="1700" i="1" dirty="0">
                <a:solidFill>
                  <a:srgbClr val="0070C0"/>
                </a:solidFill>
                <a:latin typeface="Times New Roman" panose="02020603050405020304" pitchFamily="18" charset="0"/>
                <a:cs typeface="Times New Roman" panose="02020603050405020304" pitchFamily="18" charset="0"/>
              </a:rPr>
              <a:t> mà </a:t>
            </a:r>
            <a:r>
              <a:rPr lang="en-US" sz="1700" i="1" dirty="0" err="1">
                <a:solidFill>
                  <a:srgbClr val="0070C0"/>
                </a:solidFill>
                <a:latin typeface="Times New Roman" panose="02020603050405020304" pitchFamily="18" charset="0"/>
                <a:cs typeface="Times New Roman" panose="02020603050405020304" pitchFamily="18" charset="0"/>
              </a:rPr>
              <a:t>họ</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thể</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dẫn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tới</a:t>
            </a:r>
            <a:r>
              <a:rPr lang="en-US" sz="1700" i="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419941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899" y="320040"/>
            <a:ext cx="11335753"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smtClean="0">
                <a:ln/>
                <a:solidFill>
                  <a:schemeClr val="accent3"/>
                </a:solidFill>
                <a:latin typeface="Times New Roman" panose="02020603050405020304" pitchFamily="18" charset="0"/>
                <a:cs typeface="Times New Roman" panose="02020603050405020304" pitchFamily="18" charset="0"/>
              </a:rPr>
              <a:t>Unit 2.Project Management </a:t>
            </a:r>
            <a:r>
              <a:rPr lang="en-US" sz="2400" b="1">
                <a:ln/>
                <a:solidFill>
                  <a:schemeClr val="accent3"/>
                </a:solidFill>
                <a:latin typeface="Times New Roman" panose="02020603050405020304" pitchFamily="18" charset="0"/>
                <a:cs typeface="Times New Roman" panose="02020603050405020304" pitchFamily="18" charset="0"/>
              </a:rPr>
              <a:t>Basics </a:t>
            </a:r>
            <a:r>
              <a:rPr lang="en-US" sz="2400" b="1" smtClean="0">
                <a:ln/>
                <a:solidFill>
                  <a:schemeClr val="accent3"/>
                </a:solidFill>
                <a:latin typeface="Times New Roman" panose="02020603050405020304" pitchFamily="18" charset="0"/>
                <a:cs typeface="Times New Roman" panose="02020603050405020304" pitchFamily="18" charset="0"/>
              </a:rPr>
              <a:t>	</a:t>
            </a:r>
            <a:r>
              <a:rPr lang="en-US" sz="2400" b="1" i="1" smtClean="0">
                <a:ln/>
                <a:solidFill>
                  <a:srgbClr val="00B0F0"/>
                </a:solidFill>
                <a:latin typeface="Times New Roman" panose="02020603050405020304" pitchFamily="18" charset="0"/>
                <a:cs typeface="Times New Roman" panose="02020603050405020304" pitchFamily="18" charset="0"/>
              </a:rPr>
              <a:t>Những </a:t>
            </a:r>
            <a:r>
              <a:rPr lang="en-US" sz="2400" b="1" i="1">
                <a:ln/>
                <a:solidFill>
                  <a:srgbClr val="00B0F0"/>
                </a:solidFill>
                <a:latin typeface="Times New Roman" panose="02020603050405020304" pitchFamily="18" charset="0"/>
                <a:cs typeface="Times New Roman" panose="02020603050405020304" pitchFamily="18" charset="0"/>
              </a:rPr>
              <a:t>căn </a:t>
            </a:r>
            <a:r>
              <a:rPr lang="en-US" sz="2400" b="1" i="1" smtClean="0">
                <a:ln/>
                <a:solidFill>
                  <a:srgbClr val="00B0F0"/>
                </a:solidFill>
                <a:latin typeface="Times New Roman" panose="02020603050405020304" pitchFamily="18" charset="0"/>
                <a:cs typeface="Times New Roman" panose="02020603050405020304" pitchFamily="18" charset="0"/>
              </a:rPr>
              <a:t>bản </a:t>
            </a:r>
            <a:r>
              <a:rPr lang="en-US" sz="2400" b="1" i="1">
                <a:ln/>
                <a:solidFill>
                  <a:srgbClr val="00B0F0"/>
                </a:solidFill>
                <a:latin typeface="Times New Roman" panose="02020603050405020304" pitchFamily="18" charset="0"/>
                <a:cs typeface="Times New Roman" panose="02020603050405020304" pitchFamily="18" charset="0"/>
              </a:rPr>
              <a:t>trong quản lý dự án</a:t>
            </a:r>
          </a:p>
          <a:p>
            <a:endParaRPr lang="en-US" sz="2400" b="1" dirty="0">
              <a:ln/>
              <a:solidFill>
                <a:schemeClr val="accent3"/>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42899" y="1151037"/>
            <a:ext cx="5524501" cy="4785926"/>
          </a:xfrm>
          <a:prstGeom prst="rect">
            <a:avLst/>
          </a:prstGeom>
          <a:noFill/>
        </p:spPr>
        <p:txBody>
          <a:bodyPr wrap="square" rtlCol="0">
            <a:spAutoFit/>
          </a:bodyPr>
          <a:lstStyle/>
          <a:p>
            <a:pPr marL="285750" lvl="0" indent="-285750">
              <a:buFont typeface="Wingdings" panose="05000000000000000000" pitchFamily="2" charset="2"/>
              <a:buChar char="v"/>
            </a:pPr>
            <a:r>
              <a:rPr lang="en-US" sz="1450" b="1" dirty="0">
                <a:latin typeface="Times New Roman" panose="02020603050405020304" pitchFamily="18" charset="0"/>
                <a:cs typeface="Times New Roman" panose="02020603050405020304" pitchFamily="18" charset="0"/>
              </a:rPr>
              <a:t>What This Unit is About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This unit discuss the basics about project management. It defines key term, introduces their interrelationships. In addition, it describes be roles and responsibilities of the project manager, the value of a project manager, and the characteristics of a good  project manager.</a:t>
            </a:r>
            <a:endParaRPr lang="vi-VN" sz="145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sz="1450" b="1" dirty="0">
                <a:latin typeface="Times New Roman" panose="02020603050405020304" pitchFamily="18" charset="0"/>
                <a:cs typeface="Times New Roman" panose="02020603050405020304" pitchFamily="18" charset="0"/>
              </a:rPr>
              <a:t>What You Should Be Able to Do 		</a:t>
            </a:r>
            <a:r>
              <a:rPr lang="en-US" sz="1450" dirty="0">
                <a:latin typeface="Times New Roman" panose="02020603050405020304" pitchFamily="18" charset="0"/>
                <a:cs typeface="Times New Roman" panose="02020603050405020304" pitchFamily="18" charset="0"/>
              </a:rPr>
              <a:t>   </a:t>
            </a:r>
            <a:endParaRPr lang="vi-VN" sz="1450" dirty="0">
              <a:latin typeface="Times New Roman" panose="02020603050405020304" pitchFamily="18" charset="0"/>
              <a:cs typeface="Times New Roman" panose="02020603050405020304" pitchFamily="18" charset="0"/>
            </a:endParaRPr>
          </a:p>
          <a:p>
            <a:pPr lvl="0"/>
            <a:r>
              <a:rPr lang="en-US" sz="1450" dirty="0">
                <a:latin typeface="Times New Roman" panose="02020603050405020304" pitchFamily="18" charset="0"/>
                <a:cs typeface="Times New Roman" panose="02020603050405020304" pitchFamily="18" charset="0"/>
              </a:rPr>
              <a:t>After completing this unit, you should be able to :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Define project, program, project management, and project manager</a:t>
            </a:r>
            <a:r>
              <a:rPr lang="en-US" sz="1450" dirty="0" smtClean="0">
                <a:latin typeface="Times New Roman" panose="02020603050405020304" pitchFamily="18" charset="0"/>
                <a:cs typeface="Times New Roman" panose="02020603050405020304" pitchFamily="18" charset="0"/>
              </a:rPr>
              <a:t>.</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Describe the project life cycle model.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List project processes and their interrelationships.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Differentiate between types of organization </a:t>
            </a:r>
            <a:r>
              <a:rPr lang="en-US" sz="1450" dirty="0" smtClean="0">
                <a:latin typeface="Times New Roman" panose="02020603050405020304" pitchFamily="18" charset="0"/>
                <a:cs typeface="Times New Roman" panose="02020603050405020304" pitchFamily="18" charset="0"/>
              </a:rPr>
              <a:t>structure</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Describe the roles and responsibilities of a project manager</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State the value of a project manager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Identify the characteristics of a good project </a:t>
            </a:r>
            <a:r>
              <a:rPr lang="en-US" sz="1450" dirty="0" err="1" smtClean="0">
                <a:latin typeface="Times New Roman" panose="02020603050405020304" pitchFamily="18" charset="0"/>
                <a:cs typeface="Times New Roman" panose="02020603050405020304" pitchFamily="18" charset="0"/>
              </a:rPr>
              <a:t>manag</a:t>
            </a:r>
            <a:r>
              <a:rPr lang="en-US" sz="1450" dirty="0">
                <a:latin typeface="Times New Roman" panose="02020603050405020304" pitchFamily="18" charset="0"/>
                <a:cs typeface="Times New Roman" panose="02020603050405020304" pitchFamily="18" charset="0"/>
              </a:rPr>
              <a:t>	</a:t>
            </a:r>
            <a:endParaRPr lang="vi-VN" sz="145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sz="1450" b="1" dirty="0">
                <a:latin typeface="Times New Roman" panose="02020603050405020304" pitchFamily="18" charset="0"/>
                <a:cs typeface="Times New Roman" panose="02020603050405020304" pitchFamily="18" charset="0"/>
              </a:rPr>
              <a:t>How You Will Check Progress </a:t>
            </a:r>
            <a:endParaRPr lang="vi-VN" sz="1450" dirty="0">
              <a:latin typeface="Times New Roman" panose="02020603050405020304" pitchFamily="18" charset="0"/>
              <a:cs typeface="Times New Roman" panose="02020603050405020304" pitchFamily="18" charset="0"/>
            </a:endParaRPr>
          </a:p>
          <a:p>
            <a:r>
              <a:rPr lang="en-US" sz="1450" dirty="0">
                <a:latin typeface="Times New Roman" panose="02020603050405020304" pitchFamily="18" charset="0"/>
                <a:cs typeface="Times New Roman" panose="02020603050405020304" pitchFamily="18" charset="0"/>
              </a:rPr>
              <a:t>         Accountability :  			</a:t>
            </a:r>
            <a:endParaRPr lang="vi-VN" sz="14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 Class discussion  		</a:t>
            </a:r>
            <a:endParaRPr lang="vi-VN" sz="1450" dirty="0">
              <a:latin typeface="Times New Roman" panose="02020603050405020304" pitchFamily="18" charset="0"/>
              <a:cs typeface="Times New Roman" panose="02020603050405020304" pitchFamily="18" charset="0"/>
            </a:endParaRPr>
          </a:p>
          <a:p>
            <a:pPr lvl="0"/>
            <a:endParaRPr lang="vi-VN" sz="145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500" dirty="0" smtClean="0">
              <a:latin typeface="Times New Roman" panose="02020603050405020304" pitchFamily="18" charset="0"/>
              <a:cs typeface="Times New Roman" panose="02020603050405020304" pitchFamily="18" charset="0"/>
            </a:endParaRPr>
          </a:p>
        </p:txBody>
      </p:sp>
      <p:sp>
        <p:nvSpPr>
          <p:cNvPr id="2" name="TextBox 1"/>
          <p:cNvSpPr txBox="1"/>
          <p:nvPr/>
        </p:nvSpPr>
        <p:spPr>
          <a:xfrm>
            <a:off x="6019800" y="1212592"/>
            <a:ext cx="6172200" cy="4608954"/>
          </a:xfrm>
          <a:prstGeom prst="rect">
            <a:avLst/>
          </a:prstGeom>
          <a:noFill/>
        </p:spPr>
        <p:txBody>
          <a:bodyPr wrap="square" rtlCol="0">
            <a:spAutoFit/>
          </a:bodyPr>
          <a:lstStyle/>
          <a:p>
            <a:pPr marL="285750" indent="-285750">
              <a:buFont typeface="Wingdings" panose="05000000000000000000" pitchFamily="2" charset="2"/>
              <a:buChar char="v"/>
            </a:pPr>
            <a:r>
              <a:rPr lang="en-US" sz="1450" b="1" i="1" dirty="0" err="1" smtClean="0">
                <a:solidFill>
                  <a:srgbClr val="0070C0"/>
                </a:solidFill>
                <a:latin typeface="Times New Roman" pitchFamily="18" charset="0"/>
                <a:cs typeface="Times New Roman" pitchFamily="18" charset="0"/>
              </a:rPr>
              <a:t>Bài</a:t>
            </a:r>
            <a:r>
              <a:rPr lang="en-US" sz="1450" b="1" i="1" dirty="0" smtClean="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học</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này</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nói</a:t>
            </a:r>
            <a:r>
              <a:rPr lang="en-US" sz="1450" b="1" i="1" dirty="0">
                <a:solidFill>
                  <a:srgbClr val="0070C0"/>
                </a:solidFill>
                <a:latin typeface="Times New Roman" pitchFamily="18" charset="0"/>
                <a:cs typeface="Times New Roman" pitchFamily="18" charset="0"/>
              </a:rPr>
              <a:t> về:</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Bài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học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này</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nói</a:t>
            </a:r>
            <a:r>
              <a:rPr lang="en-US" sz="1450" i="1" dirty="0">
                <a:solidFill>
                  <a:srgbClr val="0070C0"/>
                </a:solidFill>
                <a:latin typeface="Times New Roman" pitchFamily="18" charset="0"/>
                <a:cs typeface="Times New Roman" pitchFamily="18" charset="0"/>
              </a:rPr>
              <a:t> về </a:t>
            </a:r>
            <a:r>
              <a:rPr lang="en-US" sz="1450" i="1" dirty="0" err="1">
                <a:solidFill>
                  <a:srgbClr val="0070C0"/>
                </a:solidFill>
                <a:latin typeface="Times New Roman" pitchFamily="18" charset="0"/>
                <a:cs typeface="Times New Roman" pitchFamily="18" charset="0"/>
              </a:rPr>
              <a:t>những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căn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bản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trong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Nó</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xác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định</a:t>
            </a:r>
            <a:r>
              <a:rPr lang="en-US" sz="1450" i="1" dirty="0">
                <a:solidFill>
                  <a:srgbClr val="0070C0"/>
                </a:solidFill>
                <a:latin typeface="Times New Roman" pitchFamily="18" charset="0"/>
                <a:cs typeface="Times New Roman" pitchFamily="18" charset="0"/>
              </a:rPr>
              <a:t> then </a:t>
            </a:r>
            <a:r>
              <a:rPr lang="en-US" sz="1450" i="1" dirty="0" err="1">
                <a:solidFill>
                  <a:srgbClr val="0070C0"/>
                </a:solidFill>
                <a:latin typeface="Times New Roman" pitchFamily="18" charset="0"/>
                <a:cs typeface="Times New Roman" pitchFamily="18" charset="0"/>
              </a:rPr>
              <a:t>chốt</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khóa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học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giới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thiệu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mối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tương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quan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chúng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Trong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một</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khía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cạnh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khác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nó</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miêu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tả</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vai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trò</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và</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trách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nhiệm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giá</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trị</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và</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những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đặc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điểm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một</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giỏi</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285750" lvl="0" indent="-285750">
              <a:buFont typeface="Wingdings" panose="05000000000000000000" pitchFamily="2" charset="2"/>
              <a:buChar char="v"/>
            </a:pPr>
            <a:r>
              <a:rPr lang="en-US" sz="1450" b="1" i="1" dirty="0">
                <a:solidFill>
                  <a:srgbClr val="0070C0"/>
                </a:solidFill>
                <a:latin typeface="Times New Roman" pitchFamily="18" charset="0"/>
                <a:cs typeface="Times New Roman" pitchFamily="18" charset="0"/>
              </a:rPr>
              <a:t>Sau </a:t>
            </a:r>
            <a:r>
              <a:rPr lang="en-US" sz="1450" b="1" i="1" dirty="0" err="1">
                <a:solidFill>
                  <a:srgbClr val="0070C0"/>
                </a:solidFill>
                <a:latin typeface="Times New Roman" pitchFamily="18" charset="0"/>
                <a:cs typeface="Times New Roman" pitchFamily="18" charset="0"/>
              </a:rPr>
              <a:t>bài</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học</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bạn</a:t>
            </a:r>
            <a:r>
              <a:rPr lang="en-US" sz="1450" b="1" i="1" dirty="0">
                <a:solidFill>
                  <a:srgbClr val="0070C0"/>
                </a:solidFill>
                <a:latin typeface="Times New Roman" pitchFamily="18" charset="0"/>
                <a:cs typeface="Times New Roman" pitchFamily="18" charset="0"/>
              </a:rPr>
              <a:t> có </a:t>
            </a:r>
            <a:r>
              <a:rPr lang="en-US" sz="1450" b="1" i="1" dirty="0" err="1">
                <a:solidFill>
                  <a:srgbClr val="0070C0"/>
                </a:solidFill>
                <a:latin typeface="Times New Roman" pitchFamily="18" charset="0"/>
                <a:cs typeface="Times New Roman" pitchFamily="18" charset="0"/>
              </a:rPr>
              <a:t>thể</a:t>
            </a:r>
            <a:r>
              <a:rPr lang="en-US" sz="1450" b="1" i="1" dirty="0" smtClean="0">
                <a:solidFill>
                  <a:srgbClr val="0070C0"/>
                </a:solidFill>
                <a:latin typeface="Times New Roman" pitchFamily="18" charset="0"/>
                <a:cs typeface="Times New Roman" pitchFamily="18" charset="0"/>
              </a:rPr>
              <a:t>:</a:t>
            </a:r>
            <a:endParaRPr lang="en-US" sz="1450" dirty="0">
              <a:solidFill>
                <a:srgbClr val="0070C0"/>
              </a:solidFill>
              <a:latin typeface="Times New Roman" pitchFamily="18" charset="0"/>
              <a:cs typeface="Times New Roman" pitchFamily="18" charset="0"/>
            </a:endParaRPr>
          </a:p>
          <a:p>
            <a:pPr lvl="0"/>
            <a:r>
              <a:rPr lang="en-US" sz="1450" dirty="0" smtClean="0">
                <a:solidFill>
                  <a:srgbClr val="0070C0"/>
                </a:solidFill>
                <a:latin typeface="Times New Roman" pitchFamily="18" charset="0"/>
                <a:cs typeface="Times New Roman" pitchFamily="18" charset="0"/>
              </a:rPr>
              <a:t> </a:t>
            </a:r>
            <a:r>
              <a:rPr lang="en-US" sz="1450" i="1" dirty="0">
                <a:solidFill>
                  <a:srgbClr val="0070C0"/>
                </a:solidFill>
                <a:latin typeface="Times New Roman" pitchFamily="18" charset="0"/>
                <a:cs typeface="Times New Roman" pitchFamily="18" charset="0"/>
              </a:rPr>
              <a:t>Sau </a:t>
            </a:r>
            <a:r>
              <a:rPr lang="en-US" sz="1450" i="1" dirty="0" err="1">
                <a:solidFill>
                  <a:srgbClr val="0070C0"/>
                </a:solidFill>
                <a:latin typeface="Times New Roman" pitchFamily="18" charset="0"/>
                <a:cs typeface="Times New Roman" pitchFamily="18" charset="0"/>
              </a:rPr>
              <a:t>khi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hoàn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thành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bài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học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bạn</a:t>
            </a:r>
            <a:r>
              <a:rPr lang="en-US" sz="1450" i="1" dirty="0">
                <a:solidFill>
                  <a:srgbClr val="0070C0"/>
                </a:solidFill>
                <a:latin typeface="Times New Roman" pitchFamily="18" charset="0"/>
                <a:cs typeface="Times New Roman" pitchFamily="18" charset="0"/>
              </a:rPr>
              <a:t> có </a:t>
            </a:r>
            <a:r>
              <a:rPr lang="en-US" sz="1450" i="1" dirty="0" err="1">
                <a:solidFill>
                  <a:srgbClr val="0070C0"/>
                </a:solidFill>
                <a:latin typeface="Times New Roman" pitchFamily="18" charset="0"/>
                <a:cs typeface="Times New Roman" pitchFamily="18" charset="0"/>
              </a:rPr>
              <a:t>thể</a:t>
            </a:r>
            <a:r>
              <a:rPr lang="en-US" sz="1450"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Xác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định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đặc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điểm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chương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trình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a:t>
            </a:r>
            <a:r>
              <a:rPr lang="en-US" sz="1450" i="1" dirty="0" err="1" smtClean="0">
                <a:solidFill>
                  <a:srgbClr val="0070C0"/>
                </a:solidFill>
                <a:latin typeface="Times New Roman" pitchFamily="18" charset="0"/>
                <a:cs typeface="Times New Roman" pitchFamily="18" charset="0"/>
              </a:rPr>
              <a:t>ý</a:t>
            </a:r>
            <a:r>
              <a:rPr lang="en-US" sz="1450" i="1" dirty="0" smtClean="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và</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Miểu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tả</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mẫu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vòng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Lập</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danh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sách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tiến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trình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và</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các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mối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tương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quan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chúng</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Phân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biệt</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giữa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các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loại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cấu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trúc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tổ</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chức</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Miêu</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tả</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vai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trò</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và</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trách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nhiệm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Nói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rõ</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giá</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trị</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en-US" sz="1450" i="1" dirty="0" err="1">
                <a:solidFill>
                  <a:srgbClr val="0070C0"/>
                </a:solidFill>
                <a:latin typeface="Times New Roman" pitchFamily="18" charset="0"/>
                <a:cs typeface="Times New Roman" pitchFamily="18" charset="0"/>
              </a:rPr>
              <a:t>Nhận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ra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những</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đặc</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điểm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của</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một</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người</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quản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lý</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dự</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án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giỏi</a:t>
            </a:r>
            <a:r>
              <a:rPr lang="en-US" sz="1450"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pPr marL="285750" lvl="0" indent="-285750">
              <a:buFont typeface="Wingdings" panose="05000000000000000000" pitchFamily="2" charset="2"/>
              <a:buChar char="v"/>
            </a:pPr>
            <a:r>
              <a:rPr lang="en-US" sz="1450" b="1" i="1" dirty="0" err="1">
                <a:solidFill>
                  <a:srgbClr val="0070C0"/>
                </a:solidFill>
                <a:latin typeface="Times New Roman" pitchFamily="18" charset="0"/>
                <a:cs typeface="Times New Roman" pitchFamily="18" charset="0"/>
              </a:rPr>
              <a:t>Kiểm</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tra</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sự</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tiến</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bộ</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của</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bản</a:t>
            </a:r>
            <a:r>
              <a:rPr lang="en-US" sz="1450" b="1" i="1" dirty="0">
                <a:solidFill>
                  <a:srgbClr val="0070C0"/>
                </a:solidFill>
                <a:latin typeface="Times New Roman" pitchFamily="18" charset="0"/>
                <a:cs typeface="Times New Roman" pitchFamily="18" charset="0"/>
              </a:rPr>
              <a:t> </a:t>
            </a:r>
            <a:r>
              <a:rPr lang="en-US" sz="1450" b="1" i="1" dirty="0" err="1">
                <a:solidFill>
                  <a:srgbClr val="0070C0"/>
                </a:solidFill>
                <a:latin typeface="Times New Roman" pitchFamily="18" charset="0"/>
                <a:cs typeface="Times New Roman" pitchFamily="18" charset="0"/>
              </a:rPr>
              <a:t>thân</a:t>
            </a:r>
            <a:r>
              <a:rPr lang="en-US" sz="1450" b="1" i="1" dirty="0">
                <a:solidFill>
                  <a:srgbClr val="0070C0"/>
                </a:solidFill>
                <a:latin typeface="Times New Roman" pitchFamily="18" charset="0"/>
                <a:cs typeface="Times New Roman" pitchFamily="18" charset="0"/>
              </a:rPr>
              <a:t>:</a:t>
            </a:r>
            <a:endParaRPr lang="vi-VN" sz="1450" dirty="0">
              <a:solidFill>
                <a:srgbClr val="0070C0"/>
              </a:solidFill>
              <a:latin typeface="Times New Roman" pitchFamily="18" charset="0"/>
              <a:cs typeface="Times New Roman" pitchFamily="18" charset="0"/>
            </a:endParaRPr>
          </a:p>
          <a:p>
            <a:r>
              <a:rPr lang="en-US" sz="1450"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Trách</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nhiệm</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giải</a:t>
            </a:r>
            <a:r>
              <a:rPr lang="en-US" sz="1450" i="1" dirty="0">
                <a:solidFill>
                  <a:srgbClr val="0070C0"/>
                </a:solidFill>
                <a:latin typeface="Times New Roman" pitchFamily="18" charset="0"/>
                <a:cs typeface="Times New Roman" pitchFamily="18" charset="0"/>
              </a:rPr>
              <a:t> thích:</a:t>
            </a:r>
            <a:endParaRPr lang="vi-VN" sz="1450" dirty="0">
              <a:solidFill>
                <a:srgbClr val="0070C0"/>
              </a:solidFill>
              <a:latin typeface="Times New Roman" pitchFamily="18" charset="0"/>
              <a:cs typeface="Times New Roman" pitchFamily="18" charset="0"/>
            </a:endParaRPr>
          </a:p>
          <a:p>
            <a:pPr marL="742950" lvl="1" indent="-285750">
              <a:buFont typeface="Wingdings" panose="05000000000000000000" pitchFamily="2" charset="2"/>
              <a:buChar char="§"/>
            </a:pPr>
            <a:r>
              <a:rPr lang="vi-VN" sz="1450"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Thảo</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luận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trên</a:t>
            </a:r>
            <a:r>
              <a:rPr lang="en-US" sz="1450" i="1" dirty="0">
                <a:solidFill>
                  <a:srgbClr val="0070C0"/>
                </a:solidFill>
                <a:latin typeface="Times New Roman" pitchFamily="18" charset="0"/>
                <a:cs typeface="Times New Roman" pitchFamily="18" charset="0"/>
              </a:rPr>
              <a:t> </a:t>
            </a:r>
            <a:r>
              <a:rPr lang="en-US" sz="1450" i="1" dirty="0" err="1">
                <a:solidFill>
                  <a:srgbClr val="0070C0"/>
                </a:solidFill>
                <a:latin typeface="Times New Roman" pitchFamily="18" charset="0"/>
                <a:cs typeface="Times New Roman" pitchFamily="18" charset="0"/>
              </a:rPr>
              <a:t>lớp</a:t>
            </a:r>
            <a:r>
              <a:rPr lang="en-US" sz="1450" i="1" dirty="0" smtClean="0">
                <a:solidFill>
                  <a:srgbClr val="0070C0"/>
                </a:solidFill>
                <a:latin typeface="Times New Roman" pitchFamily="18" charset="0"/>
                <a:cs typeface="Times New Roman" pitchFamily="18" charset="0"/>
              </a:rPr>
              <a:t>.</a:t>
            </a:r>
            <a:endParaRPr lang="vi-VN" sz="1450" dirty="0">
              <a:solidFill>
                <a:srgbClr val="0070C0"/>
              </a:solidFill>
            </a:endParaRPr>
          </a:p>
          <a:p>
            <a:endParaRPr lang="vi-VN" dirty="0"/>
          </a:p>
        </p:txBody>
      </p:sp>
    </p:spTree>
    <p:extLst>
      <p:ext uri="{BB962C8B-B14F-4D97-AF65-F5344CB8AC3E}">
        <p14:creationId xmlns:p14="http://schemas.microsoft.com/office/powerpoint/2010/main" val="3717249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0482" y="287032"/>
            <a:ext cx="11751518"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Definition of a Project Manager</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Định</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nghĩa</a:t>
            </a:r>
            <a:r>
              <a:rPr lang="en-US" sz="2400" b="1" i="1" dirty="0">
                <a:solidFill>
                  <a:srgbClr val="0070C0"/>
                </a:solidFill>
                <a:latin typeface="Times New Roman" panose="02020603050405020304" pitchFamily="18" charset="0"/>
                <a:cs typeface="Times New Roman" panose="02020603050405020304" pitchFamily="18" charset="0"/>
              </a:rPr>
              <a:t> về </a:t>
            </a:r>
            <a:r>
              <a:rPr lang="en-US" sz="2400" b="1" i="1" dirty="0" err="1">
                <a:solidFill>
                  <a:srgbClr val="0070C0"/>
                </a:solidFill>
                <a:latin typeface="Times New Roman" panose="02020603050405020304" pitchFamily="18" charset="0"/>
                <a:cs typeface="Times New Roman" panose="02020603050405020304" pitchFamily="18" charset="0"/>
              </a:rPr>
              <a:t>người</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quản</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lý</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dự</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án</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64905" y="1118029"/>
            <a:ext cx="510249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 project manager acts as the single point of contact on the </a:t>
            </a:r>
            <a:r>
              <a:rPr lang="en-US" b="1" dirty="0" smtClean="0">
                <a:latin typeface="Times New Roman" panose="02020603050405020304" pitchFamily="18" charset="0"/>
                <a:cs typeface="Times New Roman" panose="02020603050405020304" pitchFamily="18" charset="0"/>
              </a:rPr>
              <a:t>project</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0482" y="1865159"/>
            <a:ext cx="5533598"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project manager is the individual responsible </a:t>
            </a:r>
            <a:r>
              <a:rPr lang="en-US" dirty="0" smtClean="0">
                <a:latin typeface="Times New Roman" panose="02020603050405020304" pitchFamily="18" charset="0"/>
                <a:cs typeface="Times New Roman" panose="02020603050405020304" pitchFamily="18" charset="0"/>
              </a:rPr>
              <a:t>for :</a:t>
            </a:r>
            <a:endParaRPr lang="en-US" i="1" dirty="0" smtClean="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Planning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organizing</a:t>
            </a:r>
            <a:r>
              <a:rPr lang="en-US" dirty="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work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Managing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day-to-day activities of a </a:t>
            </a:r>
            <a:r>
              <a:rPr lang="en-US" dirty="0" smtClean="0">
                <a:latin typeface="Times New Roman" panose="02020603050405020304" pitchFamily="18" charset="0"/>
                <a:cs typeface="Times New Roman" panose="02020603050405020304" pitchFamily="18" charset="0"/>
              </a:rPr>
              <a:t>project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Delivering</a:t>
            </a:r>
            <a:r>
              <a:rPr lang="en-US" dirty="0">
                <a:latin typeface="Times New Roman" panose="02020603050405020304" pitchFamily="18" charset="0"/>
                <a:cs typeface="Times New Roman" panose="02020603050405020304" pitchFamily="18" charset="0"/>
              </a:rPr>
              <a:t> the project deliverables to the </a:t>
            </a:r>
            <a:r>
              <a:rPr lang="en-US" dirty="0" smtClean="0">
                <a:latin typeface="Times New Roman" panose="02020603050405020304" pitchFamily="18" charset="0"/>
                <a:cs typeface="Times New Roman" panose="02020603050405020304" pitchFamily="18" charset="0"/>
              </a:rPr>
              <a:t>client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Identifying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potential </a:t>
            </a:r>
            <a:r>
              <a:rPr lang="en-US" dirty="0" smtClean="0">
                <a:latin typeface="Times New Roman" panose="02020603050405020304" pitchFamily="18" charset="0"/>
                <a:cs typeface="Times New Roman" panose="02020603050405020304" pitchFamily="18" charset="0"/>
              </a:rPr>
              <a:t>stakeholders	</a:t>
            </a:r>
            <a:endParaRPr lang="en-US" i="1" dirty="0">
              <a:solidFill>
                <a:srgbClr val="00B0F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791201" y="1865159"/>
            <a:ext cx="6031832" cy="2031325"/>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có </a:t>
            </a:r>
            <a:r>
              <a:rPr lang="en-US" i="1" dirty="0" err="1">
                <a:solidFill>
                  <a:srgbClr val="0070C0"/>
                </a:solidFill>
                <a:latin typeface="Times New Roman" panose="02020603050405020304" pitchFamily="18" charset="0"/>
                <a:cs typeface="Times New Roman" panose="02020603050405020304" pitchFamily="18" charset="0"/>
              </a:rPr>
              <a:t>trách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i="1" dirty="0">
                <a:solidFill>
                  <a:srgbClr val="0070C0"/>
                </a:solidFill>
                <a:latin typeface="Times New Roman" panose="02020603050405020304" pitchFamily="18" charset="0"/>
                <a:cs typeface="Times New Roman" panose="02020603050405020304" pitchFamily="18" charset="0"/>
              </a:rPr>
              <a:t>Lên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tổ</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chức</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i="1" dirty="0" err="1">
                <a:solidFill>
                  <a:srgbClr val="0070C0"/>
                </a:solidFill>
                <a:latin typeface="Times New Roman" panose="02020603050405020304" pitchFamily="18" charset="0"/>
                <a:cs typeface="Times New Roman" panose="02020603050405020304" pitchFamily="18" charset="0"/>
              </a:rPr>
              <a:t>Chuyển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giao</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hàng</a:t>
            </a:r>
            <a:r>
              <a:rPr lang="en-US" i="1"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i="1" dirty="0" err="1">
                <a:solidFill>
                  <a:srgbClr val="0070C0"/>
                </a:solidFill>
                <a:latin typeface="Times New Roman" panose="02020603050405020304" pitchFamily="18" charset="0"/>
                <a:cs typeface="Times New Roman" panose="02020603050405020304" pitchFamily="18" charset="0"/>
              </a:rPr>
              <a:t>Xác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định</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cổ</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tiềm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năng</a:t>
            </a:r>
            <a:r>
              <a:rPr lang="en-US" i="1" dirty="0">
                <a:solidFill>
                  <a:srgbClr val="00B0F0"/>
                </a:solidFill>
                <a:latin typeface="Times New Roman" panose="02020603050405020304" pitchFamily="18" charset="0"/>
                <a:cs typeface="Times New Roman" panose="02020603050405020304" pitchFamily="18" charset="0"/>
              </a:rPr>
              <a:t>.</a:t>
            </a:r>
          </a:p>
          <a:p>
            <a:endParaRPr lang="en-US" i="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316241" y="1118029"/>
            <a:ext cx="4366999" cy="646331"/>
          </a:xfrm>
          <a:prstGeom prst="rect">
            <a:avLst/>
          </a:prstGeom>
          <a:noFill/>
        </p:spPr>
        <p:txBody>
          <a:bodyPr wrap="square" rtlCol="0">
            <a:spAutoFit/>
          </a:bodyPr>
          <a:lstStyle/>
          <a:p>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người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động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như</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nhất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trong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endParaRPr lang="vi-VN" dirty="0">
              <a:solidFill>
                <a:srgbClr val="0070C0"/>
              </a:solidFill>
            </a:endParaRPr>
          </a:p>
        </p:txBody>
      </p:sp>
    </p:spTree>
    <p:extLst>
      <p:ext uri="{BB962C8B-B14F-4D97-AF65-F5344CB8AC3E}">
        <p14:creationId xmlns:p14="http://schemas.microsoft.com/office/powerpoint/2010/main" val="717302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2" y="287032"/>
            <a:ext cx="10395158"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Project Manager’s Value</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smtClean="0">
                <a:solidFill>
                  <a:srgbClr val="00B0F0"/>
                </a:solidFill>
                <a:latin typeface="Times New Roman" panose="02020603050405020304" pitchFamily="18" charset="0"/>
                <a:cs typeface="Times New Roman" panose="02020603050405020304" pitchFamily="18" charset="0"/>
              </a:rPr>
              <a:t>                                </a:t>
            </a:r>
            <a:r>
              <a:rPr lang="en-US" sz="2400" b="1" i="1" smtClean="0">
                <a:solidFill>
                  <a:srgbClr val="0070C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Giá</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trị</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của</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người</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quản</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lý</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dự</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án</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1585" y="1034162"/>
            <a:ext cx="5453016"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project manager enhances the probability that a project will :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Produce quality products	</a:t>
            </a:r>
            <a:r>
              <a:rPr lang="en-US" dirty="0" smtClean="0">
                <a:latin typeface="Times New Roman" panose="02020603050405020304" pitchFamily="18" charset="0"/>
                <a:cs typeface="Times New Roman" panose="02020603050405020304" pitchFamily="18" charset="0"/>
              </a:rPr>
              <a:t>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Stay on </a:t>
            </a:r>
            <a:r>
              <a:rPr lang="en-US" dirty="0" smtClean="0">
                <a:latin typeface="Times New Roman" panose="02020603050405020304" pitchFamily="18" charset="0"/>
                <a:cs typeface="Times New Roman" panose="02020603050405020304" pitchFamily="18" charset="0"/>
              </a:rPr>
              <a:t>schedule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Complete </a:t>
            </a:r>
            <a:r>
              <a:rPr lang="en-US" dirty="0">
                <a:latin typeface="Times New Roman" panose="02020603050405020304" pitchFamily="18" charset="0"/>
                <a:cs typeface="Times New Roman" panose="02020603050405020304" pitchFamily="18" charset="0"/>
              </a:rPr>
              <a:t>within </a:t>
            </a:r>
            <a:r>
              <a:rPr lang="en-US" dirty="0" smtClean="0">
                <a:latin typeface="Times New Roman" panose="02020603050405020304" pitchFamily="18" charset="0"/>
                <a:cs typeface="Times New Roman" panose="02020603050405020304" pitchFamily="18" charset="0"/>
              </a:rPr>
              <a:t>budget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Satisfy the client’s </a:t>
            </a:r>
            <a:r>
              <a:rPr lang="en-US" dirty="0" smtClean="0">
                <a:latin typeface="Times New Roman" panose="02020603050405020304" pitchFamily="18" charset="0"/>
                <a:cs typeface="Times New Roman" panose="02020603050405020304" pitchFamily="18" charset="0"/>
              </a:rPr>
              <a:t>requirements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Lead </a:t>
            </a:r>
            <a:r>
              <a:rPr lang="en-US" dirty="0">
                <a:latin typeface="Times New Roman" panose="02020603050405020304" pitchFamily="18" charset="0"/>
                <a:cs typeface="Times New Roman" panose="02020603050405020304" pitchFamily="18" charset="0"/>
              </a:rPr>
              <a:t>to follow-on </a:t>
            </a:r>
            <a:r>
              <a:rPr lang="en-US" dirty="0" smtClean="0">
                <a:latin typeface="Times New Roman" panose="02020603050405020304" pitchFamily="18" charset="0"/>
                <a:cs typeface="Times New Roman" panose="02020603050405020304" pitchFamily="18" charset="0"/>
              </a:rPr>
              <a:t>business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 </a:t>
            </a:r>
            <a:r>
              <a:rPr lang="en-US" dirty="0" smtClean="0">
                <a:latin typeface="Times New Roman" panose="02020603050405020304" pitchFamily="18" charset="0"/>
                <a:cs typeface="Times New Roman" panose="02020603050405020304" pitchFamily="18" charset="0"/>
              </a:rPr>
              <a:t>success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755704" y="1034162"/>
            <a:ext cx="4335781" cy="2585323"/>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nâng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suất</a:t>
            </a:r>
            <a:r>
              <a:rPr lang="en-US" i="1" dirty="0">
                <a:solidFill>
                  <a:srgbClr val="0070C0"/>
                </a:solidFill>
                <a:latin typeface="Times New Roman" panose="02020603050405020304" pitchFamily="18" charset="0"/>
                <a:cs typeface="Times New Roman" panose="02020603050405020304" pitchFamily="18" charset="0"/>
              </a:rPr>
              <a:t> mà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sẽ</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i="1" dirty="0" smtClean="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xuất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phẩm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lượng</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Đúng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Thỏa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hàng</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Dẫn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doanh</a:t>
            </a:r>
            <a:r>
              <a:rPr lang="en-US" i="1" dirty="0" smtClean="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Đạt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5543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0482" y="287032"/>
            <a:ext cx="11263838" cy="1200329"/>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Key Competencies of a Successful Project Manager (1 of 3</a:t>
            </a:r>
            <a:r>
              <a:rPr lang="en-US" sz="2400" b="1" u="sng">
                <a:solidFill>
                  <a:schemeClr val="bg2">
                    <a:lumMod val="50000"/>
                  </a:schemeClr>
                </a:solidFill>
                <a:latin typeface="Times New Roman" panose="02020603050405020304" pitchFamily="18" charset="0"/>
                <a:cs typeface="Times New Roman" panose="02020603050405020304" pitchFamily="18" charset="0"/>
              </a:rPr>
              <a:t>)</a:t>
            </a:r>
            <a:br>
              <a:rPr lang="en-US" sz="2400" b="1" u="sng">
                <a:solidFill>
                  <a:schemeClr val="bg2">
                    <a:lumMod val="50000"/>
                  </a:schemeClr>
                </a:solidFill>
                <a:latin typeface="Times New Roman" panose="02020603050405020304" pitchFamily="18" charset="0"/>
                <a:cs typeface="Times New Roman" panose="02020603050405020304" pitchFamily="18" charset="0"/>
              </a:rPr>
            </a:br>
            <a:r>
              <a:rPr lang="en-US" sz="2400" b="1" i="1">
                <a:solidFill>
                  <a:srgbClr val="0070C0"/>
                </a:solidFill>
                <a:latin typeface="Times New Roman" panose="02020603050405020304" pitchFamily="18" charset="0"/>
                <a:cs typeface="Times New Roman" panose="02020603050405020304" pitchFamily="18" charset="0"/>
              </a:rPr>
              <a:t>Những khả năng chính của một người quản lý dự án thành công (1/3)</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46961" y="1106361"/>
            <a:ext cx="5425440" cy="4801314"/>
          </a:xfrm>
          <a:prstGeom prst="rect">
            <a:avLst/>
          </a:prstGeom>
          <a:noFill/>
        </p:spPr>
        <p:txBody>
          <a:bodyPr wrap="square" rtlCol="0">
            <a:spAutoFit/>
          </a:bodyPr>
          <a:lstStyle/>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Long-range perspective</a:t>
            </a:r>
            <a:r>
              <a:rPr lang="en-US" sz="1700" dirty="0">
                <a:latin typeface="Times New Roman" panose="02020603050405020304" pitchFamily="18" charset="0"/>
                <a:cs typeface="Times New Roman" panose="02020603050405020304" pitchFamily="18" charset="0"/>
              </a:rPr>
              <a:t> : An individuals tendency to consider long-term implications and possibilities when acting or making decision</a:t>
            </a:r>
            <a:r>
              <a:rPr lang="en-US" sz="1700" dirty="0" smtClean="0">
                <a:latin typeface="Times New Roman" panose="02020603050405020304" pitchFamily="18" charset="0"/>
                <a:cs typeface="Times New Roman" panose="02020603050405020304" pitchFamily="18" charset="0"/>
              </a:rPr>
              <a:t>.</a:t>
            </a:r>
            <a:endParaRPr lang="vi-VN"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Risk-taking, </a:t>
            </a:r>
            <a:r>
              <a:rPr lang="en-US" sz="1700" b="1" dirty="0" err="1">
                <a:latin typeface="Times New Roman" panose="02020603050405020304" pitchFamily="18" charset="0"/>
                <a:cs typeface="Times New Roman" panose="02020603050405020304" pitchFamily="18" charset="0"/>
              </a:rPr>
              <a:t>venturesomeness</a:t>
            </a:r>
            <a:r>
              <a:rPr lang="en-US" sz="1700" dirty="0">
                <a:latin typeface="Times New Roman" panose="02020603050405020304" pitchFamily="18" charset="0"/>
                <a:cs typeface="Times New Roman" panose="02020603050405020304" pitchFamily="18" charset="0"/>
              </a:rPr>
              <a:t> : An individual’s tendency to try new ideas and take action in the face of potential </a:t>
            </a:r>
            <a:r>
              <a:rPr lang="en-US" sz="1700" dirty="0" smtClean="0">
                <a:latin typeface="Times New Roman" panose="02020603050405020304" pitchFamily="18" charset="0"/>
                <a:cs typeface="Times New Roman" panose="02020603050405020304" pitchFamily="18" charset="0"/>
              </a:rPr>
              <a:t>risks</a:t>
            </a:r>
            <a:endParaRPr lang="vi-VN"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Clarification of goals </a:t>
            </a:r>
            <a:r>
              <a:rPr lang="en-US" sz="1700" dirty="0">
                <a:latin typeface="Times New Roman" panose="02020603050405020304" pitchFamily="18" charset="0"/>
                <a:cs typeface="Times New Roman" panose="02020603050405020304" pitchFamily="18" charset="0"/>
              </a:rPr>
              <a:t>: An individual’s ability to define and clarity project and individual </a:t>
            </a:r>
            <a:r>
              <a:rPr lang="en-US" sz="1700" dirty="0" smtClean="0">
                <a:latin typeface="Times New Roman" panose="02020603050405020304" pitchFamily="18" charset="0"/>
                <a:cs typeface="Times New Roman" panose="02020603050405020304" pitchFamily="18" charset="0"/>
              </a:rPr>
              <a:t>goals</a:t>
            </a:r>
            <a:endParaRPr lang="vi-VN"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Innovation and creativity</a:t>
            </a:r>
            <a:r>
              <a:rPr lang="en-US" sz="1700" dirty="0">
                <a:latin typeface="Times New Roman" panose="02020603050405020304" pitchFamily="18" charset="0"/>
                <a:cs typeface="Times New Roman" panose="02020603050405020304" pitchFamily="18" charset="0"/>
              </a:rPr>
              <a:t> : An individual’s ability to apply imaginative thinking and generate original ideas and thoughts  regarding business </a:t>
            </a:r>
            <a:r>
              <a:rPr lang="en-US" sz="1700" dirty="0" smtClean="0">
                <a:latin typeface="Times New Roman" panose="02020603050405020304" pitchFamily="18" charset="0"/>
                <a:cs typeface="Times New Roman" panose="02020603050405020304" pitchFamily="18" charset="0"/>
              </a:rPr>
              <a:t>issues</a:t>
            </a:r>
            <a:endParaRPr lang="vi-VN" sz="17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Participative problem solving</a:t>
            </a:r>
            <a:r>
              <a:rPr lang="en-US" sz="1700" dirty="0">
                <a:latin typeface="Times New Roman" panose="02020603050405020304" pitchFamily="18" charset="0"/>
                <a:cs typeface="Times New Roman" panose="02020603050405020304" pitchFamily="18" charset="0"/>
              </a:rPr>
              <a:t> : The extent to which an individual solicits and applies the ideas and knowledge of others in solving </a:t>
            </a:r>
            <a:r>
              <a:rPr lang="en-US" sz="1700" dirty="0" smtClean="0">
                <a:latin typeface="Times New Roman" panose="02020603050405020304" pitchFamily="18" charset="0"/>
                <a:cs typeface="Times New Roman" panose="02020603050405020304" pitchFamily="18" charset="0"/>
              </a:rPr>
              <a:t>problems</a:t>
            </a:r>
            <a:endParaRPr lang="vi-VN"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Systematic thinking and planning </a:t>
            </a:r>
            <a:r>
              <a:rPr lang="en-US" sz="1700" dirty="0">
                <a:latin typeface="Times New Roman" panose="02020603050405020304" pitchFamily="18" charset="0"/>
                <a:cs typeface="Times New Roman" panose="02020603050405020304" pitchFamily="18" charset="0"/>
              </a:rPr>
              <a:t>: An individual’s ability to apply a systematic approach to thinking through issues and planning team and individual activities</a:t>
            </a:r>
            <a:endParaRPr lang="vi-VN" sz="17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72401" y="1106361"/>
            <a:ext cx="5631919" cy="5078313"/>
          </a:xfrm>
          <a:prstGeom prst="rect">
            <a:avLst/>
          </a:prstGeom>
          <a:noFill/>
        </p:spPr>
        <p:txBody>
          <a:bodyPr wrap="square" rtlCol="0">
            <a:spAutoFit/>
          </a:bodyPr>
          <a:lstStyle/>
          <a:p>
            <a:pPr marL="285750" lvl="0" indent="-285750">
              <a:buFont typeface="Wingdings" panose="05000000000000000000" pitchFamily="2" charset="2"/>
              <a:buChar char="§"/>
            </a:pPr>
            <a:r>
              <a:rPr lang="en-US" sz="1700" b="1" i="1" dirty="0" err="1">
                <a:solidFill>
                  <a:srgbClr val="0070C0"/>
                </a:solidFill>
                <a:latin typeface="Times New Roman" panose="02020603050405020304" pitchFamily="18" charset="0"/>
                <a:cs typeface="Times New Roman" panose="02020603050405020304" pitchFamily="18" charset="0"/>
              </a:rPr>
              <a:t>Tầm</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nhìn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xa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thể</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xem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xét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động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dài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hạn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khả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khi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đưa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ra</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hành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động</a:t>
            </a:r>
            <a:r>
              <a:rPr lang="en-US" sz="1700" i="1" dirty="0">
                <a:solidFill>
                  <a:srgbClr val="0070C0"/>
                </a:solidFill>
                <a:latin typeface="Times New Roman" panose="02020603050405020304" pitchFamily="18" charset="0"/>
                <a:cs typeface="Times New Roman" panose="02020603050405020304" pitchFamily="18" charset="0"/>
              </a:rPr>
              <a:t> hay </a:t>
            </a:r>
            <a:r>
              <a:rPr lang="en-US" sz="1700" i="1" dirty="0" err="1">
                <a:solidFill>
                  <a:srgbClr val="0070C0"/>
                </a:solidFill>
                <a:latin typeface="Times New Roman" panose="02020603050405020304" pitchFamily="18" charset="0"/>
                <a:cs typeface="Times New Roman" panose="02020603050405020304" pitchFamily="18" charset="0"/>
              </a:rPr>
              <a:t>quyết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err="1" smtClean="0">
                <a:solidFill>
                  <a:srgbClr val="0070C0"/>
                </a:solidFill>
                <a:latin typeface="Times New Roman" panose="02020603050405020304" pitchFamily="18" charset="0"/>
                <a:cs typeface="Times New Roman" panose="02020603050405020304" pitchFamily="18" charset="0"/>
              </a:rPr>
              <a:t>định</a:t>
            </a:r>
            <a:r>
              <a:rPr lang="en-US" sz="1700" i="1" smtClean="0">
                <a:solidFill>
                  <a:srgbClr val="0070C0"/>
                </a:solidFill>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
            </a:pPr>
            <a:endParaRPr lang="en-US"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smtClean="0">
                <a:solidFill>
                  <a:srgbClr val="0070C0"/>
                </a:solidFill>
                <a:latin typeface="Times New Roman" panose="02020603050405020304" pitchFamily="18" charset="0"/>
                <a:cs typeface="Times New Roman" panose="02020603050405020304" pitchFamily="18" charset="0"/>
              </a:rPr>
              <a:t>Chấp</a:t>
            </a:r>
            <a:r>
              <a:rPr lang="en-US" sz="1700" b="1" i="1" dirty="0" smtClean="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nhận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rủi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ro</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mạo</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hiểm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xu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hướng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thử</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những</a:t>
            </a:r>
            <a:r>
              <a:rPr lang="en-US" sz="1700" i="1" dirty="0">
                <a:solidFill>
                  <a:srgbClr val="0070C0"/>
                </a:solidFill>
                <a:latin typeface="Times New Roman" panose="02020603050405020304" pitchFamily="18" charset="0"/>
                <a:cs typeface="Times New Roman" panose="02020603050405020304" pitchFamily="18" charset="0"/>
              </a:rPr>
              <a:t> ý </a:t>
            </a:r>
            <a:r>
              <a:rPr lang="en-US" sz="1700" i="1" dirty="0" err="1">
                <a:solidFill>
                  <a:srgbClr val="0070C0"/>
                </a:solidFill>
                <a:latin typeface="Times New Roman" panose="02020603050405020304" pitchFamily="18" charset="0"/>
                <a:cs typeface="Times New Roman" panose="02020603050405020304" pitchFamily="18" charset="0"/>
              </a:rPr>
              <a:t>tưởng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mới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hành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động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trước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những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nguy</a:t>
            </a:r>
            <a:r>
              <a:rPr lang="en-US" sz="1700" i="1" dirty="0">
                <a:solidFill>
                  <a:srgbClr val="0070C0"/>
                </a:solidFill>
                <a:latin typeface="Times New Roman" panose="02020603050405020304" pitchFamily="18" charset="0"/>
                <a:cs typeface="Times New Roman" panose="02020603050405020304" pitchFamily="18" charset="0"/>
              </a:rPr>
              <a:t> cơ </a:t>
            </a:r>
            <a:r>
              <a:rPr lang="en-US" sz="1700" i="1" dirty="0" err="1">
                <a:solidFill>
                  <a:srgbClr val="0070C0"/>
                </a:solidFill>
                <a:latin typeface="Times New Roman" panose="02020603050405020304" pitchFamily="18" charset="0"/>
                <a:cs typeface="Times New Roman" panose="02020603050405020304" pitchFamily="18" charset="0"/>
              </a:rPr>
              <a:t>tiềm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smtClean="0">
                <a:solidFill>
                  <a:srgbClr val="0070C0"/>
                </a:solidFill>
                <a:latin typeface="Times New Roman" panose="02020603050405020304" pitchFamily="18" charset="0"/>
                <a:cs typeface="Times New Roman" panose="02020603050405020304" pitchFamily="18" charset="0"/>
              </a:rPr>
              <a:t>ẩn</a:t>
            </a:r>
            <a:r>
              <a:rPr lang="en-US" sz="1700" i="1" dirty="0" smtClean="0">
                <a:solidFill>
                  <a:srgbClr val="0070C0"/>
                </a:solidFill>
                <a:latin typeface="Times New Roman" panose="02020603050405020304" pitchFamily="18" charset="0"/>
                <a:cs typeface="Times New Roman" panose="02020603050405020304" pitchFamily="18" charset="0"/>
              </a:rPr>
              <a:t>.</a:t>
            </a:r>
            <a:endParaRPr lang="en-US"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smtClean="0">
                <a:solidFill>
                  <a:srgbClr val="0070C0"/>
                </a:solidFill>
                <a:latin typeface="Times New Roman" panose="02020603050405020304" pitchFamily="18" charset="0"/>
                <a:cs typeface="Times New Roman" panose="02020603050405020304" pitchFamily="18" charset="0"/>
              </a:rPr>
              <a:t>Làm</a:t>
            </a:r>
            <a:r>
              <a:rPr lang="en-US" sz="1700" b="1" i="1" dirty="0" smtClean="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rõ</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ràng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mục</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tiêu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khả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vi-VN" sz="1700" i="1" dirty="0">
                <a:solidFill>
                  <a:srgbClr val="0070C0"/>
                </a:solidFill>
                <a:latin typeface="Times New Roman" panose="02020603050405020304" pitchFamily="18" charset="0"/>
                <a:cs typeface="Times New Roman" panose="02020603050405020304" pitchFamily="18" charset="0"/>
              </a:rPr>
              <a:t>trong việc xác định và rõ ràng các mục tiêu của dự án và cá </a:t>
            </a:r>
            <a:r>
              <a:rPr lang="vi-VN" sz="1700" i="1" dirty="0" smtClean="0">
                <a:solidFill>
                  <a:srgbClr val="0070C0"/>
                </a:solidFill>
                <a:latin typeface="Times New Roman" panose="02020603050405020304" pitchFamily="18" charset="0"/>
                <a:cs typeface="Times New Roman" panose="02020603050405020304" pitchFamily="18" charset="0"/>
              </a:rPr>
              <a:t>nhân</a:t>
            </a:r>
            <a:endParaRPr lang="en-US"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smtClean="0">
                <a:solidFill>
                  <a:srgbClr val="0070C0"/>
                </a:solidFill>
                <a:latin typeface="Times New Roman" panose="02020603050405020304" pitchFamily="18" charset="0"/>
                <a:cs typeface="Times New Roman" panose="02020603050405020304" pitchFamily="18" charset="0"/>
              </a:rPr>
              <a:t>Đổi</a:t>
            </a:r>
            <a:r>
              <a:rPr lang="en-US" sz="1700" b="1" i="1" dirty="0" smtClean="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mới</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và</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sáng</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k</a:t>
            </a:r>
            <a:r>
              <a:rPr lang="vi-VN" sz="1700" i="1" dirty="0">
                <a:solidFill>
                  <a:srgbClr val="0070C0"/>
                </a:solidFill>
                <a:latin typeface="Times New Roman" panose="02020603050405020304" pitchFamily="18" charset="0"/>
                <a:cs typeface="Times New Roman" panose="02020603050405020304" pitchFamily="18" charset="0"/>
              </a:rPr>
              <a:t>hả năng áp dụng tư duy tưởng tượng tạo ra các ý tưởng và suy nghĩ ban đầu về các vấn đề kinh doanh</a:t>
            </a:r>
            <a:r>
              <a:rPr lang="en-US" sz="1700" i="1" dirty="0" smtClean="0">
                <a:solidFill>
                  <a:srgbClr val="0070C0"/>
                </a:solidFill>
                <a:latin typeface="Times New Roman" panose="02020603050405020304" pitchFamily="18" charset="0"/>
                <a:cs typeface="Times New Roman" panose="02020603050405020304" pitchFamily="18" charset="0"/>
              </a:rPr>
              <a:t>.</a:t>
            </a:r>
            <a:endParaRPr lang="en-US"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smtClean="0">
                <a:solidFill>
                  <a:srgbClr val="0070C0"/>
                </a:solidFill>
                <a:latin typeface="Times New Roman" panose="02020603050405020304" pitchFamily="18" charset="0"/>
                <a:cs typeface="Times New Roman" panose="02020603050405020304" pitchFamily="18" charset="0"/>
              </a:rPr>
              <a:t>Giải</a:t>
            </a:r>
            <a:r>
              <a:rPr lang="en-US" sz="1700" b="1" i="1" dirty="0" smtClean="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quyết</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các</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vấn</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đề</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mắc</a:t>
            </a:r>
            <a:r>
              <a:rPr lang="en-US" sz="1700" b="1" i="1" dirty="0">
                <a:solidFill>
                  <a:srgbClr val="0070C0"/>
                </a:solidFill>
                <a:latin typeface="Times New Roman" panose="02020603050405020304" pitchFamily="18" charset="0"/>
                <a:cs typeface="Times New Roman" panose="02020603050405020304" pitchFamily="18" charset="0"/>
              </a:rPr>
              <a:t> phải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Một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khả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kêu</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gọi</a:t>
            </a:r>
            <a:r>
              <a:rPr lang="en-US" sz="1700" i="1" dirty="0">
                <a:solidFill>
                  <a:srgbClr val="0070C0"/>
                </a:solidFill>
                <a:latin typeface="Times New Roman" panose="02020603050405020304" pitchFamily="18" charset="0"/>
                <a:cs typeface="Times New Roman" panose="02020603050405020304" pitchFamily="18" charset="0"/>
              </a:rPr>
              <a:t> </a:t>
            </a:r>
            <a:r>
              <a:rPr lang="vi-VN" sz="1700" i="1" dirty="0">
                <a:solidFill>
                  <a:srgbClr val="0070C0"/>
                </a:solidFill>
                <a:latin typeface="Times New Roman" panose="02020603050405020304" pitchFamily="18" charset="0"/>
                <a:cs typeface="Times New Roman" panose="02020603050405020304" pitchFamily="18" charset="0"/>
              </a:rPr>
              <a:t>và </a:t>
            </a:r>
            <a:r>
              <a:rPr lang="en-US" sz="1700" i="1" dirty="0" err="1">
                <a:solidFill>
                  <a:srgbClr val="0070C0"/>
                </a:solidFill>
                <a:latin typeface="Times New Roman" panose="02020603050405020304" pitchFamily="18" charset="0"/>
                <a:cs typeface="Times New Roman" panose="02020603050405020304" pitchFamily="18" charset="0"/>
              </a:rPr>
              <a:t>sử</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dụng</a:t>
            </a:r>
            <a:r>
              <a:rPr lang="en-US" sz="1700" i="1" dirty="0">
                <a:solidFill>
                  <a:srgbClr val="0070C0"/>
                </a:solidFill>
                <a:latin typeface="Times New Roman" panose="02020603050405020304" pitchFamily="18" charset="0"/>
                <a:cs typeface="Times New Roman" panose="02020603050405020304" pitchFamily="18" charset="0"/>
              </a:rPr>
              <a:t> </a:t>
            </a:r>
            <a:r>
              <a:rPr lang="vi-VN" sz="1700" i="1" dirty="0">
                <a:solidFill>
                  <a:srgbClr val="0070C0"/>
                </a:solidFill>
                <a:latin typeface="Times New Roman" panose="02020603050405020304" pitchFamily="18" charset="0"/>
                <a:cs typeface="Times New Roman" panose="02020603050405020304" pitchFamily="18" charset="0"/>
              </a:rPr>
              <a:t>các ý tưởng và kiến thức của người khác trong việc giải quyết các vấn đề</a:t>
            </a:r>
            <a:r>
              <a:rPr lang="en-US" sz="1700" i="1" dirty="0" smtClean="0">
                <a:solidFill>
                  <a:srgbClr val="0070C0"/>
                </a:solidFill>
                <a:latin typeface="Times New Roman" panose="02020603050405020304" pitchFamily="18" charset="0"/>
                <a:cs typeface="Times New Roman" panose="02020603050405020304" pitchFamily="18" charset="0"/>
              </a:rPr>
              <a:t>.</a:t>
            </a:r>
            <a:endParaRPr lang="en-US" sz="17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700" b="1" i="1" dirty="0" err="1" smtClean="0">
                <a:solidFill>
                  <a:srgbClr val="0070C0"/>
                </a:solidFill>
                <a:latin typeface="Times New Roman" panose="02020603050405020304" pitchFamily="18" charset="0"/>
                <a:cs typeface="Times New Roman" panose="02020603050405020304" pitchFamily="18" charset="0"/>
              </a:rPr>
              <a:t>Tư</a:t>
            </a:r>
            <a:r>
              <a:rPr lang="en-US" sz="1700" b="1" i="1" dirty="0" smtClean="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duy</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và</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lập</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kế</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hoạch</a:t>
            </a:r>
            <a:r>
              <a:rPr lang="en-US" sz="1700" b="1" i="1" dirty="0">
                <a:solidFill>
                  <a:srgbClr val="0070C0"/>
                </a:solidFill>
                <a:latin typeface="Times New Roman" panose="02020603050405020304" pitchFamily="18" charset="0"/>
                <a:cs typeface="Times New Roman" panose="02020603050405020304" pitchFamily="18" charset="0"/>
              </a:rPr>
              <a:t> có </a:t>
            </a:r>
            <a:r>
              <a:rPr lang="en-US" sz="1700" b="1" i="1" dirty="0" err="1">
                <a:solidFill>
                  <a:srgbClr val="0070C0"/>
                </a:solidFill>
                <a:latin typeface="Times New Roman" panose="02020603050405020304" pitchFamily="18" charset="0"/>
                <a:cs typeface="Times New Roman" panose="02020603050405020304" pitchFamily="18" charset="0"/>
              </a:rPr>
              <a:t>hệ</a:t>
            </a:r>
            <a:r>
              <a:rPr lang="en-US" sz="1700" b="1" i="1" dirty="0">
                <a:solidFill>
                  <a:srgbClr val="0070C0"/>
                </a:solidFill>
                <a:latin typeface="Times New Roman" panose="02020603050405020304" pitchFamily="18" charset="0"/>
                <a:cs typeface="Times New Roman" panose="02020603050405020304" pitchFamily="18" charset="0"/>
              </a:rPr>
              <a:t> </a:t>
            </a:r>
            <a:r>
              <a:rPr lang="en-US" sz="1700" b="1" i="1" dirty="0" err="1">
                <a:solidFill>
                  <a:srgbClr val="0070C0"/>
                </a:solidFill>
                <a:latin typeface="Times New Roman" panose="02020603050405020304" pitchFamily="18" charset="0"/>
                <a:cs typeface="Times New Roman" panose="02020603050405020304" pitchFamily="18" charset="0"/>
              </a:rPr>
              <a:t>thống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Người</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khả</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năng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áp</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dụng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những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tiếp</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cận</a:t>
            </a:r>
            <a:r>
              <a:rPr lang="en-US" sz="1700" i="1" dirty="0">
                <a:solidFill>
                  <a:srgbClr val="0070C0"/>
                </a:solidFill>
                <a:latin typeface="Times New Roman" panose="02020603050405020304" pitchFamily="18" charset="0"/>
                <a:cs typeface="Times New Roman" panose="02020603050405020304" pitchFamily="18" charset="0"/>
              </a:rPr>
              <a:t> có </a:t>
            </a:r>
            <a:r>
              <a:rPr lang="en-US" sz="1700" i="1" dirty="0" err="1">
                <a:solidFill>
                  <a:srgbClr val="0070C0"/>
                </a:solidFill>
                <a:latin typeface="Times New Roman" panose="02020603050405020304" pitchFamily="18" charset="0"/>
                <a:cs typeface="Times New Roman" panose="02020603050405020304" pitchFamily="18" charset="0"/>
              </a:rPr>
              <a:t>hệ</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thống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để</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suy</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nghĩ</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thông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suốt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vấn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đề</a:t>
            </a:r>
            <a:r>
              <a:rPr lang="en-US" sz="1700" i="1" dirty="0">
                <a:solidFill>
                  <a:srgbClr val="0070C0"/>
                </a:solidFill>
                <a:latin typeface="Times New Roman" panose="02020603050405020304" pitchFamily="18" charset="0"/>
                <a:cs typeface="Times New Roman" panose="02020603050405020304" pitchFamily="18" charset="0"/>
              </a:rPr>
              <a:t>, lên </a:t>
            </a:r>
            <a:r>
              <a:rPr lang="en-US" sz="1700" i="1" dirty="0" err="1">
                <a:solidFill>
                  <a:srgbClr val="0070C0"/>
                </a:solidFill>
                <a:latin typeface="Times New Roman" panose="02020603050405020304" pitchFamily="18" charset="0"/>
                <a:cs typeface="Times New Roman" panose="02020603050405020304" pitchFamily="18" charset="0"/>
              </a:rPr>
              <a:t>kế</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hoạch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nhóm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và</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các</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hoạt</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động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nhân</a:t>
            </a:r>
            <a:r>
              <a:rPr lang="en-US" sz="1700" i="1" dirty="0">
                <a:solidFill>
                  <a:srgbClr val="0070C0"/>
                </a:solidFill>
                <a:latin typeface="Times New Roman" panose="02020603050405020304" pitchFamily="18" charset="0"/>
                <a:cs typeface="Times New Roman" panose="02020603050405020304" pitchFamily="18" charset="0"/>
              </a:rPr>
              <a:t>.</a:t>
            </a:r>
            <a:endParaRPr lang="vi-VN" sz="1700" dirty="0">
              <a:solidFill>
                <a:srgbClr val="0070C0"/>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06930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0" y="287031"/>
            <a:ext cx="10750681" cy="1200329"/>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Key Competencies of a Successful Project Manager (2 of 3</a:t>
            </a:r>
            <a:r>
              <a:rPr lang="en-US" sz="2400" b="1" u="sng">
                <a:solidFill>
                  <a:schemeClr val="bg2">
                    <a:lumMod val="50000"/>
                  </a:schemeClr>
                </a:solidFill>
                <a:latin typeface="Times New Roman" panose="02020603050405020304" pitchFamily="18" charset="0"/>
                <a:cs typeface="Times New Roman" panose="02020603050405020304" pitchFamily="18" charset="0"/>
              </a:rPr>
              <a:t>)</a:t>
            </a:r>
            <a:br>
              <a:rPr lang="en-US" sz="2400" b="1" u="sng">
                <a:solidFill>
                  <a:schemeClr val="bg2">
                    <a:lumMod val="50000"/>
                  </a:schemeClr>
                </a:solidFill>
                <a:latin typeface="Times New Roman" panose="02020603050405020304" pitchFamily="18" charset="0"/>
                <a:cs typeface="Times New Roman" panose="02020603050405020304" pitchFamily="18" charset="0"/>
              </a:rPr>
            </a:br>
            <a:r>
              <a:rPr lang="en-US" sz="2400" b="1" i="1">
                <a:solidFill>
                  <a:srgbClr val="0070C0"/>
                </a:solidFill>
                <a:latin typeface="Times New Roman" panose="02020603050405020304" pitchFamily="18" charset="0"/>
                <a:cs typeface="Times New Roman" panose="02020603050405020304" pitchFamily="18" charset="0"/>
              </a:rPr>
              <a:t>Những khả năng chính của một người quản lý dự án thành công (2/3)</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1613" y="1103675"/>
            <a:ext cx="5762200" cy="4278094"/>
          </a:xfrm>
          <a:prstGeom prst="rect">
            <a:avLst/>
          </a:prstGeom>
          <a:noFill/>
        </p:spPr>
        <p:txBody>
          <a:bodyPr wrap="square" rtlCol="0">
            <a:spAutoFit/>
          </a:bodyPr>
          <a:lstStyle/>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Strategic inquiry </a:t>
            </a:r>
            <a:r>
              <a:rPr lang="en-US" sz="1600" dirty="0">
                <a:latin typeface="Times New Roman" panose="02020603050405020304" pitchFamily="18" charset="0"/>
                <a:cs typeface="Times New Roman" panose="02020603050405020304" pitchFamily="18" charset="0"/>
              </a:rPr>
              <a:t>: An individual’s tendency to sort through and handle complex or conflicting information and to prioritize issues and </a:t>
            </a:r>
            <a:r>
              <a:rPr lang="en-US" sz="1600" dirty="0" smtClean="0">
                <a:latin typeface="Times New Roman" panose="02020603050405020304" pitchFamily="18" charset="0"/>
                <a:cs typeface="Times New Roman" panose="02020603050405020304" pitchFamily="18" charset="0"/>
              </a:rPr>
              <a:t>alternatives</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Political awareness </a:t>
            </a:r>
            <a:r>
              <a:rPr lang="en-US" sz="1600" dirty="0">
                <a:latin typeface="Times New Roman" panose="02020603050405020304" pitchFamily="18" charset="0"/>
                <a:cs typeface="Times New Roman" panose="02020603050405020304" pitchFamily="18" charset="0"/>
              </a:rPr>
              <a:t>: An individual’s ability to develop and maintain a sensitivity to personal and organization relationships and to their ramifications for a </a:t>
            </a:r>
            <a:r>
              <a:rPr lang="en-US" sz="1600" dirty="0" smtClean="0">
                <a:latin typeface="Times New Roman" panose="02020603050405020304" pitchFamily="18" charset="0"/>
                <a:cs typeface="Times New Roman" panose="02020603050405020304" pitchFamily="18" charset="0"/>
              </a:rPr>
              <a:t>project</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Team member facilitation </a:t>
            </a:r>
            <a:r>
              <a:rPr lang="en-US" sz="1600" dirty="0">
                <a:latin typeface="Times New Roman" panose="02020603050405020304" pitchFamily="18" charset="0"/>
                <a:cs typeface="Times New Roman" panose="02020603050405020304" pitchFamily="18" charset="0"/>
              </a:rPr>
              <a:t>: An individual’s demonstrated ability to coach and develop project team </a:t>
            </a:r>
            <a:r>
              <a:rPr lang="en-US" sz="1600" dirty="0" smtClean="0">
                <a:latin typeface="Times New Roman" panose="02020603050405020304" pitchFamily="18" charset="0"/>
                <a:cs typeface="Times New Roman" panose="02020603050405020304" pitchFamily="18" charset="0"/>
              </a:rPr>
              <a:t>members</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Team development </a:t>
            </a:r>
            <a:r>
              <a:rPr lang="en-US" sz="1600" dirty="0">
                <a:latin typeface="Times New Roman" panose="02020603050405020304" pitchFamily="18" charset="0"/>
                <a:cs typeface="Times New Roman" panose="02020603050405020304" pitchFamily="18" charset="0"/>
              </a:rPr>
              <a:t>: An individual’s ability to develop teamwork and improve the coordinated functioning of project team members</a:t>
            </a:r>
            <a:r>
              <a:rPr lang="en-US" sz="1600" dirty="0" smtClean="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Assertiveness</a:t>
            </a:r>
            <a:r>
              <a:rPr lang="en-US" sz="1600" dirty="0">
                <a:latin typeface="Times New Roman" panose="02020603050405020304" pitchFamily="18" charset="0"/>
                <a:cs typeface="Times New Roman" panose="02020603050405020304" pitchFamily="18" charset="0"/>
              </a:rPr>
              <a:t> : An individual’s tendency to assert himself or herself and hold to a direction he or she </a:t>
            </a:r>
            <a:r>
              <a:rPr lang="en-US" sz="1600" dirty="0" smtClean="0">
                <a:latin typeface="Times New Roman" panose="02020603050405020304" pitchFamily="18" charset="0"/>
                <a:cs typeface="Times New Roman" panose="02020603050405020304" pitchFamily="18" charset="0"/>
              </a:rPr>
              <a:t>sets</a:t>
            </a:r>
            <a:endParaRPr lang="vi-V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Feedback to team members</a:t>
            </a:r>
            <a:r>
              <a:rPr lang="en-US" sz="1600" dirty="0">
                <a:latin typeface="Times New Roman" panose="02020603050405020304" pitchFamily="18" charset="0"/>
                <a:cs typeface="Times New Roman" panose="02020603050405020304" pitchFamily="18" charset="0"/>
              </a:rPr>
              <a:t> : An individual’s demonstrated ability to provide timely, appropriate, and accurate feedback to team members</a:t>
            </a:r>
          </a:p>
          <a:p>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726544" y="1103675"/>
            <a:ext cx="6336147" cy="4308872"/>
          </a:xfrm>
          <a:prstGeom prst="rect">
            <a:avLst/>
          </a:prstGeom>
          <a:noFill/>
        </p:spPr>
        <p:txBody>
          <a:bodyPr wrap="square" rtlCol="0">
            <a:spAutoFit/>
          </a:bodyPr>
          <a:lstStyle/>
          <a:p>
            <a:pPr marL="285750" lvl="0" indent="-285750" algn="just">
              <a:buFont typeface="Wingdings" panose="05000000000000000000" pitchFamily="2" charset="2"/>
              <a:buChar char="§"/>
            </a:pPr>
            <a:r>
              <a:rPr lang="en-US" sz="1600" b="1" i="1" dirty="0">
                <a:solidFill>
                  <a:srgbClr val="0070C0"/>
                </a:solidFill>
                <a:latin typeface="Times New Roman" panose="02020603050405020304" pitchFamily="18" charset="0"/>
                <a:cs typeface="Times New Roman" panose="02020603050405020304" pitchFamily="18" charset="0"/>
              </a:rPr>
              <a:t>Tìm </a:t>
            </a:r>
            <a:r>
              <a:rPr lang="en-US" sz="1600" b="1" i="1" dirty="0" err="1">
                <a:solidFill>
                  <a:srgbClr val="0070C0"/>
                </a:solidFill>
                <a:latin typeface="Times New Roman" panose="02020603050405020304" pitchFamily="18" charset="0"/>
                <a:cs typeface="Times New Roman" panose="02020603050405020304" pitchFamily="18" charset="0"/>
              </a:rPr>
              <a:t>tòi</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chiến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lược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xu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hướng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loại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thông</a:t>
            </a:r>
            <a:r>
              <a:rPr lang="en-US" sz="1600" i="1" dirty="0">
                <a:solidFill>
                  <a:srgbClr val="0070C0"/>
                </a:solidFill>
                <a:latin typeface="Times New Roman" panose="02020603050405020304" pitchFamily="18" charset="0"/>
                <a:cs typeface="Times New Roman" panose="02020603050405020304" pitchFamily="18" charset="0"/>
              </a:rPr>
              <a:t> tin </a:t>
            </a:r>
            <a:r>
              <a:rPr lang="en-US" sz="1600" i="1" dirty="0" err="1">
                <a:solidFill>
                  <a:srgbClr val="0070C0"/>
                </a:solidFill>
                <a:latin typeface="Times New Roman" panose="02020603050405020304" pitchFamily="18" charset="0"/>
                <a:cs typeface="Times New Roman" panose="02020603050405020304" pitchFamily="18" charset="0"/>
              </a:rPr>
              <a:t>phức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thông</a:t>
            </a:r>
            <a:r>
              <a:rPr lang="en-US" sz="1600" i="1" dirty="0">
                <a:solidFill>
                  <a:srgbClr val="0070C0"/>
                </a:solidFill>
                <a:latin typeface="Times New Roman" panose="02020603050405020304" pitchFamily="18" charset="0"/>
                <a:cs typeface="Times New Roman" panose="02020603050405020304" pitchFamily="18" charset="0"/>
              </a:rPr>
              <a:t> tin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ưu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vấn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tìm </a:t>
            </a:r>
            <a:r>
              <a:rPr lang="en-US" sz="1600" i="1" dirty="0" err="1">
                <a:solidFill>
                  <a:srgbClr val="0070C0"/>
                </a:solidFill>
                <a:latin typeface="Times New Roman" panose="02020603050405020304" pitchFamily="18" charset="0"/>
                <a:cs typeface="Times New Roman" panose="02020603050405020304" pitchFamily="18" charset="0"/>
              </a:rPr>
              <a:t>giải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thế.</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1600" b="1" i="1" dirty="0" err="1" smtClean="0">
                <a:solidFill>
                  <a:srgbClr val="0070C0"/>
                </a:solidFill>
                <a:latin typeface="Times New Roman" panose="02020603050405020304" pitchFamily="18" charset="0"/>
                <a:cs typeface="Times New Roman" panose="02020603050405020304" pitchFamily="18" charset="0"/>
              </a:rPr>
              <a:t>Nhận</a:t>
            </a:r>
            <a:r>
              <a:rPr lang="en-US" sz="1600" b="1" i="1" dirty="0" smtClean="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thức</a:t>
            </a:r>
            <a:r>
              <a:rPr lang="en-US" sz="1600" b="1" i="1" dirty="0">
                <a:solidFill>
                  <a:srgbClr val="0070C0"/>
                </a:solidFill>
                <a:latin typeface="Times New Roman" panose="02020603050405020304" pitchFamily="18" charset="0"/>
                <a:cs typeface="Times New Roman" panose="02020603050405020304" pitchFamily="18" charset="0"/>
              </a:rPr>
              <a:t> về </a:t>
            </a:r>
            <a:r>
              <a:rPr lang="en-US" sz="1600" b="1" i="1" dirty="0" err="1">
                <a:solidFill>
                  <a:srgbClr val="0070C0"/>
                </a:solidFill>
                <a:latin typeface="Times New Roman" panose="02020603050405020304" pitchFamily="18" charset="0"/>
                <a:cs typeface="Times New Roman" panose="02020603050405020304" pitchFamily="18" charset="0"/>
              </a:rPr>
              <a:t>công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việc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phát triển và duy trì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nhạy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bén</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các mối quan hệ</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a:t>
            </a:r>
            <a:r>
              <a:rPr lang="vi-VN" sz="1600" i="1" dirty="0">
                <a:solidFill>
                  <a:srgbClr val="0070C0"/>
                </a:solidFill>
                <a:latin typeface="Times New Roman" panose="02020603050405020304" pitchFamily="18" charset="0"/>
                <a:cs typeface="Times New Roman" panose="02020603050405020304" pitchFamily="18" charset="0"/>
              </a:rPr>
              <a:t> cá 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hệ</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tổ chức và sự đóng góp của họ cho một dự án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Tạo</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điều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kiện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các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thành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viên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trong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huấn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luyện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từng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Phát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triển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phối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Tính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quyết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đoán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xu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hướng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khẳng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hướng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đặt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vi-VN" sz="1600" i="1" dirty="0">
              <a:solidFill>
                <a:srgbClr val="0070C0"/>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1600" b="1" i="1" dirty="0" err="1" smtClean="0">
                <a:solidFill>
                  <a:srgbClr val="0070C0"/>
                </a:solidFill>
                <a:latin typeface="Times New Roman" panose="02020603050405020304" pitchFamily="18" charset="0"/>
                <a:cs typeface="Times New Roman" panose="02020603050405020304" pitchFamily="18" charset="0"/>
              </a:rPr>
              <a:t>Phản</a:t>
            </a:r>
            <a:r>
              <a:rPr lang="en-US" sz="1600" b="1" i="1" dirty="0" smtClean="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hồi</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cho</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các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thành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viên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biểu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lộ</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kịp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thích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hồi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i="1" dirty="0">
              <a:solidFill>
                <a:srgbClr val="0070C0"/>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488843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2" y="287032"/>
            <a:ext cx="11248598" cy="1200329"/>
          </a:xfrm>
          <a:prstGeom prst="rect">
            <a:avLst/>
          </a:prstGeom>
          <a:noFill/>
        </p:spPr>
        <p:txBody>
          <a:bodyPr wrap="square" rtlCol="0">
            <a:spAutoFit/>
          </a:bodyPr>
          <a:lstStyle/>
          <a:p>
            <a:r>
              <a:rPr lang="en-US" sz="2400" b="1" u="sng" smtClean="0">
                <a:solidFill>
                  <a:schemeClr val="bg2">
                    <a:lumMod val="50000"/>
                  </a:schemeClr>
                </a:solidFill>
                <a:latin typeface="Times New Roman" panose="02020603050405020304" pitchFamily="18" charset="0"/>
                <a:cs typeface="Times New Roman" panose="02020603050405020304" pitchFamily="18" charset="0"/>
              </a:rPr>
              <a:t>Key Competencies of a Successful Project Manager (3 of 3</a:t>
            </a:r>
            <a:r>
              <a:rPr lang="en-US" sz="2400" b="1" u="sng">
                <a:solidFill>
                  <a:schemeClr val="bg2">
                    <a:lumMod val="50000"/>
                  </a:schemeClr>
                </a:solidFill>
                <a:latin typeface="Times New Roman" panose="02020603050405020304" pitchFamily="18" charset="0"/>
                <a:cs typeface="Times New Roman" panose="02020603050405020304" pitchFamily="18" charset="0"/>
              </a:rPr>
              <a:t>)</a:t>
            </a:r>
            <a:br>
              <a:rPr lang="en-US" sz="2400" b="1" u="sng">
                <a:solidFill>
                  <a:schemeClr val="bg2">
                    <a:lumMod val="50000"/>
                  </a:schemeClr>
                </a:solidFill>
                <a:latin typeface="Times New Roman" panose="02020603050405020304" pitchFamily="18" charset="0"/>
                <a:cs typeface="Times New Roman" panose="02020603050405020304" pitchFamily="18" charset="0"/>
              </a:rPr>
            </a:br>
            <a:r>
              <a:rPr lang="en-US" sz="2400" b="1" i="1">
                <a:solidFill>
                  <a:srgbClr val="0070C0"/>
                </a:solidFill>
                <a:latin typeface="Times New Roman" panose="02020603050405020304" pitchFamily="18" charset="0"/>
                <a:cs typeface="Times New Roman" panose="02020603050405020304" pitchFamily="18" charset="0"/>
              </a:rPr>
              <a:t>Những khả năng chính của một người quản lý dự án thành công (3/3)</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40482" y="1107405"/>
            <a:ext cx="5501640" cy="5016758"/>
          </a:xfrm>
          <a:prstGeom prst="rect">
            <a:avLst/>
          </a:prstGeom>
          <a:noFill/>
        </p:spPr>
        <p:txBody>
          <a:bodyPr wrap="square" rtlCol="0">
            <a:spAutoFit/>
          </a:bodyPr>
          <a:lstStyle/>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Relations with functional managers </a:t>
            </a:r>
            <a:r>
              <a:rPr lang="en-US" sz="1600" dirty="0">
                <a:latin typeface="Times New Roman" panose="02020603050405020304" pitchFamily="18" charset="0"/>
                <a:cs typeface="Times New Roman" panose="02020603050405020304" pitchFamily="18" charset="0"/>
              </a:rPr>
              <a:t>: An assessment of the individual’s ability to establish and maintain positive, constructive relationships with functional managers.</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Standards of performance </a:t>
            </a:r>
            <a:r>
              <a:rPr lang="en-US" sz="1600" dirty="0">
                <a:latin typeface="Times New Roman" panose="02020603050405020304" pitchFamily="18" charset="0"/>
                <a:cs typeface="Times New Roman" panose="02020603050405020304" pitchFamily="18" charset="0"/>
              </a:rPr>
              <a:t>:The extent to which the individual clearly sets, maintains, and purpose high standards of performance.</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Drive </a:t>
            </a:r>
            <a:r>
              <a:rPr lang="en-US" sz="1600" dirty="0">
                <a:latin typeface="Times New Roman" panose="02020603050405020304" pitchFamily="18" charset="0"/>
                <a:cs typeface="Times New Roman" panose="02020603050405020304" pitchFamily="18" charset="0"/>
              </a:rPr>
              <a:t>: The level of urgency expressed by the individual in pursing work efforts.</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Goal pressure </a:t>
            </a:r>
            <a:r>
              <a:rPr lang="en-US" sz="1600" dirty="0">
                <a:latin typeface="Times New Roman" panose="02020603050405020304" pitchFamily="18" charset="0"/>
                <a:cs typeface="Times New Roman" panose="02020603050405020304" pitchFamily="18" charset="0"/>
              </a:rPr>
              <a:t>: The extent to which an individual exerts pressure toward achieving goals; note that excessive goal pressure can also be a negative trait.</a:t>
            </a:r>
            <a:endParaRPr lang="vi-V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Delegation (permissiveness</a:t>
            </a:r>
            <a:r>
              <a:rPr lang="en-US" sz="1600" dirty="0">
                <a:latin typeface="Times New Roman" panose="02020603050405020304" pitchFamily="18" charset="0"/>
                <a:cs typeface="Times New Roman" panose="02020603050405020304" pitchFamily="18" charset="0"/>
              </a:rPr>
              <a:t> : An individual’s ability to assign work appropriately to subordinates or team members, within the context of providing a consistent amount of task direction and guidance; note that too much delegation without an appropriate amount of structure can be negative (permissiveness).</a:t>
            </a:r>
            <a:endParaRPr lang="vi-V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Recognizing performance</a:t>
            </a:r>
            <a:r>
              <a:rPr lang="en-US" sz="1600" dirty="0">
                <a:latin typeface="Times New Roman" panose="02020603050405020304" pitchFamily="18" charset="0"/>
                <a:cs typeface="Times New Roman" panose="02020603050405020304" pitchFamily="18" charset="0"/>
              </a:rPr>
              <a:t> : An individual’s demonstrated tendency to recognize the performance of team members in an appropriate manner.</a:t>
            </a:r>
          </a:p>
        </p:txBody>
      </p:sp>
      <p:sp>
        <p:nvSpPr>
          <p:cNvPr id="2" name="TextBox 1"/>
          <p:cNvSpPr txBox="1"/>
          <p:nvPr/>
        </p:nvSpPr>
        <p:spPr>
          <a:xfrm>
            <a:off x="5942122" y="1107405"/>
            <a:ext cx="6143198" cy="5293757"/>
          </a:xfrm>
          <a:prstGeom prst="rect">
            <a:avLst/>
          </a:prstGeom>
          <a:noFill/>
        </p:spPr>
        <p:txBody>
          <a:bodyPr wrap="square" rtlCol="0">
            <a:spAutoFit/>
          </a:bodyPr>
          <a:lstStyle/>
          <a:p>
            <a:pPr marL="285750" lvl="0" indent="-285750">
              <a:buFont typeface="Wingdings" panose="05000000000000000000" pitchFamily="2" charset="2"/>
              <a:buChar char="§"/>
            </a:pPr>
            <a:r>
              <a:rPr lang="en-US" sz="1600" b="1" i="1" dirty="0" err="1" smtClean="0">
                <a:solidFill>
                  <a:srgbClr val="0070C0"/>
                </a:solidFill>
                <a:latin typeface="Times New Roman" panose="02020603050405020304" pitchFamily="18" charset="0"/>
                <a:cs typeface="Times New Roman" panose="02020603050405020304" pitchFamily="18" charset="0"/>
              </a:rPr>
              <a:t>Quan</a:t>
            </a:r>
            <a:r>
              <a:rPr lang="en-US" sz="1600" b="1" i="1" dirty="0" smtClean="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hệ</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với</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các</a:t>
            </a:r>
            <a:r>
              <a:rPr lang="en-US" sz="1600" b="1" i="1" dirty="0">
                <a:solidFill>
                  <a:srgbClr val="0070C0"/>
                </a:solidFill>
                <a:latin typeface="Times New Roman" panose="02020603050405020304" pitchFamily="18" charset="0"/>
                <a:cs typeface="Times New Roman" panose="02020603050405020304" pitchFamily="18" charset="0"/>
              </a:rPr>
              <a:t> nhà </a:t>
            </a:r>
            <a:r>
              <a:rPr lang="en-US" sz="1600" b="1" i="1" dirty="0" err="1">
                <a:solidFill>
                  <a:srgbClr val="0070C0"/>
                </a:solidFill>
                <a:latin typeface="Times New Roman" panose="02020603050405020304" pitchFamily="18" charset="0"/>
                <a:cs typeface="Times New Roman" panose="02020603050405020304" pitchFamily="18" charset="0"/>
              </a:rPr>
              <a:t>quản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lý</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chức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Đánh giá về khả năng của cá nhân để thiết lập và duy trì mối quan hệ tích cực, xây dựng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hệ</a:t>
            </a:r>
            <a:r>
              <a:rPr lang="vi-VN" sz="1600" i="1" dirty="0">
                <a:solidFill>
                  <a:srgbClr val="0070C0"/>
                </a:solidFill>
                <a:latin typeface="Times New Roman" panose="02020603050405020304" pitchFamily="18" charset="0"/>
                <a:cs typeface="Times New Roman" panose="02020603050405020304" pitchFamily="18" charset="0"/>
              </a:rPr>
              <a:t> với các nhà quản lý chức năng.</a:t>
            </a:r>
            <a:endParaRPr lang="vi-VN" sz="16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i="1" dirty="0">
                <a:solidFill>
                  <a:srgbClr val="0070C0"/>
                </a:solidFill>
                <a:latin typeface="Times New Roman" panose="02020603050405020304" pitchFamily="18" charset="0"/>
                <a:cs typeface="Times New Roman" panose="02020603050405020304" pitchFamily="18" charset="0"/>
              </a:rPr>
              <a:t>Standards of performance </a:t>
            </a:r>
            <a:r>
              <a:rPr lang="en-US" sz="1600" i="1" dirty="0">
                <a:solidFill>
                  <a:srgbClr val="0070C0"/>
                </a:solidFill>
                <a:latin typeface="Times New Roman" panose="02020603050405020304" pitchFamily="18" charset="0"/>
                <a:cs typeface="Times New Roman" panose="02020603050405020304" pitchFamily="18" charset="0"/>
              </a:rPr>
              <a:t>:The extent to which the individual clearly sets, maintains, and purpose high standards of performance.</a:t>
            </a:r>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r>
              <a:rPr lang="en-US" sz="1600" b="1" i="1" dirty="0">
                <a:solidFill>
                  <a:srgbClr val="0070C0"/>
                </a:solidFill>
                <a:latin typeface="Times New Roman" panose="02020603050405020304" pitchFamily="18" charset="0"/>
                <a:cs typeface="Times New Roman" panose="02020603050405020304" pitchFamily="18" charset="0"/>
              </a:rPr>
              <a:t>Có </a:t>
            </a:r>
            <a:r>
              <a:rPr lang="en-US" sz="1600" b="1" i="1" dirty="0" err="1">
                <a:solidFill>
                  <a:srgbClr val="0070C0"/>
                </a:solidFill>
                <a:latin typeface="Times New Roman" panose="02020603050405020304" pitchFamily="18" charset="0"/>
                <a:cs typeface="Times New Roman" panose="02020603050405020304" pitchFamily="18" charset="0"/>
              </a:rPr>
              <a:t>những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tiêu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chuẩn</a:t>
            </a:r>
            <a:r>
              <a:rPr lang="en-US" sz="1600" b="1" i="1" dirty="0">
                <a:solidFill>
                  <a:srgbClr val="0070C0"/>
                </a:solidFill>
                <a:latin typeface="Times New Roman" panose="02020603050405020304" pitchFamily="18" charset="0"/>
                <a:cs typeface="Times New Roman" panose="02020603050405020304" pitchFamily="18" charset="0"/>
              </a:rPr>
              <a:t> về </a:t>
            </a:r>
            <a:r>
              <a:rPr lang="en-US" sz="1600" b="1" i="1" dirty="0" err="1">
                <a:solidFill>
                  <a:srgbClr val="0070C0"/>
                </a:solidFill>
                <a:latin typeface="Times New Roman" panose="02020603050405020304" pitchFamily="18" charset="0"/>
                <a:cs typeface="Times New Roman" panose="02020603050405020304" pitchFamily="18" charset="0"/>
              </a:rPr>
              <a:t>hiệu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suất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đặt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rõ</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ràng</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về hiệu suất, duy trì, và </a:t>
            </a:r>
            <a:r>
              <a:rPr lang="en-US" sz="1600" i="1" dirty="0">
                <a:solidFill>
                  <a:srgbClr val="0070C0"/>
                </a:solidFill>
                <a:latin typeface="Times New Roman" panose="02020603050405020304" pitchFamily="18" charset="0"/>
                <a:cs typeface="Times New Roman" panose="02020603050405020304" pitchFamily="18" charset="0"/>
              </a:rPr>
              <a:t>có </a:t>
            </a:r>
            <a:r>
              <a:rPr lang="vi-VN" sz="1600" i="1" dirty="0">
                <a:solidFill>
                  <a:srgbClr val="0070C0"/>
                </a:solidFill>
                <a:latin typeface="Times New Roman" panose="02020603050405020304" pitchFamily="18" charset="0"/>
                <a:cs typeface="Times New Roman" panose="02020603050405020304" pitchFamily="18" charset="0"/>
              </a:rPr>
              <a:t>mục đích đạt tiêu chuẩn cao về hiệu suất.</a:t>
            </a:r>
            <a:endParaRPr lang="vi-VN" sz="16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Cầu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mức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tâm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qua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luôn </a:t>
            </a:r>
            <a:r>
              <a:rPr lang="en-US" sz="1600" i="1" dirty="0" err="1">
                <a:solidFill>
                  <a:srgbClr val="0070C0"/>
                </a:solidFill>
                <a:latin typeface="Times New Roman" panose="02020603050405020304" pitchFamily="18" charset="0"/>
                <a:cs typeface="Times New Roman" panose="02020603050405020304" pitchFamily="18" charset="0"/>
              </a:rPr>
              <a:t>nỗ</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a:t>
            </a:r>
            <a:endParaRPr lang="vi-VN" sz="16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i="1" dirty="0">
                <a:solidFill>
                  <a:srgbClr val="0070C0"/>
                </a:solidFill>
                <a:latin typeface="Times New Roman" panose="02020603050405020304" pitchFamily="18" charset="0"/>
                <a:cs typeface="Times New Roman" panose="02020603050405020304" pitchFamily="18" charset="0"/>
              </a:rPr>
              <a:t>Có </a:t>
            </a:r>
            <a:r>
              <a:rPr lang="en-US" sz="1600" b="1" i="1" dirty="0" err="1">
                <a:solidFill>
                  <a:srgbClr val="0070C0"/>
                </a:solidFill>
                <a:latin typeface="Times New Roman" panose="02020603050405020304" pitchFamily="18" charset="0"/>
                <a:cs typeface="Times New Roman" panose="02020603050405020304" pitchFamily="18" charset="0"/>
              </a:rPr>
              <a:t>áp</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lực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mục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chịu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mục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tiêu</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lưu ý rằng áp lực mục tiêu quá mức cũng có thể là một đặc điểm tiêu cực.</a:t>
            </a:r>
            <a:endParaRPr lang="vi-VN" sz="16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Biết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ủy</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thác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cho</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phép</a:t>
            </a:r>
            <a:r>
              <a:rPr lang="en-US" sz="1600" b="1" i="1" dirty="0">
                <a:solidFill>
                  <a:srgbClr val="0070C0"/>
                </a:solidFill>
                <a:latin typeface="Times New Roman" panose="02020603050405020304" pitchFamily="18" charset="0"/>
                <a:cs typeface="Times New Roman" panose="02020603050405020304" pitchFamily="18" charset="0"/>
              </a:rPr>
              <a: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trong việc phân công công việc phù hợp cho cấp dưới hoặc thành viên trong nhóm trong </a:t>
            </a: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cung cấp một sự thống nhất về hướng nhiệm vụ và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hướng dẫn; lưu ý rằng quá nhiều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ủy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thác</a:t>
            </a:r>
            <a:r>
              <a:rPr lang="vi-VN" sz="1600" i="1" dirty="0">
                <a:solidFill>
                  <a:srgbClr val="0070C0"/>
                </a:solidFill>
                <a:latin typeface="Times New Roman" panose="02020603050405020304" pitchFamily="18" charset="0"/>
                <a:cs typeface="Times New Roman" panose="02020603050405020304" pitchFamily="18" charset="0"/>
              </a:rPr>
              <a:t> mà không có một số lượng cấu trúc thích hợp có thể </a:t>
            </a:r>
            <a:r>
              <a:rPr lang="en-US" sz="1600" i="1" dirty="0" err="1">
                <a:solidFill>
                  <a:srgbClr val="0070C0"/>
                </a:solidFill>
                <a:latin typeface="Times New Roman" panose="02020603050405020304" pitchFamily="18" charset="0"/>
                <a:cs typeface="Times New Roman" panose="02020603050405020304" pitchFamily="18" charset="0"/>
              </a:rPr>
              <a:t>không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a:t>
            </a:r>
            <a:r>
              <a:rPr lang="en-US" sz="1600" i="1" dirty="0" err="1">
                <a:solidFill>
                  <a:srgbClr val="0070C0"/>
                </a:solidFill>
                <a:latin typeface="Times New Roman" panose="02020603050405020304" pitchFamily="18" charset="0"/>
                <a:cs typeface="Times New Roman" panose="02020603050405020304" pitchFamily="18" charset="0"/>
              </a:rPr>
              <a:t>Tính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phép</a:t>
            </a:r>
            <a:r>
              <a:rPr lang="vi-VN" sz="1600" i="1" dirty="0">
                <a:solidFill>
                  <a:srgbClr val="0070C0"/>
                </a:solidFill>
                <a:latin typeface="Times New Roman" panose="02020603050405020304" pitchFamily="18" charset="0"/>
                <a:cs typeface="Times New Roman" panose="02020603050405020304" pitchFamily="18" charset="0"/>
              </a:rPr>
              <a:t>).</a:t>
            </a:r>
            <a:endParaRPr lang="vi-VN" sz="1600" dirty="0">
              <a:solidFill>
                <a:srgbClr val="0070C0"/>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1600" b="1" i="1" dirty="0" err="1">
                <a:solidFill>
                  <a:srgbClr val="0070C0"/>
                </a:solidFill>
                <a:latin typeface="Times New Roman" panose="02020603050405020304" pitchFamily="18" charset="0"/>
                <a:cs typeface="Times New Roman" panose="02020603050405020304" pitchFamily="18" charset="0"/>
              </a:rPr>
              <a:t>Nhận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biết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được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hiệu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suất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có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suất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cách</a:t>
            </a:r>
            <a:r>
              <a:rPr lang="en-US" sz="1600" i="1" dirty="0">
                <a:solidFill>
                  <a:srgbClr val="0070C0"/>
                </a:solidFill>
                <a:latin typeface="Times New Roman" panose="02020603050405020304" pitchFamily="18" charset="0"/>
                <a:cs typeface="Times New Roman" panose="02020603050405020304" pitchFamily="18" charset="0"/>
              </a:rPr>
              <a:t> thích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rPr>
              <a:t>.</a:t>
            </a:r>
            <a:endParaRPr lang="vi-VN" sz="1600" dirty="0">
              <a:solidFill>
                <a:srgbClr val="0070C0"/>
              </a:solidFill>
            </a:endParaRPr>
          </a:p>
          <a:p>
            <a:pPr marL="285750" indent="-285750">
              <a:buFont typeface="Wingdings" panose="05000000000000000000" pitchFamily="2" charset="2"/>
              <a:buChar char="§"/>
            </a:pPr>
            <a:endParaRPr lang="vi-VN" dirty="0"/>
          </a:p>
        </p:txBody>
      </p:sp>
    </p:spTree>
    <p:extLst>
      <p:ext uri="{BB962C8B-B14F-4D97-AF65-F5344CB8AC3E}">
        <p14:creationId xmlns:p14="http://schemas.microsoft.com/office/powerpoint/2010/main" val="616112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en-US" dirty="0"/>
              <a:t>Attributes of IT </a:t>
            </a:r>
            <a:r>
              <a:rPr lang="en-US" altLang="en-US" dirty="0" smtClean="0"/>
              <a:t>projects</a:t>
            </a:r>
            <a:br>
              <a:rPr lang="en-US" altLang="en-US" dirty="0" smtClean="0"/>
            </a:br>
            <a:r>
              <a:rPr lang="en-US" altLang="en-US" dirty="0" smtClean="0">
                <a:solidFill>
                  <a:srgbClr val="0070C0"/>
                </a:solidFill>
              </a:rPr>
              <a:t>Các </a:t>
            </a:r>
            <a:r>
              <a:rPr lang="en-US" altLang="en-US" dirty="0" err="1" smtClean="0">
                <a:solidFill>
                  <a:srgbClr val="0070C0"/>
                </a:solidFill>
              </a:rPr>
              <a:t>thuộc</a:t>
            </a:r>
            <a:r>
              <a:rPr lang="en-US" altLang="en-US" dirty="0" smtClean="0">
                <a:solidFill>
                  <a:srgbClr val="0070C0"/>
                </a:solidFill>
              </a:rPr>
              <a:t> </a:t>
            </a:r>
            <a:r>
              <a:rPr lang="en-US" altLang="en-US" dirty="0" err="1" smtClean="0">
                <a:solidFill>
                  <a:srgbClr val="0070C0"/>
                </a:solidFill>
              </a:rPr>
              <a:t>tính</a:t>
            </a:r>
            <a:r>
              <a:rPr lang="en-US" altLang="en-US" dirty="0" smtClean="0">
                <a:solidFill>
                  <a:srgbClr val="0070C0"/>
                </a:solidFill>
              </a:rPr>
              <a:t> của </a:t>
            </a:r>
            <a:r>
              <a:rPr lang="en-US" altLang="en-US" dirty="0" err="1" smtClean="0">
                <a:solidFill>
                  <a:srgbClr val="0070C0"/>
                </a:solidFill>
              </a:rPr>
              <a:t>dự</a:t>
            </a:r>
            <a:r>
              <a:rPr lang="en-US" altLang="en-US" dirty="0" smtClean="0">
                <a:solidFill>
                  <a:srgbClr val="0070C0"/>
                </a:solidFill>
              </a:rPr>
              <a:t> án IT</a:t>
            </a:r>
          </a:p>
        </p:txBody>
      </p:sp>
      <p:sp>
        <p:nvSpPr>
          <p:cNvPr id="25603" name="Rectangle 3"/>
          <p:cNvSpPr>
            <a:spLocks noGrp="1" noChangeArrowheads="1"/>
          </p:cNvSpPr>
          <p:nvPr>
            <p:ph sz="half" idx="1"/>
          </p:nvPr>
        </p:nvSpPr>
        <p:spPr/>
        <p:txBody>
          <a:bodyPr>
            <a:normAutofit/>
          </a:bodyPr>
          <a:lstStyle/>
          <a:p>
            <a:r>
              <a:rPr lang="en-US" dirty="0"/>
              <a:t>The handover results may be less tangible</a:t>
            </a:r>
          </a:p>
          <a:p>
            <a:r>
              <a:rPr lang="en-US" dirty="0"/>
              <a:t>The scope may be difficult to control</a:t>
            </a:r>
          </a:p>
          <a:p>
            <a:r>
              <a:rPr lang="en-US" dirty="0"/>
              <a:t>Skills, experiences, attitudes and expectations are contradictory</a:t>
            </a:r>
          </a:p>
          <a:p>
            <a:r>
              <a:rPr lang="en-US" dirty="0"/>
              <a:t>Can disagree on business goals</a:t>
            </a:r>
          </a:p>
          <a:p>
            <a:r>
              <a:rPr lang="en-US" dirty="0"/>
              <a:t>Important changes about organization</a:t>
            </a:r>
          </a:p>
          <a:p>
            <a:r>
              <a:rPr lang="en-US" dirty="0"/>
              <a:t>Accurate requirements, scopes, and profits can be difficult to identify</a:t>
            </a:r>
          </a:p>
          <a:p>
            <a:r>
              <a:rPr lang="en-US" dirty="0"/>
              <a:t>Rapid change in technology</a:t>
            </a:r>
            <a:endParaRPr lang="en-US" altLang="en-US" dirty="0" smtClean="0"/>
          </a:p>
        </p:txBody>
      </p:sp>
      <p:sp>
        <p:nvSpPr>
          <p:cNvPr id="3" name="Content Placeholder 2"/>
          <p:cNvSpPr>
            <a:spLocks noGrp="1"/>
          </p:cNvSpPr>
          <p:nvPr>
            <p:ph sz="half" idx="2"/>
          </p:nvPr>
        </p:nvSpPr>
        <p:spPr/>
        <p:txBody>
          <a:bodyPr>
            <a:normAutofit/>
          </a:bodyPr>
          <a:lstStyle/>
          <a:p>
            <a:r>
              <a:rPr lang="en-US" altLang="en-US" dirty="0" smtClean="0">
                <a:solidFill>
                  <a:srgbClr val="0070C0"/>
                </a:solidFill>
              </a:rPr>
              <a:t>Kết </a:t>
            </a:r>
            <a:r>
              <a:rPr lang="en-US" altLang="en-US" dirty="0">
                <a:solidFill>
                  <a:srgbClr val="0070C0"/>
                </a:solidFill>
              </a:rPr>
              <a:t>quả </a:t>
            </a:r>
            <a:r>
              <a:rPr lang="en-US" altLang="en-US" dirty="0" err="1">
                <a:solidFill>
                  <a:srgbClr val="0070C0"/>
                </a:solidFill>
              </a:rPr>
              <a:t>bàn</a:t>
            </a:r>
            <a:r>
              <a:rPr lang="en-US" altLang="en-US" dirty="0">
                <a:solidFill>
                  <a:srgbClr val="0070C0"/>
                </a:solidFill>
              </a:rPr>
              <a:t> giao có thể </a:t>
            </a:r>
            <a:r>
              <a:rPr lang="en-US" altLang="en-US" dirty="0" err="1">
                <a:solidFill>
                  <a:srgbClr val="0070C0"/>
                </a:solidFill>
              </a:rPr>
              <a:t>là</a:t>
            </a:r>
            <a:r>
              <a:rPr lang="en-US" altLang="en-US" dirty="0">
                <a:solidFill>
                  <a:srgbClr val="0070C0"/>
                </a:solidFill>
              </a:rPr>
              <a:t> </a:t>
            </a:r>
            <a:r>
              <a:rPr lang="en-US" altLang="en-US" dirty="0" err="1">
                <a:solidFill>
                  <a:srgbClr val="0070C0"/>
                </a:solidFill>
              </a:rPr>
              <a:t>ít</a:t>
            </a:r>
            <a:r>
              <a:rPr lang="en-US" altLang="en-US" dirty="0">
                <a:solidFill>
                  <a:srgbClr val="0070C0"/>
                </a:solidFill>
              </a:rPr>
              <a:t> </a:t>
            </a:r>
            <a:r>
              <a:rPr lang="en-US" altLang="en-US" dirty="0" err="1">
                <a:solidFill>
                  <a:srgbClr val="0070C0"/>
                </a:solidFill>
              </a:rPr>
              <a:t>hữu</a:t>
            </a:r>
            <a:r>
              <a:rPr lang="en-US" altLang="en-US" dirty="0">
                <a:solidFill>
                  <a:srgbClr val="0070C0"/>
                </a:solidFill>
              </a:rPr>
              <a:t> </a:t>
            </a:r>
            <a:r>
              <a:rPr lang="en-US" altLang="en-US" dirty="0" err="1">
                <a:solidFill>
                  <a:srgbClr val="0070C0"/>
                </a:solidFill>
              </a:rPr>
              <a:t>hình</a:t>
            </a:r>
            <a:endParaRPr lang="en-US" altLang="en-US" dirty="0">
              <a:solidFill>
                <a:srgbClr val="0070C0"/>
              </a:solidFill>
            </a:endParaRPr>
          </a:p>
          <a:p>
            <a:r>
              <a:rPr lang="en-US" altLang="en-US" dirty="0" err="1">
                <a:solidFill>
                  <a:srgbClr val="0070C0"/>
                </a:solidFill>
              </a:rPr>
              <a:t>Phạm</a:t>
            </a:r>
            <a:r>
              <a:rPr lang="en-US" altLang="en-US" dirty="0">
                <a:solidFill>
                  <a:srgbClr val="0070C0"/>
                </a:solidFill>
              </a:rPr>
              <a:t> vi có thể </a:t>
            </a:r>
            <a:r>
              <a:rPr lang="en-US" altLang="en-US" dirty="0" err="1">
                <a:solidFill>
                  <a:srgbClr val="0070C0"/>
                </a:solidFill>
              </a:rPr>
              <a:t>khó</a:t>
            </a:r>
            <a:r>
              <a:rPr lang="en-US" altLang="en-US" dirty="0">
                <a:solidFill>
                  <a:srgbClr val="0070C0"/>
                </a:solidFill>
              </a:rPr>
              <a:t> </a:t>
            </a:r>
            <a:r>
              <a:rPr lang="en-US" altLang="en-US" dirty="0" err="1">
                <a:solidFill>
                  <a:srgbClr val="0070C0"/>
                </a:solidFill>
              </a:rPr>
              <a:t>kiểm</a:t>
            </a:r>
            <a:r>
              <a:rPr lang="en-US" altLang="en-US" dirty="0">
                <a:solidFill>
                  <a:srgbClr val="0070C0"/>
                </a:solidFill>
              </a:rPr>
              <a:t> </a:t>
            </a:r>
            <a:r>
              <a:rPr lang="en-US" altLang="en-US" dirty="0" err="1">
                <a:solidFill>
                  <a:srgbClr val="0070C0"/>
                </a:solidFill>
              </a:rPr>
              <a:t>soát</a:t>
            </a:r>
            <a:endParaRPr lang="en-US" altLang="en-US" dirty="0">
              <a:solidFill>
                <a:srgbClr val="0070C0"/>
              </a:solidFill>
            </a:endParaRPr>
          </a:p>
          <a:p>
            <a:r>
              <a:rPr lang="en-US" altLang="en-US" dirty="0" err="1">
                <a:solidFill>
                  <a:srgbClr val="0070C0"/>
                </a:solidFill>
              </a:rPr>
              <a:t>Kỹ</a:t>
            </a:r>
            <a:r>
              <a:rPr lang="en-US" altLang="en-US" dirty="0">
                <a:solidFill>
                  <a:srgbClr val="0070C0"/>
                </a:solidFill>
              </a:rPr>
              <a:t> </a:t>
            </a:r>
            <a:r>
              <a:rPr lang="en-US" altLang="en-US" dirty="0" err="1">
                <a:solidFill>
                  <a:srgbClr val="0070C0"/>
                </a:solidFill>
              </a:rPr>
              <a:t>năng</a:t>
            </a:r>
            <a:r>
              <a:rPr lang="en-US" altLang="en-US" dirty="0">
                <a:solidFill>
                  <a:srgbClr val="0070C0"/>
                </a:solidFill>
              </a:rPr>
              <a:t>, </a:t>
            </a:r>
            <a:r>
              <a:rPr lang="en-US" altLang="en-US" dirty="0" err="1">
                <a:solidFill>
                  <a:srgbClr val="0070C0"/>
                </a:solidFill>
              </a:rPr>
              <a:t>kinh</a:t>
            </a:r>
            <a:r>
              <a:rPr lang="en-US" altLang="en-US" dirty="0">
                <a:solidFill>
                  <a:srgbClr val="0070C0"/>
                </a:solidFill>
              </a:rPr>
              <a:t> </a:t>
            </a:r>
            <a:r>
              <a:rPr lang="en-US" altLang="en-US" dirty="0" err="1">
                <a:solidFill>
                  <a:srgbClr val="0070C0"/>
                </a:solidFill>
              </a:rPr>
              <a:t>nghiệm</a:t>
            </a:r>
            <a:r>
              <a:rPr lang="en-US" altLang="en-US" dirty="0">
                <a:solidFill>
                  <a:srgbClr val="0070C0"/>
                </a:solidFill>
              </a:rPr>
              <a:t>, </a:t>
            </a:r>
            <a:r>
              <a:rPr lang="en-US" altLang="en-US" dirty="0" err="1">
                <a:solidFill>
                  <a:srgbClr val="0070C0"/>
                </a:solidFill>
              </a:rPr>
              <a:t>thái</a:t>
            </a:r>
            <a:r>
              <a:rPr lang="en-US" altLang="en-US" dirty="0">
                <a:solidFill>
                  <a:srgbClr val="0070C0"/>
                </a:solidFill>
              </a:rPr>
              <a:t> </a:t>
            </a:r>
            <a:r>
              <a:rPr lang="en-US" altLang="en-US" dirty="0" err="1">
                <a:solidFill>
                  <a:srgbClr val="0070C0"/>
                </a:solidFill>
              </a:rPr>
              <a:t>độ</a:t>
            </a:r>
            <a:r>
              <a:rPr lang="en-US" altLang="en-US" dirty="0">
                <a:solidFill>
                  <a:srgbClr val="0070C0"/>
                </a:solidFill>
              </a:rPr>
              <a:t> và kỳ </a:t>
            </a:r>
            <a:r>
              <a:rPr lang="en-US" altLang="en-US" dirty="0" err="1">
                <a:solidFill>
                  <a:srgbClr val="0070C0"/>
                </a:solidFill>
              </a:rPr>
              <a:t>vọng</a:t>
            </a:r>
            <a:r>
              <a:rPr lang="en-US" altLang="en-US" dirty="0">
                <a:solidFill>
                  <a:srgbClr val="0070C0"/>
                </a:solidFill>
              </a:rPr>
              <a:t> </a:t>
            </a:r>
            <a:r>
              <a:rPr lang="en-US" altLang="en-US" dirty="0" err="1">
                <a:solidFill>
                  <a:srgbClr val="0070C0"/>
                </a:solidFill>
              </a:rPr>
              <a:t>trái</a:t>
            </a:r>
            <a:r>
              <a:rPr lang="en-US" altLang="en-US" dirty="0">
                <a:solidFill>
                  <a:srgbClr val="0070C0"/>
                </a:solidFill>
              </a:rPr>
              <a:t> </a:t>
            </a:r>
            <a:r>
              <a:rPr lang="en-US" altLang="en-US" dirty="0" err="1">
                <a:solidFill>
                  <a:srgbClr val="0070C0"/>
                </a:solidFill>
              </a:rPr>
              <a:t>ngược</a:t>
            </a:r>
            <a:r>
              <a:rPr lang="en-US" altLang="en-US" dirty="0">
                <a:solidFill>
                  <a:srgbClr val="0070C0"/>
                </a:solidFill>
              </a:rPr>
              <a:t> </a:t>
            </a:r>
            <a:r>
              <a:rPr lang="en-US" altLang="en-US" dirty="0" err="1">
                <a:solidFill>
                  <a:srgbClr val="0070C0"/>
                </a:solidFill>
              </a:rPr>
              <a:t>nhau</a:t>
            </a:r>
            <a:endParaRPr lang="en-US" altLang="en-US" dirty="0">
              <a:solidFill>
                <a:srgbClr val="0070C0"/>
              </a:solidFill>
            </a:endParaRPr>
          </a:p>
          <a:p>
            <a:r>
              <a:rPr lang="en-US" altLang="en-US" dirty="0">
                <a:solidFill>
                  <a:srgbClr val="0070C0"/>
                </a:solidFill>
              </a:rPr>
              <a:t>Có thể </a:t>
            </a:r>
            <a:r>
              <a:rPr lang="en-US" altLang="en-US" dirty="0" err="1">
                <a:solidFill>
                  <a:srgbClr val="0070C0"/>
                </a:solidFill>
              </a:rPr>
              <a:t>bất</a:t>
            </a:r>
            <a:r>
              <a:rPr lang="en-US" altLang="en-US" dirty="0">
                <a:solidFill>
                  <a:srgbClr val="0070C0"/>
                </a:solidFill>
              </a:rPr>
              <a:t> </a:t>
            </a:r>
            <a:r>
              <a:rPr lang="en-US" altLang="en-US" dirty="0" err="1">
                <a:solidFill>
                  <a:srgbClr val="0070C0"/>
                </a:solidFill>
              </a:rPr>
              <a:t>đồng</a:t>
            </a:r>
            <a:r>
              <a:rPr lang="en-US" altLang="en-US" dirty="0">
                <a:solidFill>
                  <a:srgbClr val="0070C0"/>
                </a:solidFill>
              </a:rPr>
              <a:t> </a:t>
            </a:r>
            <a:r>
              <a:rPr lang="en-US" altLang="en-US" dirty="0" err="1">
                <a:solidFill>
                  <a:srgbClr val="0070C0"/>
                </a:solidFill>
              </a:rPr>
              <a:t>về</a:t>
            </a:r>
            <a:r>
              <a:rPr lang="en-US" altLang="en-US" dirty="0">
                <a:solidFill>
                  <a:srgbClr val="0070C0"/>
                </a:solidFill>
              </a:rPr>
              <a:t> </a:t>
            </a:r>
            <a:r>
              <a:rPr lang="en-US" altLang="en-US" dirty="0" err="1">
                <a:solidFill>
                  <a:srgbClr val="0070C0"/>
                </a:solidFill>
              </a:rPr>
              <a:t>mục</a:t>
            </a:r>
            <a:r>
              <a:rPr lang="en-US" altLang="en-US" dirty="0">
                <a:solidFill>
                  <a:srgbClr val="0070C0"/>
                </a:solidFill>
              </a:rPr>
              <a:t> </a:t>
            </a:r>
            <a:r>
              <a:rPr lang="en-US" altLang="en-US" dirty="0" err="1">
                <a:solidFill>
                  <a:srgbClr val="0070C0"/>
                </a:solidFill>
              </a:rPr>
              <a:t>tiêu</a:t>
            </a:r>
            <a:r>
              <a:rPr lang="en-US" altLang="en-US" dirty="0">
                <a:solidFill>
                  <a:srgbClr val="0070C0"/>
                </a:solidFill>
              </a:rPr>
              <a:t> </a:t>
            </a:r>
            <a:r>
              <a:rPr lang="en-US" altLang="en-US" dirty="0" err="1">
                <a:solidFill>
                  <a:srgbClr val="0070C0"/>
                </a:solidFill>
              </a:rPr>
              <a:t>kinh</a:t>
            </a:r>
            <a:r>
              <a:rPr lang="en-US" altLang="en-US" dirty="0">
                <a:solidFill>
                  <a:srgbClr val="0070C0"/>
                </a:solidFill>
              </a:rPr>
              <a:t> </a:t>
            </a:r>
            <a:r>
              <a:rPr lang="en-US" altLang="en-US" dirty="0" err="1">
                <a:solidFill>
                  <a:srgbClr val="0070C0"/>
                </a:solidFill>
              </a:rPr>
              <a:t>doanh</a:t>
            </a:r>
            <a:endParaRPr lang="en-US" altLang="en-US" dirty="0">
              <a:solidFill>
                <a:srgbClr val="0070C0"/>
              </a:solidFill>
            </a:endParaRPr>
          </a:p>
          <a:p>
            <a:r>
              <a:rPr lang="en-US" altLang="en-US" dirty="0" err="1">
                <a:solidFill>
                  <a:srgbClr val="0070C0"/>
                </a:solidFill>
              </a:rPr>
              <a:t>Thay</a:t>
            </a:r>
            <a:r>
              <a:rPr lang="en-US" altLang="en-US" dirty="0">
                <a:solidFill>
                  <a:srgbClr val="0070C0"/>
                </a:solidFill>
              </a:rPr>
              <a:t> </a:t>
            </a:r>
            <a:r>
              <a:rPr lang="en-US" altLang="en-US" dirty="0" err="1">
                <a:solidFill>
                  <a:srgbClr val="0070C0"/>
                </a:solidFill>
              </a:rPr>
              <a:t>đổi</a:t>
            </a:r>
            <a:r>
              <a:rPr lang="en-US" altLang="en-US" dirty="0">
                <a:solidFill>
                  <a:srgbClr val="0070C0"/>
                </a:solidFill>
              </a:rPr>
              <a:t> </a:t>
            </a:r>
            <a:r>
              <a:rPr lang="en-US" altLang="en-US" dirty="0" err="1">
                <a:solidFill>
                  <a:srgbClr val="0070C0"/>
                </a:solidFill>
              </a:rPr>
              <a:t>quan</a:t>
            </a:r>
            <a:r>
              <a:rPr lang="en-US" altLang="en-US" dirty="0">
                <a:solidFill>
                  <a:srgbClr val="0070C0"/>
                </a:solidFill>
              </a:rPr>
              <a:t> </a:t>
            </a:r>
            <a:r>
              <a:rPr lang="en-US" altLang="en-US" dirty="0" err="1">
                <a:solidFill>
                  <a:srgbClr val="0070C0"/>
                </a:solidFill>
              </a:rPr>
              <a:t>trọng</a:t>
            </a:r>
            <a:r>
              <a:rPr lang="en-US" altLang="en-US" dirty="0">
                <a:solidFill>
                  <a:srgbClr val="0070C0"/>
                </a:solidFill>
              </a:rPr>
              <a:t> </a:t>
            </a:r>
            <a:r>
              <a:rPr lang="en-US" altLang="en-US" dirty="0" err="1">
                <a:solidFill>
                  <a:srgbClr val="0070C0"/>
                </a:solidFill>
              </a:rPr>
              <a:t>về</a:t>
            </a:r>
            <a:r>
              <a:rPr lang="en-US" altLang="en-US" dirty="0">
                <a:solidFill>
                  <a:srgbClr val="0070C0"/>
                </a:solidFill>
              </a:rPr>
              <a:t> </a:t>
            </a:r>
            <a:r>
              <a:rPr lang="en-US" altLang="en-US" dirty="0" err="1">
                <a:solidFill>
                  <a:srgbClr val="0070C0"/>
                </a:solidFill>
              </a:rPr>
              <a:t>tổ</a:t>
            </a:r>
            <a:r>
              <a:rPr lang="en-US" altLang="en-US" dirty="0">
                <a:solidFill>
                  <a:srgbClr val="0070C0"/>
                </a:solidFill>
              </a:rPr>
              <a:t> </a:t>
            </a:r>
            <a:r>
              <a:rPr lang="en-US" altLang="en-US" dirty="0" err="1">
                <a:solidFill>
                  <a:srgbClr val="0070C0"/>
                </a:solidFill>
              </a:rPr>
              <a:t>chức</a:t>
            </a:r>
            <a:endParaRPr lang="en-US" altLang="en-US" dirty="0">
              <a:solidFill>
                <a:srgbClr val="0070C0"/>
              </a:solidFill>
            </a:endParaRPr>
          </a:p>
          <a:p>
            <a:r>
              <a:rPr lang="en-US" altLang="en-US" dirty="0">
                <a:solidFill>
                  <a:srgbClr val="0070C0"/>
                </a:solidFill>
              </a:rPr>
              <a:t>Các </a:t>
            </a:r>
            <a:r>
              <a:rPr lang="en-US" altLang="en-US" dirty="0" err="1">
                <a:solidFill>
                  <a:srgbClr val="0070C0"/>
                </a:solidFill>
              </a:rPr>
              <a:t>yêu</a:t>
            </a:r>
            <a:r>
              <a:rPr lang="en-US" altLang="en-US" dirty="0">
                <a:solidFill>
                  <a:srgbClr val="0070C0"/>
                </a:solidFill>
              </a:rPr>
              <a:t> </a:t>
            </a:r>
            <a:r>
              <a:rPr lang="en-US" altLang="en-US" dirty="0" err="1">
                <a:solidFill>
                  <a:srgbClr val="0070C0"/>
                </a:solidFill>
              </a:rPr>
              <a:t>cầu</a:t>
            </a:r>
            <a:r>
              <a:rPr lang="en-US" altLang="en-US" dirty="0">
                <a:solidFill>
                  <a:srgbClr val="0070C0"/>
                </a:solidFill>
              </a:rPr>
              <a:t>, </a:t>
            </a:r>
            <a:r>
              <a:rPr lang="en-US" altLang="en-US" dirty="0" err="1">
                <a:solidFill>
                  <a:srgbClr val="0070C0"/>
                </a:solidFill>
              </a:rPr>
              <a:t>phạm</a:t>
            </a:r>
            <a:r>
              <a:rPr lang="en-US" altLang="en-US" dirty="0">
                <a:solidFill>
                  <a:srgbClr val="0070C0"/>
                </a:solidFill>
              </a:rPr>
              <a:t> vi, và </a:t>
            </a:r>
            <a:r>
              <a:rPr lang="en-US" altLang="en-US" dirty="0" err="1">
                <a:solidFill>
                  <a:srgbClr val="0070C0"/>
                </a:solidFill>
              </a:rPr>
              <a:t>lợi</a:t>
            </a:r>
            <a:r>
              <a:rPr lang="en-US" altLang="en-US" dirty="0">
                <a:solidFill>
                  <a:srgbClr val="0070C0"/>
                </a:solidFill>
              </a:rPr>
              <a:t> </a:t>
            </a:r>
            <a:r>
              <a:rPr lang="en-US" altLang="en-US" dirty="0" err="1">
                <a:solidFill>
                  <a:srgbClr val="0070C0"/>
                </a:solidFill>
              </a:rPr>
              <a:t>nhuận</a:t>
            </a:r>
            <a:r>
              <a:rPr lang="en-US" altLang="en-US" dirty="0">
                <a:solidFill>
                  <a:srgbClr val="0070C0"/>
                </a:solidFill>
              </a:rPr>
              <a:t> </a:t>
            </a:r>
            <a:r>
              <a:rPr lang="en-US" altLang="en-US" dirty="0" err="1">
                <a:solidFill>
                  <a:srgbClr val="0070C0"/>
                </a:solidFill>
              </a:rPr>
              <a:t>chính</a:t>
            </a:r>
            <a:r>
              <a:rPr lang="en-US" altLang="en-US" dirty="0">
                <a:solidFill>
                  <a:srgbClr val="0070C0"/>
                </a:solidFill>
              </a:rPr>
              <a:t> </a:t>
            </a:r>
            <a:r>
              <a:rPr lang="en-US" altLang="en-US" dirty="0" err="1">
                <a:solidFill>
                  <a:srgbClr val="0070C0"/>
                </a:solidFill>
              </a:rPr>
              <a:t>xác</a:t>
            </a:r>
            <a:r>
              <a:rPr lang="en-US" altLang="en-US" dirty="0">
                <a:solidFill>
                  <a:srgbClr val="0070C0"/>
                </a:solidFill>
              </a:rPr>
              <a:t> có thể </a:t>
            </a:r>
            <a:r>
              <a:rPr lang="en-US" altLang="en-US" dirty="0" err="1">
                <a:solidFill>
                  <a:srgbClr val="0070C0"/>
                </a:solidFill>
              </a:rPr>
              <a:t>rất</a:t>
            </a:r>
            <a:r>
              <a:rPr lang="en-US" altLang="en-US" dirty="0">
                <a:solidFill>
                  <a:srgbClr val="0070C0"/>
                </a:solidFill>
              </a:rPr>
              <a:t> </a:t>
            </a:r>
            <a:r>
              <a:rPr lang="en-US" altLang="en-US" dirty="0" err="1">
                <a:solidFill>
                  <a:srgbClr val="0070C0"/>
                </a:solidFill>
              </a:rPr>
              <a:t>khó</a:t>
            </a:r>
            <a:r>
              <a:rPr lang="en-US" altLang="en-US" dirty="0">
                <a:solidFill>
                  <a:srgbClr val="0070C0"/>
                </a:solidFill>
              </a:rPr>
              <a:t> </a:t>
            </a:r>
            <a:r>
              <a:rPr lang="en-US" altLang="en-US" dirty="0" err="1">
                <a:solidFill>
                  <a:srgbClr val="0070C0"/>
                </a:solidFill>
              </a:rPr>
              <a:t>xác</a:t>
            </a:r>
            <a:r>
              <a:rPr lang="en-US" altLang="en-US" dirty="0">
                <a:solidFill>
                  <a:srgbClr val="0070C0"/>
                </a:solidFill>
              </a:rPr>
              <a:t> </a:t>
            </a:r>
            <a:r>
              <a:rPr lang="en-US" altLang="en-US" dirty="0" err="1">
                <a:solidFill>
                  <a:srgbClr val="0070C0"/>
                </a:solidFill>
              </a:rPr>
              <a:t>định</a:t>
            </a:r>
            <a:endParaRPr lang="en-US" altLang="en-US" dirty="0">
              <a:solidFill>
                <a:srgbClr val="0070C0"/>
              </a:solidFill>
            </a:endParaRPr>
          </a:p>
          <a:p>
            <a:r>
              <a:rPr lang="en-US" altLang="en-US" dirty="0">
                <a:solidFill>
                  <a:srgbClr val="0070C0"/>
                </a:solidFill>
              </a:rPr>
              <a:t>Sự </a:t>
            </a:r>
            <a:r>
              <a:rPr lang="en-US" altLang="en-US" dirty="0" err="1">
                <a:solidFill>
                  <a:srgbClr val="0070C0"/>
                </a:solidFill>
              </a:rPr>
              <a:t>thay</a:t>
            </a:r>
            <a:r>
              <a:rPr lang="en-US" altLang="en-US" dirty="0">
                <a:solidFill>
                  <a:srgbClr val="0070C0"/>
                </a:solidFill>
              </a:rPr>
              <a:t> </a:t>
            </a:r>
            <a:r>
              <a:rPr lang="en-US" altLang="en-US" dirty="0" err="1">
                <a:solidFill>
                  <a:srgbClr val="0070C0"/>
                </a:solidFill>
              </a:rPr>
              <a:t>đổi</a:t>
            </a:r>
            <a:r>
              <a:rPr lang="en-US" altLang="en-US" dirty="0">
                <a:solidFill>
                  <a:srgbClr val="0070C0"/>
                </a:solidFill>
              </a:rPr>
              <a:t> </a:t>
            </a:r>
            <a:r>
              <a:rPr lang="en-US" altLang="en-US" dirty="0" err="1">
                <a:solidFill>
                  <a:srgbClr val="0070C0"/>
                </a:solidFill>
              </a:rPr>
              <a:t>nhanh</a:t>
            </a:r>
            <a:r>
              <a:rPr lang="en-US" altLang="en-US" dirty="0">
                <a:solidFill>
                  <a:srgbClr val="0070C0"/>
                </a:solidFill>
              </a:rPr>
              <a:t> </a:t>
            </a:r>
            <a:r>
              <a:rPr lang="en-US" altLang="en-US" dirty="0" err="1">
                <a:solidFill>
                  <a:srgbClr val="0070C0"/>
                </a:solidFill>
              </a:rPr>
              <a:t>chóng</a:t>
            </a:r>
            <a:r>
              <a:rPr lang="en-US" altLang="en-US" dirty="0">
                <a:solidFill>
                  <a:srgbClr val="0070C0"/>
                </a:solidFill>
              </a:rPr>
              <a:t> </a:t>
            </a:r>
            <a:r>
              <a:rPr lang="en-US" altLang="en-US" dirty="0" err="1">
                <a:solidFill>
                  <a:srgbClr val="0070C0"/>
                </a:solidFill>
              </a:rPr>
              <a:t>về</a:t>
            </a:r>
            <a:r>
              <a:rPr lang="en-US" altLang="en-US" dirty="0">
                <a:solidFill>
                  <a:srgbClr val="0070C0"/>
                </a:solidFill>
              </a:rPr>
              <a:t> công nghệ</a:t>
            </a:r>
            <a:endParaRPr lang="en-US" dirty="0">
              <a:solidFill>
                <a:srgbClr val="0070C0"/>
              </a:solidFill>
            </a:endParaRPr>
          </a:p>
        </p:txBody>
      </p:sp>
      <p:sp>
        <p:nvSpPr>
          <p:cNvPr id="2" name="Date Placeholder 1"/>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pPr>
              <a:defRPr/>
            </a:pPr>
            <a:r>
              <a:rPr lang="en-US" altLang="en-US" smtClean="0"/>
              <a:t>Giới thiệu chung</a:t>
            </a:r>
            <a:endParaRPr lang="en-US" altLang="en-US" dirty="0"/>
          </a:p>
        </p:txBody>
      </p:sp>
      <p:sp>
        <p:nvSpPr>
          <p:cNvPr id="6" name="Slide Number Placeholder 5"/>
          <p:cNvSpPr>
            <a:spLocks noGrp="1"/>
          </p:cNvSpPr>
          <p:nvPr>
            <p:ph type="sldNum" sz="quarter" idx="12"/>
          </p:nvPr>
        </p:nvSpPr>
        <p:spPr/>
        <p:txBody>
          <a:bodyPr/>
          <a:lstStyle/>
          <a:p>
            <a:pPr lvl="1"/>
            <a:fld id="{0BBC4FBF-5E8B-4453-B27D-03D6286B0E3C}" type="slidenum">
              <a:rPr lang="en-US" altLang="en-US" smtClean="0"/>
              <a:pPr lvl="1"/>
              <a:t>25</a:t>
            </a:fld>
            <a:endParaRPr lang="en-US" altLang="en-US" smtClean="0"/>
          </a:p>
        </p:txBody>
      </p:sp>
    </p:spTree>
    <p:extLst>
      <p:ext uri="{BB962C8B-B14F-4D97-AF65-F5344CB8AC3E}">
        <p14:creationId xmlns:p14="http://schemas.microsoft.com/office/powerpoint/2010/main" val="531166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22640" y="4190326"/>
            <a:ext cx="2378400" cy="1893012"/>
          </a:xfrm>
          <a:prstGeom prst="rect">
            <a:avLst/>
          </a:prstGeom>
        </p:spPr>
      </p:pic>
      <p:sp>
        <p:nvSpPr>
          <p:cNvPr id="5" name="TextBox 4"/>
          <p:cNvSpPr txBox="1"/>
          <p:nvPr/>
        </p:nvSpPr>
        <p:spPr>
          <a:xfrm>
            <a:off x="440482" y="287032"/>
            <a:ext cx="10166558"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Key Messages for Unit 2</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Thông</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điệp</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chính</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từ</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bài</a:t>
            </a:r>
            <a:r>
              <a:rPr lang="en-US" sz="2400" b="1" i="1" dirty="0">
                <a:solidFill>
                  <a:srgbClr val="0070C0"/>
                </a:solidFill>
                <a:latin typeface="Times New Roman" panose="02020603050405020304" pitchFamily="18" charset="0"/>
                <a:cs typeface="Times New Roman" panose="02020603050405020304" pitchFamily="18" charset="0"/>
              </a:rPr>
              <a:t> 2</a:t>
            </a: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006100" y="771780"/>
            <a:ext cx="4968240" cy="4524315"/>
          </a:xfrm>
          <a:prstGeom prst="rect">
            <a:avLst/>
          </a:prstGeom>
          <a:noFill/>
        </p:spPr>
        <p:txBody>
          <a:bodyPr wrap="square" rtlCol="0">
            <a:spAutoFit/>
          </a:bodyPr>
          <a:lstStyle/>
          <a:p>
            <a:pPr marL="285750" lvl="0" indent="-285750" algn="just">
              <a:buFont typeface="Wingdings" panose="05000000000000000000" pitchFamily="2" charset="2"/>
              <a:buChar char="§"/>
            </a:pPr>
            <a:r>
              <a:rPr lang="vi-VN" i="1" dirty="0">
                <a:solidFill>
                  <a:srgbClr val="0070C0"/>
                </a:solidFill>
                <a:latin typeface="+mj-lt"/>
              </a:rPr>
              <a:t>Một dự án là một </a:t>
            </a:r>
            <a:r>
              <a:rPr lang="en-US" i="1" dirty="0" err="1">
                <a:solidFill>
                  <a:srgbClr val="0070C0"/>
                </a:solidFill>
                <a:latin typeface="Times New Roman" pitchFamily="18" charset="0"/>
                <a:cs typeface="Times New Roman" pitchFamily="18" charset="0"/>
              </a:rPr>
              <a:t>quá</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trình</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kinh</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doanh</a:t>
            </a:r>
            <a:r>
              <a:rPr lang="en-US" i="1" dirty="0">
                <a:solidFill>
                  <a:srgbClr val="0070C0"/>
                </a:solidFill>
                <a:latin typeface="Times New Roman" pitchFamily="18" charset="0"/>
                <a:cs typeface="Times New Roman" pitchFamily="18" charset="0"/>
              </a:rPr>
              <a:t> </a:t>
            </a:r>
            <a:r>
              <a:rPr lang="vi-VN" i="1" dirty="0">
                <a:solidFill>
                  <a:srgbClr val="0070C0"/>
                </a:solidFill>
                <a:latin typeface="+mj-lt"/>
              </a:rPr>
              <a:t>nhỏ phù hợp với các </a:t>
            </a:r>
            <a:r>
              <a:rPr lang="en-US" i="1" dirty="0" err="1">
                <a:solidFill>
                  <a:srgbClr val="0070C0"/>
                </a:solidFill>
                <a:latin typeface="+mj-lt"/>
              </a:rPr>
              <a:t>hướng</a:t>
            </a:r>
            <a:r>
              <a:rPr lang="en-US" i="1" dirty="0">
                <a:solidFill>
                  <a:srgbClr val="0070C0"/>
                </a:solidFill>
                <a:latin typeface="+mj-lt"/>
              </a:rPr>
              <a:t> </a:t>
            </a:r>
            <a:r>
              <a:rPr lang="en-US" i="1" dirty="0" err="1">
                <a:solidFill>
                  <a:srgbClr val="0070C0"/>
                </a:solidFill>
                <a:latin typeface="+mj-lt"/>
              </a:rPr>
              <a:t>đi</a:t>
            </a:r>
            <a:r>
              <a:rPr lang="en-US" i="1" dirty="0">
                <a:solidFill>
                  <a:srgbClr val="0070C0"/>
                </a:solidFill>
                <a:latin typeface="+mj-lt"/>
              </a:rPr>
              <a:t> </a:t>
            </a:r>
            <a:r>
              <a:rPr lang="vi-VN" i="1" dirty="0">
                <a:solidFill>
                  <a:srgbClr val="0070C0"/>
                </a:solidFill>
                <a:latin typeface="+mj-lt"/>
              </a:rPr>
              <a:t>chiến lược và có mục tiêu rõ ràng, ngân sách, lịch trình và các sản phẩm.</a:t>
            </a:r>
          </a:p>
          <a:p>
            <a:pPr marL="285750" lvl="0" indent="-285750" algn="just">
              <a:buFont typeface="Wingdings" panose="05000000000000000000" pitchFamily="2" charset="2"/>
              <a:buChar char="§"/>
            </a:pPr>
            <a:r>
              <a:rPr lang="en-US" i="1" dirty="0" err="1">
                <a:solidFill>
                  <a:srgbClr val="0070C0"/>
                </a:solidFill>
                <a:latin typeface="Times New Roman" pitchFamily="18" charset="0"/>
                <a:cs typeface="Times New Roman" pitchFamily="18" charset="0"/>
              </a:rPr>
              <a:t>Quản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lý</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dự</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án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là</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một</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công</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việc</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toàn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thời</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gian</a:t>
            </a:r>
            <a:r>
              <a:rPr lang="en-US" i="1" dirty="0">
                <a:solidFill>
                  <a:srgbClr val="0070C0"/>
                </a:solidFill>
                <a:latin typeface="+mj-lt"/>
              </a:rPr>
              <a:t>.</a:t>
            </a:r>
            <a:endParaRPr lang="vi-VN" i="1" dirty="0">
              <a:solidFill>
                <a:srgbClr val="0070C0"/>
              </a:solidFill>
              <a:latin typeface="+mj-lt"/>
            </a:endParaRPr>
          </a:p>
          <a:p>
            <a:pPr marL="285750" lvl="0" indent="-285750" algn="just">
              <a:buFont typeface="Wingdings" panose="05000000000000000000" pitchFamily="2" charset="2"/>
              <a:buChar char="§"/>
            </a:pPr>
            <a:r>
              <a:rPr lang="vi-VN" i="1" dirty="0">
                <a:solidFill>
                  <a:srgbClr val="0070C0"/>
                </a:solidFill>
                <a:latin typeface="+mj-lt"/>
              </a:rPr>
              <a:t>Người quản lý dự án phải biết được vòng đời của dự án, quy trình dự án và vai trò của </a:t>
            </a:r>
            <a:r>
              <a:rPr lang="en-US" i="1" dirty="0" err="1">
                <a:solidFill>
                  <a:srgbClr val="0070C0"/>
                </a:solidFill>
                <a:latin typeface="+mj-lt"/>
              </a:rPr>
              <a:t>chúng</a:t>
            </a:r>
            <a:r>
              <a:rPr lang="vi-VN" i="1" dirty="0">
                <a:solidFill>
                  <a:srgbClr val="0070C0"/>
                </a:solidFill>
                <a:latin typeface="+mj-lt"/>
              </a:rPr>
              <a:t> trong việc thực hiện các hoạt động </a:t>
            </a:r>
            <a:r>
              <a:rPr lang="en-US" i="1" dirty="0" err="1">
                <a:solidFill>
                  <a:srgbClr val="0070C0"/>
                </a:solidFill>
                <a:latin typeface="+mj-lt"/>
              </a:rPr>
              <a:t>của</a:t>
            </a:r>
            <a:r>
              <a:rPr lang="en-US" i="1" dirty="0">
                <a:solidFill>
                  <a:srgbClr val="0070C0"/>
                </a:solidFill>
                <a:latin typeface="+mj-lt"/>
              </a:rPr>
              <a:t> </a:t>
            </a:r>
            <a:r>
              <a:rPr lang="en-US" i="1" dirty="0" err="1">
                <a:solidFill>
                  <a:srgbClr val="0070C0"/>
                </a:solidFill>
                <a:latin typeface="+mj-lt"/>
              </a:rPr>
              <a:t>các</a:t>
            </a:r>
            <a:r>
              <a:rPr lang="vi-VN" i="1" dirty="0">
                <a:solidFill>
                  <a:srgbClr val="0070C0"/>
                </a:solidFill>
                <a:latin typeface="+mj-lt"/>
              </a:rPr>
              <a:t> các giai đoạn khác nhau </a:t>
            </a:r>
            <a:r>
              <a:rPr lang="en-US" i="1" dirty="0" err="1">
                <a:solidFill>
                  <a:srgbClr val="0070C0"/>
                </a:solidFill>
                <a:latin typeface="Times New Roman" pitchFamily="18" charset="0"/>
                <a:cs typeface="Times New Roman" pitchFamily="18" charset="0"/>
              </a:rPr>
              <a:t>trong</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vòng</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đời</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dự</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án</a:t>
            </a:r>
            <a:r>
              <a:rPr lang="en-US" i="1" dirty="0">
                <a:solidFill>
                  <a:srgbClr val="0070C0"/>
                </a:solidFill>
                <a:latin typeface="+mj-lt"/>
              </a:rPr>
              <a:t>.</a:t>
            </a:r>
            <a:endParaRPr lang="vi-VN" i="1" dirty="0">
              <a:solidFill>
                <a:srgbClr val="0070C0"/>
              </a:solidFill>
              <a:latin typeface="+mj-lt"/>
            </a:endParaRPr>
          </a:p>
          <a:p>
            <a:pPr marL="285750" lvl="0" indent="-285750" algn="just">
              <a:buFont typeface="Wingdings" panose="05000000000000000000" pitchFamily="2" charset="2"/>
              <a:buChar char="§"/>
            </a:pPr>
            <a:r>
              <a:rPr lang="vi-VN" i="1" dirty="0">
                <a:solidFill>
                  <a:srgbClr val="0070C0"/>
                </a:solidFill>
                <a:latin typeface="+mj-lt"/>
              </a:rPr>
              <a:t>Các nhà quản lý dự án </a:t>
            </a:r>
            <a:r>
              <a:rPr lang="en-US" i="1" dirty="0">
                <a:solidFill>
                  <a:srgbClr val="0070C0"/>
                </a:solidFill>
                <a:latin typeface="+mj-lt"/>
              </a:rPr>
              <a:t>phải </a:t>
            </a:r>
            <a:r>
              <a:rPr lang="vi-VN" i="1" dirty="0">
                <a:solidFill>
                  <a:srgbClr val="0070C0"/>
                </a:solidFill>
                <a:latin typeface="+mj-lt"/>
              </a:rPr>
              <a:t>nhận ra sự phức tạp của môi trường </a:t>
            </a:r>
            <a:r>
              <a:rPr lang="en-US" i="1" dirty="0" err="1">
                <a:solidFill>
                  <a:srgbClr val="0070C0"/>
                </a:solidFill>
                <a:latin typeface="+mj-lt"/>
              </a:rPr>
              <a:t>công</a:t>
            </a:r>
            <a:r>
              <a:rPr lang="en-US" i="1" dirty="0">
                <a:solidFill>
                  <a:srgbClr val="0070C0"/>
                </a:solidFill>
                <a:latin typeface="+mj-lt"/>
              </a:rPr>
              <a:t> </a:t>
            </a:r>
            <a:r>
              <a:rPr lang="en-US" i="1" dirty="0" err="1">
                <a:solidFill>
                  <a:srgbClr val="0070C0"/>
                </a:solidFill>
                <a:latin typeface="+mj-lt"/>
              </a:rPr>
              <a:t>việc</a:t>
            </a:r>
            <a:r>
              <a:rPr lang="en-US" i="1" dirty="0">
                <a:solidFill>
                  <a:srgbClr val="0070C0"/>
                </a:solidFill>
                <a:latin typeface="+mj-lt"/>
              </a:rPr>
              <a:t> </a:t>
            </a:r>
            <a:r>
              <a:rPr lang="vi-VN" i="1" dirty="0">
                <a:solidFill>
                  <a:srgbClr val="0070C0"/>
                </a:solidFill>
                <a:latin typeface="+mj-lt"/>
              </a:rPr>
              <a:t>và chuẩn bị để đối phó với các xung đột khác nhau</a:t>
            </a:r>
            <a:r>
              <a:rPr lang="en-US" i="1" dirty="0">
                <a:solidFill>
                  <a:srgbClr val="0070C0"/>
                </a:solidFill>
                <a:latin typeface="+mj-lt"/>
              </a:rPr>
              <a:t>.</a:t>
            </a:r>
            <a:endParaRPr lang="vi-VN" i="1" dirty="0">
              <a:solidFill>
                <a:srgbClr val="0070C0"/>
              </a:solidFill>
              <a:latin typeface="+mj-lt"/>
            </a:endParaRPr>
          </a:p>
          <a:p>
            <a:pPr marL="285750" lvl="0" indent="-285750" algn="just">
              <a:buFont typeface="Wingdings" panose="05000000000000000000" pitchFamily="2" charset="2"/>
              <a:buChar char="§"/>
            </a:pPr>
            <a:r>
              <a:rPr lang="en-US" i="1" dirty="0" err="1">
                <a:solidFill>
                  <a:srgbClr val="0070C0"/>
                </a:solidFill>
                <a:latin typeface="Times New Roman" pitchFamily="18" charset="0"/>
                <a:cs typeface="Times New Roman" pitchFamily="18" charset="0"/>
              </a:rPr>
              <a:t>Vai</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trò</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của</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người</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quản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lý</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dự</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án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là</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chìa</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khóa</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dẫn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đến</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thành</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công</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của</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dự</a:t>
            </a:r>
            <a:r>
              <a:rPr lang="en-US" i="1" dirty="0">
                <a:solidFill>
                  <a:srgbClr val="0070C0"/>
                </a:solidFill>
                <a:latin typeface="Times New Roman" pitchFamily="18" charset="0"/>
                <a:cs typeface="Times New Roman" pitchFamily="18" charset="0"/>
              </a:rPr>
              <a:t> </a:t>
            </a:r>
            <a:r>
              <a:rPr lang="en-US" i="1" dirty="0" err="1">
                <a:solidFill>
                  <a:srgbClr val="0070C0"/>
                </a:solidFill>
                <a:latin typeface="Times New Roman" pitchFamily="18" charset="0"/>
                <a:cs typeface="Times New Roman" pitchFamily="18" charset="0"/>
              </a:rPr>
              <a:t>án</a:t>
            </a:r>
            <a:r>
              <a:rPr lang="en-US" i="1" dirty="0">
                <a:solidFill>
                  <a:srgbClr val="0070C0"/>
                </a:solidFill>
                <a:latin typeface="Times New Roman" pitchFamily="18" charset="0"/>
                <a:cs typeface="Times New Roman" pitchFamily="18" charset="0"/>
              </a:rPr>
              <a:t>.</a:t>
            </a:r>
            <a:endParaRPr lang="vi-VN" i="1" dirty="0">
              <a:solidFill>
                <a:srgbClr val="0070C0"/>
              </a:solidFill>
              <a:latin typeface="Times New Roman" pitchFamily="18" charset="0"/>
              <a:cs typeface="Times New Roman" pitchFamily="18" charset="0"/>
            </a:endParaRPr>
          </a:p>
          <a:p>
            <a:pPr marL="285750" lvl="0" indent="-285750" algn="just">
              <a:buFont typeface="Wingdings" panose="05000000000000000000" pitchFamily="2" charset="2"/>
              <a:buChar char="§"/>
            </a:pPr>
            <a:r>
              <a:rPr lang="vi-VN" i="1" dirty="0">
                <a:solidFill>
                  <a:srgbClr val="0070C0"/>
                </a:solidFill>
                <a:latin typeface="+mj-lt"/>
              </a:rPr>
              <a:t>Hầu hết các dự án thất bại vì thiếu</a:t>
            </a:r>
            <a:r>
              <a:rPr lang="en-US" i="1" dirty="0">
                <a:solidFill>
                  <a:srgbClr val="0070C0"/>
                </a:solidFill>
                <a:latin typeface="+mj-lt"/>
              </a:rPr>
              <a:t> </a:t>
            </a:r>
            <a:r>
              <a:rPr lang="en-US" i="1" dirty="0" err="1">
                <a:solidFill>
                  <a:srgbClr val="0070C0"/>
                </a:solidFill>
                <a:latin typeface="+mj-lt"/>
              </a:rPr>
              <a:t>sót</a:t>
            </a:r>
            <a:r>
              <a:rPr lang="en-US" i="1" dirty="0">
                <a:solidFill>
                  <a:srgbClr val="0070C0"/>
                </a:solidFill>
                <a:latin typeface="+mj-lt"/>
              </a:rPr>
              <a:t> </a:t>
            </a:r>
            <a:r>
              <a:rPr lang="en-US" i="1" dirty="0" err="1">
                <a:solidFill>
                  <a:srgbClr val="0070C0"/>
                </a:solidFill>
                <a:latin typeface="+mj-lt"/>
              </a:rPr>
              <a:t>trong</a:t>
            </a:r>
            <a:r>
              <a:rPr lang="vi-VN" i="1" dirty="0">
                <a:solidFill>
                  <a:srgbClr val="0070C0"/>
                </a:solidFill>
                <a:latin typeface="+mj-lt"/>
              </a:rPr>
              <a:t> quản lý dự án và quản lý con người, không phải vì lý do kỹ thuật.</a:t>
            </a:r>
          </a:p>
        </p:txBody>
      </p:sp>
      <p:sp>
        <p:nvSpPr>
          <p:cNvPr id="2" name="TextBox 1"/>
          <p:cNvSpPr txBox="1"/>
          <p:nvPr/>
        </p:nvSpPr>
        <p:spPr>
          <a:xfrm>
            <a:off x="440482" y="771780"/>
            <a:ext cx="4817318" cy="4524315"/>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project is a small business that aligns with strategic imperatives and has clear objectives, budgets, schedules, and deliverables. </a:t>
            </a:r>
            <a:endParaRPr lang="vi-V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management is a full-time </a:t>
            </a:r>
            <a:r>
              <a:rPr lang="en-US" dirty="0" smtClean="0">
                <a:latin typeface="Times New Roman" panose="02020603050405020304" pitchFamily="18" charset="0"/>
                <a:cs typeface="Times New Roman" panose="02020603050405020304" pitchFamily="18" charset="0"/>
              </a:rPr>
              <a:t>job</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managers must know the project life cycle, project processes, and their roles in performing activities if different life cycle phases. </a:t>
            </a:r>
            <a:endParaRPr lang="vi-V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managers mush realize the complexity of the environment and be prepared to deal with various conflicts</a:t>
            </a:r>
            <a:endParaRPr lang="vi-V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role of project manager is the key to the success of a project</a:t>
            </a:r>
            <a:endParaRPr lang="vi-V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Most projects fail because of a lack of project management and people management, not because of technical reasons. </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986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3880" y="1034162"/>
            <a:ext cx="5577840" cy="341632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After completing this unit, you should be able to :	</a:t>
            </a:r>
            <a:endParaRPr lang="en-US" b="1"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State basic project management definitions, like a project, program, project management, project portfolio management, and project manager</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Describe the project life cycle model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List project processes and their interrelationships</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Describe the roles and responsibilities of a </a:t>
            </a:r>
            <a:r>
              <a:rPr lang="en-US" dirty="0">
                <a:latin typeface="Times New Roman" panose="02020603050405020304" pitchFamily="18" charset="0"/>
                <a:cs typeface="Times New Roman" panose="02020603050405020304" pitchFamily="18" charset="0"/>
              </a:rPr>
              <a:t>project manager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State the value of a project manager	</a:t>
            </a:r>
            <a:endParaRPr lang="en-US" i="1" dirty="0">
              <a:solidFill>
                <a:srgbClr val="00B0F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Identify the characteristics of a good project manager</a:t>
            </a:r>
            <a:endParaRPr lang="en-US" i="1" dirty="0">
              <a:solidFill>
                <a:srgbClr val="00B0F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0482" y="287032"/>
            <a:ext cx="10166558"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Unit Objectives</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Nhiệm</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vụ</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của</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bài</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học</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009" y="4696971"/>
            <a:ext cx="1841991" cy="1743313"/>
          </a:xfrm>
          <a:prstGeom prst="rect">
            <a:avLst/>
          </a:prstGeom>
        </p:spPr>
      </p:pic>
      <p:sp>
        <p:nvSpPr>
          <p:cNvPr id="2" name="TextBox 1"/>
          <p:cNvSpPr txBox="1"/>
          <p:nvPr/>
        </p:nvSpPr>
        <p:spPr>
          <a:xfrm>
            <a:off x="6690359" y="1034162"/>
            <a:ext cx="5597893" cy="4524315"/>
          </a:xfrm>
          <a:prstGeom prst="rect">
            <a:avLst/>
          </a:prstGeom>
          <a:noFill/>
        </p:spPr>
        <p:txBody>
          <a:bodyPr wrap="square" rtlCol="0">
            <a:spAutoFit/>
          </a:bodyPr>
          <a:lstStyle/>
          <a:p>
            <a:r>
              <a:rPr lang="en-US" b="1" i="1" dirty="0">
                <a:solidFill>
                  <a:srgbClr val="0070C0"/>
                </a:solidFill>
                <a:latin typeface="Times New Roman" panose="02020603050405020304" pitchFamily="18" charset="0"/>
                <a:cs typeface="Times New Roman" panose="02020603050405020304" pitchFamily="18" charset="0"/>
              </a:rPr>
              <a:t>Sau </a:t>
            </a:r>
            <a:r>
              <a:rPr lang="en-US" b="1" i="1" dirty="0" err="1">
                <a:solidFill>
                  <a:srgbClr val="0070C0"/>
                </a:solidFill>
                <a:latin typeface="Times New Roman" panose="02020603050405020304" pitchFamily="18" charset="0"/>
                <a:cs typeface="Times New Roman" panose="02020603050405020304" pitchFamily="18" charset="0"/>
              </a:rPr>
              <a:t>khi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hoàn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thành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bài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học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bạn</a:t>
            </a:r>
            <a:r>
              <a:rPr lang="en-US" b="1" i="1" dirty="0">
                <a:solidFill>
                  <a:srgbClr val="0070C0"/>
                </a:solidFill>
                <a:latin typeface="Times New Roman" panose="02020603050405020304" pitchFamily="18" charset="0"/>
                <a:cs typeface="Times New Roman" panose="02020603050405020304" pitchFamily="18" charset="0"/>
              </a:rPr>
              <a:t> có </a:t>
            </a:r>
            <a:r>
              <a:rPr lang="en-US" b="1" i="1" dirty="0" err="1" smtClean="0">
                <a:solidFill>
                  <a:srgbClr val="0070C0"/>
                </a:solidFill>
                <a:latin typeface="Times New Roman" panose="02020603050405020304" pitchFamily="18" charset="0"/>
                <a:cs typeface="Times New Roman" panose="02020603050405020304" pitchFamily="18" charset="0"/>
              </a:rPr>
              <a:t>thể</a:t>
            </a:r>
            <a:r>
              <a:rPr lang="en-US" b="1" i="1" dirty="0" smtClean="0">
                <a:solidFill>
                  <a:srgbClr val="0070C0"/>
                </a:solidFill>
                <a:latin typeface="Times New Roman" panose="02020603050405020304" pitchFamily="18" charset="0"/>
                <a:cs typeface="Times New Roman" panose="02020603050405020304" pitchFamily="18" charset="0"/>
              </a:rPr>
              <a:t>:</a:t>
            </a:r>
          </a:p>
          <a:p>
            <a:endParaRPr lang="en-US" b="1"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Làm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rõ</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chương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mục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dự</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án</a:t>
            </a:r>
            <a:endParaRPr lang="en-US" i="1"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Miêu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mẫu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vòng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Lập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mối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tương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chúng</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smtClean="0">
                <a:solidFill>
                  <a:srgbClr val="0070C0"/>
                </a:solidFill>
                <a:latin typeface="Times New Roman" panose="02020603050405020304" pitchFamily="18" charset="0"/>
                <a:cs typeface="Times New Roman" panose="02020603050405020304" pitchFamily="18" charset="0"/>
              </a:rPr>
              <a:t>Miêu</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vai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trò</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Nói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rõ</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trị</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Nhận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đặc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giỏi</a:t>
            </a:r>
            <a:r>
              <a:rPr lang="en-US" i="1" dirty="0">
                <a:solidFill>
                  <a:srgbClr val="0070C0"/>
                </a:solidFill>
                <a:latin typeface="Times New Roman" panose="02020603050405020304" pitchFamily="18" charset="0"/>
                <a:cs typeface="Times New Roman" panose="02020603050405020304" pitchFamily="18" charset="0"/>
              </a:rPr>
              <a:t>.</a:t>
            </a:r>
          </a:p>
          <a:p>
            <a:endParaRPr lang="en-US" i="1" dirty="0">
              <a:solidFill>
                <a:srgbClr val="00B0F0"/>
              </a:solidFill>
              <a:latin typeface="Times New Roman" panose="02020603050405020304" pitchFamily="18" charset="0"/>
              <a:cs typeface="Times New Roman" panose="02020603050405020304" pitchFamily="18" charset="0"/>
            </a:endParaRPr>
          </a:p>
          <a:p>
            <a:endParaRPr lang="en-US" b="1" i="1" dirty="0" smtClean="0">
              <a:solidFill>
                <a:srgbClr val="00B0F0"/>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969396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68519337"/>
              </p:ext>
            </p:extLst>
          </p:nvPr>
        </p:nvGraphicFramePr>
        <p:xfrm>
          <a:off x="752904" y="517864"/>
          <a:ext cx="10690951" cy="5765800"/>
        </p:xfrm>
        <a:graphic>
          <a:graphicData uri="http://schemas.openxmlformats.org/drawingml/2006/table">
            <a:tbl>
              <a:tblPr firstRow="1" bandRow="1">
                <a:tableStyleId>{5C22544A-7EE6-4342-B048-85BDC9FD1C3A}</a:tableStyleId>
              </a:tblPr>
              <a:tblGrid>
                <a:gridCol w="3785791">
                  <a:extLst>
                    <a:ext uri="{9D8B030D-6E8A-4147-A177-3AD203B41FA5}">
                      <a16:colId xmlns:a16="http://schemas.microsoft.com/office/drawing/2014/main" xmlns="" val="20000"/>
                    </a:ext>
                  </a:extLst>
                </a:gridCol>
                <a:gridCol w="3452580">
                  <a:extLst>
                    <a:ext uri="{9D8B030D-6E8A-4147-A177-3AD203B41FA5}">
                      <a16:colId xmlns:a16="http://schemas.microsoft.com/office/drawing/2014/main" xmlns="" val="20001"/>
                    </a:ext>
                  </a:extLst>
                </a:gridCol>
                <a:gridCol w="3452580">
                  <a:extLst>
                    <a:ext uri="{9D8B030D-6E8A-4147-A177-3AD203B41FA5}">
                      <a16:colId xmlns:a16="http://schemas.microsoft.com/office/drawing/2014/main" xmlns="" val="974695360"/>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Term</a:t>
                      </a:r>
                      <a:endParaRPr lang="en-US"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dirty="0" smtClean="0">
                          <a:latin typeface="Times New Roman" panose="02020603050405020304" pitchFamily="18" charset="0"/>
                          <a:cs typeface="Times New Roman" panose="02020603050405020304" pitchFamily="18" charset="0"/>
                        </a:rPr>
                        <a:t>Definition</a:t>
                      </a:r>
                      <a:endParaRPr lang="en-US"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xmlns="" val="10000"/>
                  </a:ext>
                </a:extLst>
              </a:tr>
              <a:tr h="370840">
                <a:tc>
                  <a:txBody>
                    <a:bodyPr/>
                    <a:lstStyle/>
                    <a:p>
                      <a:pPr algn="ctr"/>
                      <a:r>
                        <a:rPr lang="en-US" b="1" dirty="0" smtClean="0">
                          <a:latin typeface="Times New Roman" panose="02020603050405020304" pitchFamily="18" charset="0"/>
                          <a:cs typeface="Times New Roman" panose="02020603050405020304" pitchFamily="18" charset="0"/>
                        </a:rPr>
                        <a:t>Project</a:t>
                      </a:r>
                    </a:p>
                    <a:p>
                      <a:pPr algn="ct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Dự</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án</a:t>
                      </a:r>
                      <a:r>
                        <a:rPr lang="en-US" b="1"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 project is a temporary</a:t>
                      </a:r>
                      <a:r>
                        <a:rPr lang="en-US" sz="1600" baseline="0" dirty="0" smtClean="0">
                          <a:latin typeface="Times New Roman" panose="02020603050405020304" pitchFamily="18" charset="0"/>
                          <a:cs typeface="Times New Roman" panose="02020603050405020304" pitchFamily="18" charset="0"/>
                        </a:rPr>
                        <a:t> endeavor undertaken to create a unique product, service, or result. Temporary means that every project has a definite beginning and a definite end. The end is reached when the project’s objectives have been achieved, or when it becomes clear that the project objectives will not or cannot be met and the project is terminated..</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nỗ</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lực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tạm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thời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tạo</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ra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phẩm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dịch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vụ</a:t>
                      </a:r>
                      <a:r>
                        <a:rPr lang="en-US" sz="1600" i="1" baseline="0" dirty="0" smtClean="0">
                          <a:solidFill>
                            <a:srgbClr val="0070C0"/>
                          </a:solidFill>
                          <a:latin typeface="Times New Roman" panose="02020603050405020304" pitchFamily="18" charset="0"/>
                          <a:cs typeface="Times New Roman" panose="02020603050405020304" pitchFamily="18" charset="0"/>
                        </a:rPr>
                        <a:t> hay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kết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duy</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nhất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Tạm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thời</a:t>
                      </a:r>
                      <a:r>
                        <a:rPr lang="en-US" sz="1600" i="1" baseline="0" dirty="0" smtClean="0">
                          <a:solidFill>
                            <a:srgbClr val="0070C0"/>
                          </a:solidFill>
                          <a:latin typeface="Times New Roman" panose="02020603050405020304" pitchFamily="18" charset="0"/>
                          <a:cs typeface="Times New Roman" panose="02020603050405020304" pitchFamily="18" charset="0"/>
                        </a:rPr>
                        <a:t> ở </a:t>
                      </a:r>
                      <a:r>
                        <a:rPr lang="en-US" sz="1600" i="1" baseline="0" dirty="0" err="1" smtClean="0">
                          <a:solidFill>
                            <a:srgbClr val="0070C0"/>
                          </a:solidFill>
                          <a:latin typeface="Times New Roman" panose="02020603050405020304" pitchFamily="18" charset="0"/>
                          <a:cs typeface="Times New Roman" panose="02020603050405020304" pitchFamily="18" charset="0"/>
                        </a:rPr>
                        <a:t>đây</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nghĩa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khởi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đầu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nhất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định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kết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thúc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dứt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khoát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Kết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thúc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mục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đích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của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đã</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hoặc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trở</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lên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rõ</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ràng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rằng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hoặc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hoàn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thành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nên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kết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thúc</a:t>
                      </a:r>
                      <a:r>
                        <a:rPr lang="en-US" sz="1600" i="1" baseline="0" dirty="0" smtClean="0">
                          <a:solidFill>
                            <a:srgbClr val="0070C0"/>
                          </a:solidFill>
                          <a:latin typeface="Times New Roman" panose="02020603050405020304" pitchFamily="18" charset="0"/>
                          <a:cs typeface="Times New Roman" panose="02020603050405020304" pitchFamily="18" charset="0"/>
                        </a:rPr>
                        <a:t>.</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b="1" dirty="0" smtClean="0">
                          <a:latin typeface="Times New Roman" panose="02020603050405020304" pitchFamily="18" charset="0"/>
                          <a:cs typeface="Times New Roman" panose="02020603050405020304" pitchFamily="18" charset="0"/>
                        </a:rPr>
                        <a:t>Subproject</a:t>
                      </a:r>
                    </a:p>
                    <a:p>
                      <a:pPr algn="ct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Dự</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án</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phụ</a:t>
                      </a:r>
                      <a:r>
                        <a:rPr lang="en-US" b="1"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 subproject is a set of work units assigned to a single project organizational unit to divide the project into</a:t>
                      </a:r>
                      <a:r>
                        <a:rPr lang="en-US" sz="1600" baseline="0" dirty="0" smtClean="0">
                          <a:latin typeface="Times New Roman" panose="02020603050405020304" pitchFamily="18" charset="0"/>
                          <a:cs typeface="Times New Roman" panose="02020603050405020304" pitchFamily="18" charset="0"/>
                        </a:rPr>
                        <a:t> more manageable components.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phụ</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bộ</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phận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chỉ</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định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cho</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vị</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tổ</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chức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lẻ</a:t>
                      </a:r>
                      <a:r>
                        <a:rPr lang="en-US" sz="1600" i="1" baseline="0" dirty="0" smtClean="0">
                          <a:solidFill>
                            <a:srgbClr val="0070C0"/>
                          </a:solidFill>
                          <a:latin typeface="Times New Roman" panose="02020603050405020304" pitchFamily="18" charset="0"/>
                          <a:cs typeface="Times New Roman" panose="02020603050405020304" pitchFamily="18" charset="0"/>
                        </a:rPr>
                        <a:t> chia </a:t>
                      </a:r>
                      <a:r>
                        <a:rPr lang="en-US" sz="1600" i="1" baseline="0" dirty="0" err="1" smtClean="0">
                          <a:solidFill>
                            <a:srgbClr val="0070C0"/>
                          </a:solidFill>
                          <a:latin typeface="Times New Roman" panose="02020603050405020304" pitchFamily="18" charset="0"/>
                          <a:cs typeface="Times New Roman" panose="02020603050405020304" pitchFamily="18" charset="0"/>
                        </a:rPr>
                        <a:t>nhỏ</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ra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dễ</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dàng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nội</a:t>
                      </a:r>
                      <a:r>
                        <a:rPr lang="en-US" sz="1600" i="1" baseline="0" dirty="0" smtClean="0">
                          <a:solidFill>
                            <a:srgbClr val="0070C0"/>
                          </a:solidFill>
                          <a:latin typeface="Times New Roman" panose="02020603050405020304" pitchFamily="18" charset="0"/>
                          <a:cs typeface="Times New Roman" panose="02020603050405020304" pitchFamily="18" charset="0"/>
                        </a:rPr>
                        <a:t> dung </a:t>
                      </a:r>
                      <a:r>
                        <a:rPr lang="en-US" sz="1600" i="1" baseline="0" dirty="0" err="1" smtClean="0">
                          <a:solidFill>
                            <a:srgbClr val="0070C0"/>
                          </a:solidFill>
                          <a:latin typeface="Times New Roman" panose="02020603050405020304" pitchFamily="18" charset="0"/>
                          <a:cs typeface="Times New Roman" panose="02020603050405020304" pitchFamily="18" charset="0"/>
                        </a:rPr>
                        <a:t>hơn</a:t>
                      </a:r>
                      <a:r>
                        <a:rPr lang="en-US" sz="1600" i="1" baseline="0" dirty="0" smtClean="0">
                          <a:solidFill>
                            <a:srgbClr val="0070C0"/>
                          </a:solidFill>
                          <a:latin typeface="Times New Roman" panose="02020603050405020304" pitchFamily="18" charset="0"/>
                          <a:cs typeface="Times New Roman" panose="02020603050405020304" pitchFamily="18" charset="0"/>
                        </a:rPr>
                        <a:t>.</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b="1" dirty="0" smtClean="0">
                          <a:latin typeface="Times New Roman" panose="02020603050405020304" pitchFamily="18" charset="0"/>
                          <a:cs typeface="Times New Roman" panose="02020603050405020304" pitchFamily="18" charset="0"/>
                        </a:rPr>
                        <a:t>Program</a:t>
                      </a:r>
                    </a:p>
                    <a:p>
                      <a:pPr algn="ct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Chương</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trình</a:t>
                      </a:r>
                      <a:r>
                        <a:rPr lang="en-US" b="1"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 program is a group of related</a:t>
                      </a:r>
                      <a:r>
                        <a:rPr lang="en-US" sz="1600" baseline="0" dirty="0" smtClean="0">
                          <a:latin typeface="Times New Roman" panose="02020603050405020304" pitchFamily="18" charset="0"/>
                          <a:cs typeface="Times New Roman" panose="02020603050405020304" pitchFamily="18" charset="0"/>
                        </a:rPr>
                        <a:t> projects managed in a coordinated way to obtain benefits and control not available from managing them individually.</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err="1" smtClean="0">
                          <a:solidFill>
                            <a:srgbClr val="0070C0"/>
                          </a:solidFill>
                          <a:latin typeface="Times New Roman" panose="02020603050405020304" pitchFamily="18" charset="0"/>
                          <a:cs typeface="Times New Roman" panose="02020603050405020304" pitchFamily="18" charset="0"/>
                        </a:rPr>
                        <a:t>Chương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trình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nhóm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liên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trong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phối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hợp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lợi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ích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kiểm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soát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từ</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lẻ</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
        <p:nvSpPr>
          <p:cNvPr id="4" name="TextBox 3"/>
          <p:cNvSpPr txBox="1"/>
          <p:nvPr/>
        </p:nvSpPr>
        <p:spPr>
          <a:xfrm>
            <a:off x="440482" y="56199"/>
            <a:ext cx="11326402" cy="461665"/>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Basic Project Management Definition ( 1 of 3)</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Định</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nghĩa</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cơ</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bản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về</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quản</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lý</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smtClean="0">
                <a:solidFill>
                  <a:srgbClr val="0070C0"/>
                </a:solidFill>
                <a:latin typeface="Times New Roman" panose="02020603050405020304" pitchFamily="18" charset="0"/>
                <a:cs typeface="Times New Roman" panose="02020603050405020304" pitchFamily="18" charset="0"/>
              </a:rPr>
              <a:t>dự</a:t>
            </a:r>
            <a:r>
              <a:rPr lang="en-US" sz="2400" b="1" dirty="0" smtClean="0">
                <a:solidFill>
                  <a:srgbClr val="0070C0"/>
                </a:solidFill>
                <a:latin typeface="Times New Roman" panose="02020603050405020304" pitchFamily="18" charset="0"/>
                <a:cs typeface="Times New Roman" panose="02020603050405020304" pitchFamily="18" charset="0"/>
              </a:rPr>
              <a:t> án</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974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AU" altLang="en-US" sz="2700" b="1" u="sng" dirty="0">
                <a:solidFill>
                  <a:schemeClr val="bg2">
                    <a:lumMod val="50000"/>
                  </a:schemeClr>
                </a:solidFill>
                <a:latin typeface="Times New Roman" panose="02020603050405020304" pitchFamily="18" charset="0"/>
                <a:ea typeface="+mn-ea"/>
                <a:cs typeface="Times New Roman" panose="02020603050405020304" pitchFamily="18" charset="0"/>
              </a:rPr>
              <a:t>Project and Production </a:t>
            </a:r>
            <a:r>
              <a:rPr lang="en-AU" altLang="en-US" sz="2700" b="1" u="sng" dirty="0" smtClean="0">
                <a:solidFill>
                  <a:schemeClr val="bg2">
                    <a:lumMod val="50000"/>
                  </a:schemeClr>
                </a:solidFill>
                <a:latin typeface="Times New Roman" panose="02020603050405020304" pitchFamily="18" charset="0"/>
                <a:ea typeface="+mn-ea"/>
                <a:cs typeface="Times New Roman" panose="02020603050405020304" pitchFamily="18" charset="0"/>
              </a:rPr>
              <a:t>Line</a:t>
            </a:r>
            <a:r>
              <a:rPr lang="en-AU" altLang="en-US" sz="2400" b="1" dirty="0" smtClean="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smtClean="0">
                <a:solidFill>
                  <a:srgbClr val="0070C0"/>
                </a:solidFill>
                <a:latin typeface="Times New Roman" panose="02020603050405020304" pitchFamily="18" charset="0"/>
                <a:ea typeface="+mn-ea"/>
                <a:cs typeface="Times New Roman" panose="02020603050405020304" pitchFamily="18" charset="0"/>
              </a:rPr>
              <a:t>Dự</a:t>
            </a:r>
            <a:r>
              <a:rPr lang="en-AU" altLang="en-US" sz="2400" b="1" dirty="0" smtClean="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a:solidFill>
                  <a:srgbClr val="0070C0"/>
                </a:solidFill>
                <a:latin typeface="Times New Roman" panose="02020603050405020304" pitchFamily="18" charset="0"/>
                <a:ea typeface="+mn-ea"/>
                <a:cs typeface="Times New Roman" panose="02020603050405020304" pitchFamily="18" charset="0"/>
              </a:rPr>
              <a:t>án</a:t>
            </a:r>
            <a:r>
              <a:rPr lang="en-AU" altLang="en-US" sz="2400" b="1" dirty="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a:solidFill>
                  <a:srgbClr val="0070C0"/>
                </a:solidFill>
                <a:latin typeface="Times New Roman" panose="02020603050405020304" pitchFamily="18" charset="0"/>
                <a:ea typeface="+mn-ea"/>
                <a:cs typeface="Times New Roman" panose="02020603050405020304" pitchFamily="18" charset="0"/>
              </a:rPr>
              <a:t>và</a:t>
            </a:r>
            <a:r>
              <a:rPr lang="en-AU" altLang="en-US" sz="2400" b="1" dirty="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a:solidFill>
                  <a:srgbClr val="0070C0"/>
                </a:solidFill>
                <a:latin typeface="Times New Roman" panose="02020603050405020304" pitchFamily="18" charset="0"/>
                <a:ea typeface="+mn-ea"/>
                <a:cs typeface="Times New Roman" panose="02020603050405020304" pitchFamily="18" charset="0"/>
              </a:rPr>
              <a:t>Dây</a:t>
            </a:r>
            <a:r>
              <a:rPr lang="en-AU" altLang="en-US" sz="2400" b="1" dirty="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a:solidFill>
                  <a:srgbClr val="0070C0"/>
                </a:solidFill>
                <a:latin typeface="Times New Roman" panose="02020603050405020304" pitchFamily="18" charset="0"/>
                <a:ea typeface="+mn-ea"/>
                <a:cs typeface="Times New Roman" panose="02020603050405020304" pitchFamily="18" charset="0"/>
              </a:rPr>
              <a:t>chuyền</a:t>
            </a:r>
            <a:r>
              <a:rPr lang="en-AU" altLang="en-US" sz="2400" b="1" dirty="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smtClean="0">
                <a:solidFill>
                  <a:srgbClr val="0070C0"/>
                </a:solidFill>
                <a:latin typeface="Times New Roman" panose="02020603050405020304" pitchFamily="18" charset="0"/>
                <a:ea typeface="+mn-ea"/>
                <a:cs typeface="Times New Roman" panose="02020603050405020304" pitchFamily="18" charset="0"/>
              </a:rPr>
              <a:t>Sản</a:t>
            </a:r>
            <a:r>
              <a:rPr lang="en-AU" altLang="en-US" sz="2400" b="1" dirty="0" smtClean="0">
                <a:solidFill>
                  <a:srgbClr val="0070C0"/>
                </a:solidFill>
                <a:latin typeface="Times New Roman" panose="02020603050405020304" pitchFamily="18" charset="0"/>
                <a:ea typeface="+mn-ea"/>
                <a:cs typeface="Times New Roman" panose="02020603050405020304" pitchFamily="18" charset="0"/>
              </a:rPr>
              <a:t> </a:t>
            </a:r>
            <a:r>
              <a:rPr lang="en-AU" altLang="en-US" sz="2400" b="1" dirty="0" err="1" smtClean="0">
                <a:solidFill>
                  <a:srgbClr val="0070C0"/>
                </a:solidFill>
                <a:latin typeface="Times New Roman" panose="02020603050405020304" pitchFamily="18" charset="0"/>
                <a:ea typeface="+mn-ea"/>
                <a:cs typeface="Times New Roman" panose="02020603050405020304" pitchFamily="18" charset="0"/>
              </a:rPr>
              <a:t>xuất</a:t>
            </a:r>
            <a:endParaRPr lang="en-AU" altLang="en-US" sz="2400" b="1" dirty="0">
              <a:solidFill>
                <a:srgbClr val="0070C0"/>
              </a:solidFill>
              <a:latin typeface="Times New Roman" panose="02020603050405020304" pitchFamily="18" charset="0"/>
              <a:ea typeface="+mn-ea"/>
              <a:cs typeface="Times New Roman" panose="02020603050405020304" pitchFamily="18" charset="0"/>
            </a:endParaRPr>
          </a:p>
        </p:txBody>
      </p:sp>
      <p:graphicFrame>
        <p:nvGraphicFramePr>
          <p:cNvPr id="10357" name="Group 117"/>
          <p:cNvGraphicFramePr>
            <a:graphicFrameLocks noGrp="1"/>
          </p:cNvGraphicFramePr>
          <p:nvPr>
            <p:ph type="tbl" idx="1"/>
            <p:extLst>
              <p:ext uri="{D42A27DB-BD31-4B8C-83A1-F6EECF244321}">
                <p14:modId xmlns:p14="http://schemas.microsoft.com/office/powerpoint/2010/main" val="1074754917"/>
              </p:ext>
            </p:extLst>
          </p:nvPr>
        </p:nvGraphicFramePr>
        <p:xfrm>
          <a:off x="993228" y="1981200"/>
          <a:ext cx="10152993" cy="3807912"/>
        </p:xfrm>
        <a:graphic>
          <a:graphicData uri="http://schemas.openxmlformats.org/drawingml/2006/table">
            <a:tbl>
              <a:tblPr/>
              <a:tblGrid>
                <a:gridCol w="5333639"/>
                <a:gridCol w="4819354"/>
              </a:tblGrid>
              <a:tr h="396297">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Project -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Hoạt</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động</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dự</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án</a:t>
                      </a:r>
                      <a:endParaRPr kumimoji="0" lang="fr-FR" altLang="en-US" sz="20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5E5E5"/>
                    </a:solid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Production line -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dây</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chuyền</a:t>
                      </a:r>
                      <a:endParaRPr kumimoji="0" lang="fr-FR" altLang="en-US" sz="20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E5E5E5"/>
                    </a:solidFill>
                  </a:tcPr>
                </a:tc>
              </a:tr>
              <a:tr h="29849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Create</a:t>
                      </a:r>
                      <a:r>
                        <a:rPr kumimoji="0" lang="fr-FR" altLang="en-US" sz="2000" b="0" i="0" u="none" strike="noStrike" kern="1200" cap="none" normalizeH="0" baseline="0" dirty="0" smtClean="0">
                          <a:ln>
                            <a:noFill/>
                          </a:ln>
                          <a:solidFill>
                            <a:schemeClr val="tx1"/>
                          </a:solidFill>
                          <a:effectLst/>
                          <a:latin typeface="Times New Roman" pitchFamily="18" charset="0"/>
                          <a:ea typeface="+mn-ea"/>
                          <a:cs typeface="Times New Roman" pitchFamily="18" charset="0"/>
                        </a:rPr>
                        <a:t> a </a:t>
                      </a:r>
                      <a:r>
                        <a:rPr kumimoji="0" lang="fr-FR" altLang="en-US" sz="2000" b="0"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definite</a:t>
                      </a:r>
                      <a:r>
                        <a:rPr kumimoji="0" lang="fr-FR" altLang="en-US" sz="2000" b="0" i="0" u="none" strike="noStrike" kern="1200" cap="none" normalizeH="0" baseline="0" dirty="0" smtClean="0">
                          <a:ln>
                            <a:noFill/>
                          </a:ln>
                          <a:solidFill>
                            <a:schemeClr val="tx1"/>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product</a:t>
                      </a:r>
                      <a:r>
                        <a:rPr kumimoji="0" lang="fr-FR" altLang="en-US" sz="2000" b="0" i="0" u="none" strike="noStrike" kern="1200" cap="none" normalizeH="0" baseline="0" dirty="0" smtClean="0">
                          <a:ln>
                            <a:noFill/>
                          </a:ln>
                          <a:solidFill>
                            <a:schemeClr val="tx1"/>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Tạo</a:t>
                      </a:r>
                      <a:r>
                        <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rPr>
                        <a:t> ra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một</a:t>
                      </a:r>
                      <a:r>
                        <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sản</a:t>
                      </a:r>
                      <a:r>
                        <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phẩm</a:t>
                      </a:r>
                      <a:r>
                        <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xác</a:t>
                      </a:r>
                      <a:r>
                        <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rPr>
                        <a:t> </a:t>
                      </a:r>
                      <a:r>
                        <a:rPr kumimoji="0" lang="fr-FR" altLang="en-US" sz="2000" b="0" i="0" u="none" strike="noStrike" kern="1200" cap="none" normalizeH="0" baseline="0" dirty="0" err="1" smtClean="0">
                          <a:ln>
                            <a:noFill/>
                          </a:ln>
                          <a:solidFill>
                            <a:srgbClr val="0070C0"/>
                          </a:solidFill>
                          <a:effectLst/>
                          <a:latin typeface="Times New Roman" pitchFamily="18" charset="0"/>
                          <a:ea typeface="+mn-ea"/>
                          <a:cs typeface="Times New Roman" pitchFamily="18" charset="0"/>
                        </a:rPr>
                        <a:t>định</a:t>
                      </a:r>
                      <a:endParaRPr kumimoji="0" lang="fr-FR" altLang="en-US" sz="2000" b="0" i="0" u="none" strike="noStrike" kern="1200" cap="none" normalizeH="0" baseline="0" dirty="0" smtClean="0">
                        <a:ln>
                          <a:noFill/>
                        </a:ln>
                        <a:solidFill>
                          <a:srgbClr val="0070C0"/>
                        </a:solidFill>
                        <a:effectLst/>
                        <a:latin typeface="Times New Roman" pitchFamily="18" charset="0"/>
                        <a:ea typeface="+mn-ea"/>
                        <a:cs typeface="Times New Roman" pitchFamily="18"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Give out a similar product chain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Tạo</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một</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chuỗi</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sản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phẩm</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giống</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nhau</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00082">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There are start and end dates</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Có</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ngày</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khởi</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đầu</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và</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ngày</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kết</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thúc</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Continuous</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production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Sản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xuất</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liên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tục</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1130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Team of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different</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expertise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Đội</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ngũ</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nhiều</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chuyên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môn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khác</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nhau</a:t>
                      </a:r>
                      <a:endParaRPr kumimoji="0" lang="en-US" altLang="en-US" sz="2000" b="0" i="0" u="none" strike="noStrike" cap="none" normalizeH="0" baseline="0" dirty="0" smtClean="0">
                        <a:ln>
                          <a:noFill/>
                        </a:ln>
                        <a:solidFill>
                          <a:srgbClr val="0070C0"/>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Specialization</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skills</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Các</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kỹ</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năng</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chuyên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môn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hóa</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97150">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Temporary</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team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Đội</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hình</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tạm</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thời</a:t>
                      </a:r>
                      <a:endParaRPr kumimoji="0" lang="en-US" altLang="en-US" sz="2000" b="0" i="0" u="none" strike="noStrike" cap="none" normalizeH="0" baseline="0" dirty="0" smtClean="0">
                        <a:ln>
                          <a:noFill/>
                        </a:ln>
                        <a:solidFill>
                          <a:srgbClr val="0070C0"/>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Stable </a:t>
                      </a:r>
                      <a:r>
                        <a:rPr kumimoji="0" lang="fr-FR" altLang="en-US" sz="2000" b="0" i="0" u="none" strike="noStrike" cap="none" normalizeH="0" baseline="0" dirty="0" err="1" smtClean="0">
                          <a:ln>
                            <a:noFill/>
                          </a:ln>
                          <a:solidFill>
                            <a:schemeClr val="tx1"/>
                          </a:solidFill>
                          <a:effectLst/>
                          <a:latin typeface="Times New Roman" pitchFamily="18" charset="0"/>
                          <a:cs typeface="Times New Roman" pitchFamily="18" charset="0"/>
                        </a:rPr>
                        <a:t>organization</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Tổ</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chức</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ổn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định</a:t>
                      </a:r>
                      <a:endParaRPr kumimoji="0" lang="en-US" altLang="en-US" sz="2000" b="0" i="0" u="none" strike="noStrike" cap="none" normalizeH="0" baseline="0" dirty="0" smtClean="0">
                        <a:ln>
                          <a:noFill/>
                        </a:ln>
                        <a:solidFill>
                          <a:srgbClr val="0070C0"/>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00082">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The project only works once</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Dự</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án</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chỉ</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làm</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1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lần</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cs typeface="Times New Roman" pitchFamily="18" charset="0"/>
                        </a:rPr>
                        <a:t>Repetitive work and easy to understand</a:t>
                      </a:r>
                      <a:r>
                        <a:rPr kumimoji="0" lang="fr-FR" alt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Công</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việc</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lặp</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lại</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và</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dễ</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r>
                        <a:rPr kumimoji="0" lang="fr-FR" altLang="en-US" sz="2000" b="0" i="0" u="none" strike="noStrike" cap="none" normalizeH="0" baseline="0" dirty="0" err="1" smtClean="0">
                          <a:ln>
                            <a:noFill/>
                          </a:ln>
                          <a:solidFill>
                            <a:srgbClr val="0070C0"/>
                          </a:solidFill>
                          <a:effectLst/>
                          <a:latin typeface="Times New Roman" pitchFamily="18" charset="0"/>
                          <a:cs typeface="Times New Roman" pitchFamily="18" charset="0"/>
                        </a:rPr>
                        <a:t>hiểu</a:t>
                      </a:r>
                      <a:r>
                        <a:rPr kumimoji="0" lang="fr-FR" altLang="en-US" sz="2000" b="0" i="0" u="none" strike="noStrike" cap="none" normalizeH="0" baseline="0" dirty="0" smtClean="0">
                          <a:ln>
                            <a:noFill/>
                          </a:ln>
                          <a:solidFill>
                            <a:srgbClr val="0070C0"/>
                          </a:solidFill>
                          <a:effectLst/>
                          <a:latin typeface="Times New Roman" pitchFamily="18" charset="0"/>
                          <a:cs typeface="Times New Roman" pitchFamily="18" charset="0"/>
                        </a:rPr>
                        <a:t> </a:t>
                      </a:r>
                      <a:endParaRPr kumimoji="0" lang="fr-FR" altLang="en-US" sz="2000" b="0" i="0" u="none" strike="noStrike" cap="none" normalizeH="0" baseline="0" dirty="0" smtClean="0">
                        <a:ln>
                          <a:noFill/>
                        </a:ln>
                        <a:solidFill>
                          <a:srgbClr val="0070C0"/>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endParaRPr lang="en-US" altLang="en-US"/>
          </a:p>
        </p:txBody>
      </p:sp>
      <p:sp>
        <p:nvSpPr>
          <p:cNvPr id="37" name="Slide Number Placeholder 5"/>
          <p:cNvSpPr>
            <a:spLocks noGrp="1"/>
          </p:cNvSpPr>
          <p:nvPr>
            <p:ph type="sldNum" sz="quarter" idx="12"/>
          </p:nvPr>
        </p:nvSpPr>
        <p:spPr/>
        <p:txBody>
          <a:bodyPr/>
          <a:lstStyle/>
          <a:p>
            <a:pPr lvl="1"/>
            <a:fld id="{86C7F24F-D53C-4973-B6D5-9EC9584F9456}" type="slidenum">
              <a:rPr lang="en-US" altLang="en-US" smtClean="0"/>
              <a:pPr lvl="1"/>
              <a:t>5</a:t>
            </a:fld>
            <a:endParaRPr lang="en-US" altLang="en-US" smtClean="0"/>
          </a:p>
        </p:txBody>
      </p:sp>
      <p:sp>
        <p:nvSpPr>
          <p:cNvPr id="7" name="Footer Placeholder 6"/>
          <p:cNvSpPr>
            <a:spLocks noGrp="1"/>
          </p:cNvSpPr>
          <p:nvPr>
            <p:ph type="ftr" sz="quarter" idx="11"/>
          </p:nvPr>
        </p:nvSpPr>
        <p:spPr/>
        <p:txBody>
          <a:bodyPr/>
          <a:lstStyle/>
          <a:p>
            <a:pPr>
              <a:defRPr/>
            </a:pPr>
            <a:r>
              <a:rPr lang="en-US" altLang="en-US" smtClean="0"/>
              <a:t>Giới thiệu chung</a:t>
            </a:r>
            <a:endParaRPr lang="en-US" altLang="en-US"/>
          </a:p>
        </p:txBody>
      </p:sp>
    </p:spTree>
    <p:extLst>
      <p:ext uri="{BB962C8B-B14F-4D97-AF65-F5344CB8AC3E}">
        <p14:creationId xmlns:p14="http://schemas.microsoft.com/office/powerpoint/2010/main" val="4171421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err="1"/>
              <a:t>Sagrada</a:t>
            </a:r>
            <a:r>
              <a:rPr lang="en-US" dirty="0"/>
              <a:t> </a:t>
            </a:r>
            <a:r>
              <a:rPr lang="en-US" dirty="0" err="1" smtClean="0"/>
              <a:t>Família</a:t>
            </a:r>
            <a:r>
              <a:rPr lang="en-US" dirty="0"/>
              <a:t> </a:t>
            </a:r>
            <a:r>
              <a:rPr lang="en-US" dirty="0" smtClean="0"/>
              <a:t>project</a:t>
            </a:r>
            <a:endParaRPr lang="fr-FR" altLang="en-US" dirty="0" smtClean="0"/>
          </a:p>
        </p:txBody>
      </p:sp>
      <p:sp>
        <p:nvSpPr>
          <p:cNvPr id="15363" name="Rectangle 3"/>
          <p:cNvSpPr>
            <a:spLocks noGrp="1" noChangeArrowheads="1"/>
          </p:cNvSpPr>
          <p:nvPr>
            <p:ph sz="half" idx="1"/>
          </p:nvPr>
        </p:nvSpPr>
        <p:spPr>
          <a:prstGeom prst="rect">
            <a:avLst/>
          </a:prstGeom>
        </p:spPr>
        <p:txBody>
          <a:bodyPr>
            <a:normAutofit/>
          </a:bodyPr>
          <a:lstStyle/>
          <a:p>
            <a:r>
              <a:rPr lang="fr-FR" altLang="en-US" dirty="0">
                <a:hlinkClick r:id="rId3"/>
              </a:rPr>
              <a:t>https://</a:t>
            </a:r>
            <a:r>
              <a:rPr lang="fr-FR" altLang="en-US" dirty="0" smtClean="0">
                <a:hlinkClick r:id="rId3"/>
              </a:rPr>
              <a:t>youtu.be/zYv2AcOfjcA</a:t>
            </a:r>
            <a:endParaRPr lang="fr-FR" altLang="en-US" dirty="0" smtClean="0"/>
          </a:p>
          <a:p>
            <a:endParaRPr lang="fr-FR" altLang="en-US" dirty="0" smtClean="0"/>
          </a:p>
          <a:p>
            <a:r>
              <a:rPr lang="en-US" dirty="0" smtClean="0">
                <a:solidFill>
                  <a:srgbClr val="000000"/>
                </a:solidFill>
                <a:latin typeface="GeoEditBold"/>
              </a:rPr>
              <a:t>144 </a:t>
            </a:r>
            <a:r>
              <a:rPr lang="en-US" dirty="0">
                <a:solidFill>
                  <a:srgbClr val="000000"/>
                </a:solidFill>
                <a:latin typeface="GeoEditBold"/>
              </a:rPr>
              <a:t>Years Later, </a:t>
            </a:r>
            <a:r>
              <a:rPr lang="en-US" dirty="0" err="1">
                <a:solidFill>
                  <a:srgbClr val="000000"/>
                </a:solidFill>
                <a:latin typeface="GeoEditBold"/>
              </a:rPr>
              <a:t>Gaudí’s</a:t>
            </a:r>
            <a:r>
              <a:rPr lang="en-US" dirty="0">
                <a:solidFill>
                  <a:srgbClr val="000000"/>
                </a:solidFill>
                <a:latin typeface="GeoEditBold"/>
              </a:rPr>
              <a:t> Cathedral </a:t>
            </a:r>
            <a:r>
              <a:rPr lang="en-US" dirty="0" smtClean="0">
                <a:solidFill>
                  <a:srgbClr val="000000"/>
                </a:solidFill>
                <a:latin typeface="GeoEditBold"/>
              </a:rPr>
              <a:t>will be</a:t>
            </a:r>
            <a:r>
              <a:rPr lang="en-US" dirty="0" smtClean="0">
                <a:solidFill>
                  <a:srgbClr val="000000"/>
                </a:solidFill>
                <a:latin typeface="GeoEditBold"/>
              </a:rPr>
              <a:t> Complete </a:t>
            </a:r>
            <a:endParaRPr lang="en-US" dirty="0" smtClean="0">
              <a:solidFill>
                <a:srgbClr val="000000"/>
              </a:solidFill>
              <a:latin typeface="GeoEditBold"/>
            </a:endParaRPr>
          </a:p>
          <a:p>
            <a:r>
              <a:rPr lang="en-US" dirty="0"/>
              <a:t>On 19 March 1882, construction of the </a:t>
            </a:r>
            <a:r>
              <a:rPr lang="en-US" dirty="0" err="1"/>
              <a:t>Sagrada</a:t>
            </a:r>
            <a:r>
              <a:rPr lang="en-US" dirty="0"/>
              <a:t> </a:t>
            </a:r>
            <a:r>
              <a:rPr lang="en-US" dirty="0" err="1"/>
              <a:t>Família</a:t>
            </a:r>
            <a:r>
              <a:rPr lang="en-US" dirty="0"/>
              <a:t> began under architect </a:t>
            </a:r>
            <a:r>
              <a:rPr lang="en-US" dirty="0">
                <a:hlinkClick r:id="rId4" tooltip="Francisco de Paula del Villar"/>
              </a:rPr>
              <a:t>Francisco de Paula del </a:t>
            </a:r>
            <a:r>
              <a:rPr lang="en-US" dirty="0" err="1">
                <a:hlinkClick r:id="rId4" tooltip="Francisco de Paula del Villar"/>
              </a:rPr>
              <a:t>Villar</a:t>
            </a:r>
            <a:r>
              <a:rPr lang="en-US" dirty="0"/>
              <a:t>. In 1883, when </a:t>
            </a:r>
            <a:r>
              <a:rPr lang="en-US" dirty="0" err="1"/>
              <a:t>Villar</a:t>
            </a:r>
            <a:r>
              <a:rPr lang="en-US" dirty="0"/>
              <a:t> resigned,</a:t>
            </a:r>
            <a:r>
              <a:rPr lang="en-US" baseline="30000" dirty="0">
                <a:hlinkClick r:id="rId5"/>
              </a:rPr>
              <a:t>[4]</a:t>
            </a:r>
            <a:r>
              <a:rPr lang="en-US" dirty="0"/>
              <a:t> </a:t>
            </a:r>
            <a:r>
              <a:rPr lang="en-US" dirty="0" err="1"/>
              <a:t>Gaudí</a:t>
            </a:r>
            <a:r>
              <a:rPr lang="en-US" dirty="0"/>
              <a:t> took over as chief </a:t>
            </a:r>
            <a:r>
              <a:rPr lang="en-US" dirty="0" smtClean="0"/>
              <a:t>architect. </a:t>
            </a:r>
            <a:r>
              <a:rPr lang="en-US" dirty="0"/>
              <a:t>At the time of his death in 1926, less than a quarter of the project was complete.</a:t>
            </a:r>
            <a:r>
              <a:rPr lang="en-US" baseline="30000" dirty="0">
                <a:hlinkClick r:id="rId6"/>
              </a:rPr>
              <a:t>[8]</a:t>
            </a:r>
            <a:endParaRPr lang="en-US" dirty="0">
              <a:solidFill>
                <a:srgbClr val="000000"/>
              </a:solidFill>
              <a:latin typeface="GeoEditBold"/>
            </a:endParaRPr>
          </a:p>
          <a:p>
            <a:endParaRPr lang="fr-FR" altLang="en-US" dirty="0" smtClean="0"/>
          </a:p>
          <a:p>
            <a:endParaRPr lang="fr-FR" altLang="en-US" dirty="0" smtClean="0"/>
          </a:p>
        </p:txBody>
      </p:sp>
      <p:sp>
        <p:nvSpPr>
          <p:cNvPr id="2" name="Date Placeholder 1"/>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pPr>
              <a:defRPr/>
            </a:pPr>
            <a:r>
              <a:rPr lang="en-US" altLang="en-US" smtClean="0"/>
              <a:t>Giới thiệu chung</a:t>
            </a:r>
            <a:endParaRPr lang="en-US" altLang="en-US" dirty="0"/>
          </a:p>
        </p:txBody>
      </p:sp>
      <p:sp>
        <p:nvSpPr>
          <p:cNvPr id="6" name="Slide Number Placeholder 5"/>
          <p:cNvSpPr>
            <a:spLocks noGrp="1"/>
          </p:cNvSpPr>
          <p:nvPr>
            <p:ph type="sldNum" sz="quarter" idx="12"/>
          </p:nvPr>
        </p:nvSpPr>
        <p:spPr/>
        <p:txBody>
          <a:bodyPr/>
          <a:lstStyle/>
          <a:p>
            <a:pPr lvl="1"/>
            <a:fld id="{9FEBD58E-9A2F-4D7D-8713-B1D9D787CBBF}" type="slidenum">
              <a:rPr lang="en-US" altLang="en-US" smtClean="0"/>
              <a:pPr lvl="1"/>
              <a:t>6</a:t>
            </a:fld>
            <a:endParaRPr lang="en-US" altLang="en-US" smtClean="0"/>
          </a:p>
        </p:txBody>
      </p:sp>
      <p:sp>
        <p:nvSpPr>
          <p:cNvPr id="4" name="Content Placeholder 3"/>
          <p:cNvSpPr>
            <a:spLocks noGrp="1"/>
          </p:cNvSpPr>
          <p:nvPr>
            <p:ph sz="half" idx="2"/>
          </p:nvPr>
        </p:nvSpPr>
        <p:spPr/>
        <p:txBody>
          <a:bodyPr>
            <a:normAutofit/>
          </a:bodyPr>
          <a:lstStyle/>
          <a:p>
            <a:endParaRPr lang="en-US"/>
          </a:p>
        </p:txBody>
      </p:sp>
      <p:pic>
        <p:nvPicPr>
          <p:cNvPr id="11" name="Picture 2" descr="Sagrada Familia, completed in 2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0554" y="887724"/>
            <a:ext cx="4269745" cy="498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4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7023143"/>
              </p:ext>
            </p:extLst>
          </p:nvPr>
        </p:nvGraphicFramePr>
        <p:xfrm>
          <a:off x="267856" y="462369"/>
          <a:ext cx="11628581" cy="5832688"/>
        </p:xfrm>
        <a:graphic>
          <a:graphicData uri="http://schemas.openxmlformats.org/drawingml/2006/table">
            <a:tbl>
              <a:tblPr firstRow="1" bandRow="1">
                <a:tableStyleId>{5C22544A-7EE6-4342-B048-85BDC9FD1C3A}</a:tableStyleId>
              </a:tblPr>
              <a:tblGrid>
                <a:gridCol w="3220223">
                  <a:extLst>
                    <a:ext uri="{9D8B030D-6E8A-4147-A177-3AD203B41FA5}">
                      <a16:colId xmlns:a16="http://schemas.microsoft.com/office/drawing/2014/main" xmlns="" val="20000"/>
                    </a:ext>
                  </a:extLst>
                </a:gridCol>
                <a:gridCol w="4204179">
                  <a:extLst>
                    <a:ext uri="{9D8B030D-6E8A-4147-A177-3AD203B41FA5}">
                      <a16:colId xmlns:a16="http://schemas.microsoft.com/office/drawing/2014/main" xmlns="" val="20001"/>
                    </a:ext>
                  </a:extLst>
                </a:gridCol>
                <a:gridCol w="4204179">
                  <a:extLst>
                    <a:ext uri="{9D8B030D-6E8A-4147-A177-3AD203B41FA5}">
                      <a16:colId xmlns:a16="http://schemas.microsoft.com/office/drawing/2014/main" xmlns="" val="896318281"/>
                    </a:ext>
                  </a:extLst>
                </a:gridCol>
              </a:tblGrid>
              <a:tr h="346288">
                <a:tc>
                  <a:txBody>
                    <a:bodyPr/>
                    <a:lstStyle/>
                    <a:p>
                      <a:pPr algn="ctr"/>
                      <a:r>
                        <a:rPr lang="en-US" sz="1600" b="1" dirty="0" smtClean="0"/>
                        <a:t>Term</a:t>
                      </a:r>
                      <a:endParaRPr lang="en-US" sz="1600" b="1" dirty="0"/>
                    </a:p>
                  </a:txBody>
                  <a:tcPr>
                    <a:solidFill>
                      <a:schemeClr val="bg2">
                        <a:lumMod val="90000"/>
                      </a:schemeClr>
                    </a:solidFill>
                  </a:tcPr>
                </a:tc>
                <a:tc>
                  <a:txBody>
                    <a:bodyPr/>
                    <a:lstStyle/>
                    <a:p>
                      <a:pPr algn="ctr"/>
                      <a:r>
                        <a:rPr lang="en-US" sz="1600" dirty="0" smtClean="0"/>
                        <a:t>Definition</a:t>
                      </a:r>
                      <a:endParaRPr lang="en-US" sz="1600" dirty="0"/>
                    </a:p>
                  </a:txBody>
                  <a:tcPr>
                    <a:solidFill>
                      <a:schemeClr val="bg2">
                        <a:lumMod val="90000"/>
                      </a:schemeClr>
                    </a:solidFill>
                  </a:tcPr>
                </a:tc>
                <a:tc>
                  <a:txBody>
                    <a:bodyPr/>
                    <a:lstStyle/>
                    <a:p>
                      <a:pPr algn="ctr"/>
                      <a:endParaRPr lang="en-US" sz="1600" dirty="0"/>
                    </a:p>
                  </a:txBody>
                  <a:tcPr>
                    <a:solidFill>
                      <a:schemeClr val="bg2">
                        <a:lumMod val="90000"/>
                      </a:schemeClr>
                    </a:solidFill>
                  </a:tcPr>
                </a:tc>
                <a:extLst>
                  <a:ext uri="{0D108BD9-81ED-4DB2-BD59-A6C34878D82A}">
                    <a16:rowId xmlns:a16="http://schemas.microsoft.com/office/drawing/2014/main" xmlns="" val="10000"/>
                  </a:ext>
                </a:extLst>
              </a:tr>
              <a:tr h="996171">
                <a:tc>
                  <a:txBody>
                    <a:bodyPr/>
                    <a:lstStyle/>
                    <a:p>
                      <a:pPr algn="ctr"/>
                      <a:r>
                        <a:rPr lang="en-US" sz="1600" b="1" dirty="0" smtClean="0">
                          <a:latin typeface="Times New Roman" panose="02020603050405020304" pitchFamily="18" charset="0"/>
                          <a:cs typeface="Times New Roman" panose="02020603050405020304" pitchFamily="18" charset="0"/>
                        </a:rPr>
                        <a:t>Project</a:t>
                      </a:r>
                      <a:r>
                        <a:rPr lang="en-US" sz="1600" b="1" baseline="0" dirty="0" smtClean="0">
                          <a:latin typeface="Times New Roman" panose="02020603050405020304" pitchFamily="18" charset="0"/>
                          <a:cs typeface="Times New Roman" panose="02020603050405020304" pitchFamily="18" charset="0"/>
                        </a:rPr>
                        <a:t> management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latin typeface="Times New Roman" panose="02020603050405020304" pitchFamily="18" charset="0"/>
                          <a:cs typeface="Times New Roman" panose="02020603050405020304" pitchFamily="18" charset="0"/>
                        </a:rPr>
                        <a:t>(</a:t>
                      </a:r>
                      <a:r>
                        <a:rPr lang="en-US" sz="1600" b="1" dirty="0" err="1" smtClean="0">
                          <a:latin typeface="Times New Roman" panose="02020603050405020304" pitchFamily="18" charset="0"/>
                          <a:cs typeface="Times New Roman" panose="02020603050405020304" pitchFamily="18" charset="0"/>
                        </a:rPr>
                        <a:t>Quản</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lý</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dự</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án</a:t>
                      </a:r>
                      <a:r>
                        <a:rPr lang="en-US" sz="1600" b="1"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Project</a:t>
                      </a:r>
                      <a:r>
                        <a:rPr lang="en-US" sz="1600" baseline="0" dirty="0" smtClean="0">
                          <a:latin typeface="Times New Roman" panose="02020603050405020304" pitchFamily="18" charset="0"/>
                          <a:cs typeface="Times New Roman" panose="02020603050405020304" pitchFamily="18" charset="0"/>
                        </a:rPr>
                        <a:t> management is the application of knowledge, skills, tools, and techniques to project activities to meet the project requirements.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dụng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kiến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thức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kỹ</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năng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cụ</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nghệ</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vào</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hoạt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động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đáp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ứng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yêu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cầu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của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1451564">
                <a:tc>
                  <a:txBody>
                    <a:bodyPr/>
                    <a:lstStyle/>
                    <a:p>
                      <a:pPr algn="ctr"/>
                      <a:r>
                        <a:rPr lang="en-US" sz="1600" b="1" dirty="0" smtClean="0">
                          <a:latin typeface="Times New Roman" panose="02020603050405020304" pitchFamily="18" charset="0"/>
                          <a:cs typeface="Times New Roman" panose="02020603050405020304" pitchFamily="18" charset="0"/>
                        </a:rPr>
                        <a:t>Portfolio</a:t>
                      </a:r>
                      <a:r>
                        <a:rPr lang="en-US" sz="1600" b="1" baseline="0" dirty="0" smtClean="0">
                          <a:latin typeface="Times New Roman" panose="02020603050405020304" pitchFamily="18" charset="0"/>
                          <a:cs typeface="Times New Roman" panose="02020603050405020304" pitchFamily="18" charset="0"/>
                        </a:rPr>
                        <a:t> Management</a:t>
                      </a:r>
                    </a:p>
                    <a:p>
                      <a:pPr algn="ctr"/>
                      <a:r>
                        <a:rPr lang="en-US" sz="1600" b="1" baseline="0" dirty="0" smtClean="0">
                          <a:latin typeface="Times New Roman" panose="02020603050405020304" pitchFamily="18" charset="0"/>
                          <a:cs typeface="Times New Roman" panose="02020603050405020304" pitchFamily="18" charset="0"/>
                        </a:rPr>
                        <a:t>(</a:t>
                      </a:r>
                      <a:r>
                        <a:rPr lang="en-US" sz="1600" b="1" baseline="0" dirty="0" err="1" smtClean="0">
                          <a:latin typeface="Times New Roman" panose="02020603050405020304" pitchFamily="18" charset="0"/>
                          <a:cs typeface="Times New Roman" panose="02020603050405020304" pitchFamily="18" charset="0"/>
                        </a:rPr>
                        <a:t>Quản</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lý</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các</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danh</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mục</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đầu</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tư</a:t>
                      </a:r>
                      <a:r>
                        <a:rPr lang="en-US" sz="1600" b="1" baseline="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centralized</a:t>
                      </a:r>
                      <a:r>
                        <a:rPr lang="en-US" sz="1600" baseline="0" dirty="0" smtClean="0">
                          <a:latin typeface="Times New Roman" panose="02020603050405020304" pitchFamily="18" charset="0"/>
                          <a:cs typeface="Times New Roman" panose="02020603050405020304" pitchFamily="18" charset="0"/>
                        </a:rPr>
                        <a:t> management of one or more portfolio, which includes identifying, prioritizing, authorizing, managing, and controlling project, program, and other related work, to achieve specific strategic business objectives.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một</a:t>
                      </a:r>
                      <a:r>
                        <a:rPr lang="en-US" sz="1600" i="1" baseline="0" dirty="0" smtClean="0">
                          <a:solidFill>
                            <a:srgbClr val="0070C0"/>
                          </a:solidFill>
                          <a:latin typeface="Times New Roman" panose="02020603050405020304" pitchFamily="18" charset="0"/>
                          <a:cs typeface="Times New Roman" panose="02020603050405020304" pitchFamily="18" charset="0"/>
                        </a:rPr>
                        <a:t> hay </a:t>
                      </a:r>
                      <a:r>
                        <a:rPr lang="en-US" sz="1600" i="1" baseline="0" dirty="0" err="1" smtClean="0">
                          <a:solidFill>
                            <a:srgbClr val="0070C0"/>
                          </a:solidFill>
                          <a:latin typeface="Times New Roman" panose="02020603050405020304" pitchFamily="18" charset="0"/>
                          <a:cs typeface="Times New Roman" panose="02020603050405020304" pitchFamily="18" charset="0"/>
                        </a:rPr>
                        <a:t>nhiều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danh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mục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đầu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tư</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bao</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gồm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xác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định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ưu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tiên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ủy</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quyền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kiểm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soát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chương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trình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liên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quan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đạt</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mục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tiêu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doanh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chiến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cụ</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thể</a:t>
                      </a:r>
                      <a:r>
                        <a:rPr lang="en-US" sz="1600" i="1" baseline="0" dirty="0" smtClean="0">
                          <a:solidFill>
                            <a:srgbClr val="0070C0"/>
                          </a:solidFill>
                          <a:latin typeface="Times New Roman" panose="02020603050405020304" pitchFamily="18" charset="0"/>
                          <a:cs typeface="Times New Roman" panose="02020603050405020304" pitchFamily="18" charset="0"/>
                        </a:rPr>
                        <a:t>.</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223868">
                <a:tc>
                  <a:txBody>
                    <a:bodyPr/>
                    <a:lstStyle/>
                    <a:p>
                      <a:pPr algn="ctr"/>
                      <a:r>
                        <a:rPr lang="en-US" sz="1600" b="1" dirty="0" smtClean="0">
                          <a:latin typeface="Times New Roman" panose="02020603050405020304" pitchFamily="18" charset="0"/>
                          <a:cs typeface="Times New Roman" panose="02020603050405020304" pitchFamily="18" charset="0"/>
                        </a:rPr>
                        <a:t>Portfolio</a:t>
                      </a:r>
                    </a:p>
                    <a:p>
                      <a:pPr algn="ctr"/>
                      <a:r>
                        <a:rPr lang="en-US" sz="1600" b="1" dirty="0" smtClean="0">
                          <a:latin typeface="Times New Roman" panose="02020603050405020304" pitchFamily="18" charset="0"/>
                          <a:cs typeface="Times New Roman" panose="02020603050405020304" pitchFamily="18" charset="0"/>
                        </a:rPr>
                        <a:t>(</a:t>
                      </a:r>
                      <a:r>
                        <a:rPr lang="en-US" sz="1600" b="1" dirty="0" err="1" smtClean="0">
                          <a:latin typeface="Times New Roman" panose="02020603050405020304" pitchFamily="18" charset="0"/>
                          <a:cs typeface="Times New Roman" panose="02020603050405020304" pitchFamily="18" charset="0"/>
                        </a:rPr>
                        <a:t>Danh</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mục</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đầu</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tư</a:t>
                      </a:r>
                      <a:r>
                        <a:rPr lang="en-US" sz="1600" b="1" baseline="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 collection of projects or programs and other</a:t>
                      </a:r>
                      <a:r>
                        <a:rPr lang="en-US" sz="1600" baseline="0" dirty="0" smtClean="0">
                          <a:latin typeface="Times New Roman" panose="02020603050405020304" pitchFamily="18" charset="0"/>
                          <a:cs typeface="Times New Roman" panose="02020603050405020304" pitchFamily="18" charset="0"/>
                        </a:rPr>
                        <a:t> work that are grouped together to facilitate effective management of that work to meet strategic business objectives.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err="1" smtClean="0">
                          <a:solidFill>
                            <a:srgbClr val="0070C0"/>
                          </a:solidFill>
                          <a:latin typeface="Times New Roman" panose="02020603050405020304" pitchFamily="18" charset="0"/>
                          <a:cs typeface="Times New Roman" panose="02020603050405020304" pitchFamily="18" charset="0"/>
                        </a:rPr>
                        <a:t>Tập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hợp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của</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nhiều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dự</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án</a:t>
                      </a:r>
                      <a:r>
                        <a:rPr lang="en-US" sz="1600" i="1" baseline="0" dirty="0" smtClean="0">
                          <a:solidFill>
                            <a:srgbClr val="0070C0"/>
                          </a:solidFill>
                          <a:latin typeface="Times New Roman" panose="02020603050405020304" pitchFamily="18" charset="0"/>
                          <a:cs typeface="Times New Roman" panose="02020603050405020304" pitchFamily="18" charset="0"/>
                        </a:rPr>
                        <a:t> hay </a:t>
                      </a:r>
                      <a:r>
                        <a:rPr lang="en-US" sz="1600" i="1" baseline="0" dirty="0" err="1" smtClean="0">
                          <a:solidFill>
                            <a:srgbClr val="0070C0"/>
                          </a:solidFill>
                          <a:latin typeface="Times New Roman" panose="02020603050405020304" pitchFamily="18" charset="0"/>
                          <a:cs typeface="Times New Roman" panose="02020603050405020304" pitchFamily="18" charset="0"/>
                        </a:rPr>
                        <a:t>chương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trình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và</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những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khác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được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nhóm</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lại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với</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nhau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tạo</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điều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kiện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lý</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hiệu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quả</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công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việc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đó</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để</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đáp</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ứng</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các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mục</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tiêu</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kinh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doanh</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chiến</a:t>
                      </a:r>
                      <a:r>
                        <a:rPr lang="en-US" sz="1600" i="1" baseline="0" dirty="0" smtClean="0">
                          <a:solidFill>
                            <a:srgbClr val="0070C0"/>
                          </a:solidFill>
                          <a:latin typeface="Times New Roman" panose="02020603050405020304" pitchFamily="18" charset="0"/>
                          <a:cs typeface="Times New Roman" panose="02020603050405020304" pitchFamily="18" charset="0"/>
                        </a:rPr>
                        <a:t> </a:t>
                      </a:r>
                      <a:r>
                        <a:rPr lang="en-US" sz="1600" i="1" baseline="0" dirty="0" err="1" smtClean="0">
                          <a:solidFill>
                            <a:srgbClr val="0070C0"/>
                          </a:solidFill>
                          <a:latin typeface="Times New Roman" panose="02020603050405020304" pitchFamily="18" charset="0"/>
                          <a:cs typeface="Times New Roman" panose="02020603050405020304" pitchFamily="18" charset="0"/>
                        </a:rPr>
                        <a:t>lược</a:t>
                      </a:r>
                      <a:r>
                        <a:rPr lang="en-US" sz="1600" i="1" baseline="0" dirty="0" smtClean="0">
                          <a:solidFill>
                            <a:srgbClr val="0070C0"/>
                          </a:solidFill>
                          <a:latin typeface="Times New Roman" panose="02020603050405020304" pitchFamily="18" charset="0"/>
                          <a:cs typeface="Times New Roman" panose="02020603050405020304" pitchFamily="18" charset="0"/>
                        </a:rPr>
                        <a:t>.</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1451564">
                <a:tc>
                  <a:txBody>
                    <a:bodyPr/>
                    <a:lstStyle/>
                    <a:p>
                      <a:pPr algn="ctr"/>
                      <a:r>
                        <a:rPr lang="en-US" sz="1600" b="1" dirty="0" smtClean="0">
                          <a:latin typeface="Times New Roman" panose="02020603050405020304" pitchFamily="18" charset="0"/>
                          <a:cs typeface="Times New Roman" panose="02020603050405020304" pitchFamily="18" charset="0"/>
                        </a:rPr>
                        <a:t>Progressive</a:t>
                      </a:r>
                      <a:r>
                        <a:rPr lang="en-US" sz="1600" b="1" baseline="0" dirty="0" smtClean="0">
                          <a:latin typeface="Times New Roman" panose="02020603050405020304" pitchFamily="18" charset="0"/>
                          <a:cs typeface="Times New Roman" panose="02020603050405020304" pitchFamily="18" charset="0"/>
                        </a:rPr>
                        <a:t> Elaboration</a:t>
                      </a:r>
                    </a:p>
                    <a:p>
                      <a:pPr algn="ctr"/>
                      <a:r>
                        <a:rPr lang="en-US" sz="1600" b="1" baseline="0" dirty="0" smtClean="0">
                          <a:latin typeface="Times New Roman" panose="02020603050405020304" pitchFamily="18" charset="0"/>
                          <a:cs typeface="Times New Roman" panose="02020603050405020304" pitchFamily="18" charset="0"/>
                        </a:rPr>
                        <a:t>(</a:t>
                      </a:r>
                      <a:r>
                        <a:rPr lang="en-US" sz="1600" b="1" baseline="0" dirty="0" err="1" smtClean="0">
                          <a:latin typeface="Times New Roman" panose="02020603050405020304" pitchFamily="18" charset="0"/>
                          <a:cs typeface="Times New Roman" panose="02020603050405020304" pitchFamily="18" charset="0"/>
                        </a:rPr>
                        <a:t>Hiện</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thực</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hóa</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tiến</a:t>
                      </a:r>
                      <a:r>
                        <a:rPr lang="en-US" sz="1600" b="1" baseline="0" dirty="0" smtClean="0">
                          <a:latin typeface="Times New Roman" panose="02020603050405020304" pitchFamily="18" charset="0"/>
                          <a:cs typeface="Times New Roman" panose="02020603050405020304" pitchFamily="18" charset="0"/>
                        </a:rPr>
                        <a:t> </a:t>
                      </a:r>
                      <a:r>
                        <a:rPr lang="en-US" sz="1600" b="1" baseline="0" dirty="0" err="1" smtClean="0">
                          <a:latin typeface="Times New Roman" panose="02020603050405020304" pitchFamily="18" charset="0"/>
                          <a:cs typeface="Times New Roman" panose="02020603050405020304" pitchFamily="18" charset="0"/>
                        </a:rPr>
                        <a:t>triển</a:t>
                      </a:r>
                      <a:r>
                        <a:rPr lang="en-US" sz="1600" b="1" baseline="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Continuously</a:t>
                      </a:r>
                      <a:r>
                        <a:rPr lang="en-US" sz="1600" baseline="0" dirty="0" smtClean="0">
                          <a:latin typeface="Times New Roman" panose="02020603050405020304" pitchFamily="18" charset="0"/>
                          <a:cs typeface="Times New Roman" panose="02020603050405020304" pitchFamily="18" charset="0"/>
                        </a:rPr>
                        <a:t> improving and detailing a plan as more detailed and specific information and more accurate estimates become available as the project progresses, and thereby producing more accurate and complete plans that result from the successive iterations of the planning process.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600" i="1" dirty="0" smtClean="0">
                          <a:solidFill>
                            <a:srgbClr val="0070C0"/>
                          </a:solidFill>
                          <a:latin typeface="Times New Roman" panose="02020603050405020304" pitchFamily="18" charset="0"/>
                          <a:cs typeface="Times New Roman" panose="02020603050405020304" pitchFamily="18" charset="0"/>
                        </a:rPr>
                        <a:t>Tiếp tục cải tiến và đưa ra một kế hoạch chi tiết hơn và cụ thể hơn và các ước tính chính xác hơn sẽ trở nên sẵn có khi dự án tiến triển và từ đó tạo ra các kế hoạch chính xác và hoàn thiện hơn do kết quả lặp lại của quá trình lập kế hoạch.</a:t>
                      </a:r>
                      <a:endParaRPr lang="en-US" sz="1600" i="1" dirty="0" smtClean="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4" name="TextBox 3"/>
          <p:cNvSpPr txBox="1"/>
          <p:nvPr/>
        </p:nvSpPr>
        <p:spPr>
          <a:xfrm>
            <a:off x="350982" y="704"/>
            <a:ext cx="11624449" cy="461665"/>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Basic project Management Definition ( 2 of </a:t>
            </a:r>
            <a:r>
              <a:rPr lang="en-US" sz="2400" b="1" u="sng" smtClean="0">
                <a:solidFill>
                  <a:schemeClr val="bg2">
                    <a:lumMod val="50000"/>
                  </a:schemeClr>
                </a:solidFill>
                <a:latin typeface="Times New Roman" panose="02020603050405020304" pitchFamily="18" charset="0"/>
                <a:cs typeface="Times New Roman" panose="02020603050405020304" pitchFamily="18" charset="0"/>
              </a:rPr>
              <a:t>3)</a:t>
            </a:r>
            <a:r>
              <a:rPr lang="en-US" sz="2400" b="1" smtClean="0">
                <a:solidFill>
                  <a:schemeClr val="bg2">
                    <a:lumMod val="50000"/>
                  </a:schemeClr>
                </a:solidFill>
                <a:latin typeface="Times New Roman" panose="02020603050405020304" pitchFamily="18" charset="0"/>
                <a:cs typeface="Times New Roman" panose="02020603050405020304" pitchFamily="18" charset="0"/>
              </a:rPr>
              <a:t>   </a:t>
            </a:r>
            <a:r>
              <a:rPr lang="en-US" sz="2400" b="1" smtClean="0">
                <a:solidFill>
                  <a:srgbClr val="0070C0"/>
                </a:solidFill>
                <a:latin typeface="Times New Roman" panose="02020603050405020304" pitchFamily="18" charset="0"/>
                <a:cs typeface="Times New Roman" panose="02020603050405020304" pitchFamily="18" charset="0"/>
              </a:rPr>
              <a:t>Định </a:t>
            </a:r>
            <a:r>
              <a:rPr lang="en-US" sz="2400" b="1">
                <a:solidFill>
                  <a:srgbClr val="0070C0"/>
                </a:solidFill>
                <a:latin typeface="Times New Roman" panose="02020603050405020304" pitchFamily="18" charset="0"/>
                <a:cs typeface="Times New Roman" panose="02020603050405020304" pitchFamily="18" charset="0"/>
              </a:rPr>
              <a:t>nghĩa cơ bản về quản lý dự án</a:t>
            </a: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210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71221061"/>
              </p:ext>
            </p:extLst>
          </p:nvPr>
        </p:nvGraphicFramePr>
        <p:xfrm>
          <a:off x="440482" y="822960"/>
          <a:ext cx="11111344" cy="5455920"/>
        </p:xfrm>
        <a:graphic>
          <a:graphicData uri="http://schemas.openxmlformats.org/drawingml/2006/table">
            <a:tbl>
              <a:tblPr firstRow="1" bandRow="1">
                <a:tableStyleId>{5C22544A-7EE6-4342-B048-85BDC9FD1C3A}</a:tableStyleId>
              </a:tblPr>
              <a:tblGrid>
                <a:gridCol w="3072722">
                  <a:extLst>
                    <a:ext uri="{9D8B030D-6E8A-4147-A177-3AD203B41FA5}">
                      <a16:colId xmlns:a16="http://schemas.microsoft.com/office/drawing/2014/main" xmlns="" val="20000"/>
                    </a:ext>
                  </a:extLst>
                </a:gridCol>
                <a:gridCol w="4019311">
                  <a:extLst>
                    <a:ext uri="{9D8B030D-6E8A-4147-A177-3AD203B41FA5}">
                      <a16:colId xmlns:a16="http://schemas.microsoft.com/office/drawing/2014/main" xmlns="" val="20001"/>
                    </a:ext>
                  </a:extLst>
                </a:gridCol>
                <a:gridCol w="4019311">
                  <a:extLst>
                    <a:ext uri="{9D8B030D-6E8A-4147-A177-3AD203B41FA5}">
                      <a16:colId xmlns:a16="http://schemas.microsoft.com/office/drawing/2014/main" xmlns="" val="97482338"/>
                    </a:ext>
                  </a:extLst>
                </a:gridCol>
              </a:tblGrid>
              <a:tr h="267985">
                <a:tc>
                  <a:txBody>
                    <a:bodyPr/>
                    <a:lstStyle/>
                    <a:p>
                      <a:pPr algn="ctr"/>
                      <a:r>
                        <a:rPr lang="en-US" sz="1700" dirty="0" smtClean="0"/>
                        <a:t>Term</a:t>
                      </a:r>
                      <a:endParaRPr lang="en-US" sz="1700" dirty="0"/>
                    </a:p>
                  </a:txBody>
                  <a:tcPr>
                    <a:solidFill>
                      <a:schemeClr val="bg2">
                        <a:lumMod val="90000"/>
                      </a:schemeClr>
                    </a:solidFill>
                  </a:tcPr>
                </a:tc>
                <a:tc>
                  <a:txBody>
                    <a:bodyPr/>
                    <a:lstStyle/>
                    <a:p>
                      <a:pPr algn="ctr"/>
                      <a:r>
                        <a:rPr lang="en-US" sz="1700" dirty="0" smtClean="0"/>
                        <a:t>Definition</a:t>
                      </a:r>
                      <a:endParaRPr lang="en-US" sz="1700" dirty="0"/>
                    </a:p>
                  </a:txBody>
                  <a:tcPr>
                    <a:solidFill>
                      <a:schemeClr val="bg2">
                        <a:lumMod val="90000"/>
                      </a:schemeClr>
                    </a:solidFill>
                  </a:tcPr>
                </a:tc>
                <a:tc>
                  <a:txBody>
                    <a:bodyPr/>
                    <a:lstStyle/>
                    <a:p>
                      <a:pPr algn="ctr"/>
                      <a:endParaRPr lang="en-US" sz="1700" dirty="0"/>
                    </a:p>
                  </a:txBody>
                  <a:tcPr>
                    <a:solidFill>
                      <a:schemeClr val="bg2">
                        <a:lumMod val="90000"/>
                      </a:schemeClr>
                    </a:solidFill>
                  </a:tcPr>
                </a:tc>
                <a:extLst>
                  <a:ext uri="{0D108BD9-81ED-4DB2-BD59-A6C34878D82A}">
                    <a16:rowId xmlns:a16="http://schemas.microsoft.com/office/drawing/2014/main" xmlns="" val="10000"/>
                  </a:ext>
                </a:extLst>
              </a:tr>
              <a:tr h="1071941">
                <a:tc>
                  <a:txBody>
                    <a:bodyPr/>
                    <a:lstStyle/>
                    <a:p>
                      <a:pPr algn="ctr"/>
                      <a:r>
                        <a:rPr lang="en-US" sz="1700" b="1" dirty="0" smtClean="0">
                          <a:latin typeface="Times New Roman" panose="02020603050405020304" pitchFamily="18" charset="0"/>
                          <a:cs typeface="Times New Roman" panose="02020603050405020304" pitchFamily="18" charset="0"/>
                        </a:rPr>
                        <a:t>Project Management Office (PMO)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700" b="1" dirty="0" smtClean="0">
                          <a:latin typeface="Times New Roman" panose="02020603050405020304" pitchFamily="18" charset="0"/>
                          <a:cs typeface="Times New Roman" panose="02020603050405020304" pitchFamily="18" charset="0"/>
                        </a:rPr>
                        <a:t>(</a:t>
                      </a:r>
                      <a:r>
                        <a:rPr lang="en-US" sz="1700" b="1" dirty="0" err="1" smtClean="0">
                          <a:latin typeface="Times New Roman" panose="02020603050405020304" pitchFamily="18" charset="0"/>
                          <a:cs typeface="Times New Roman" panose="02020603050405020304" pitchFamily="18" charset="0"/>
                        </a:rPr>
                        <a:t>Văn</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phòng</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quản</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lý</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dự</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án</a:t>
                      </a:r>
                      <a:r>
                        <a:rPr lang="en-US" sz="1700" b="1" dirty="0" smtClean="0">
                          <a:latin typeface="Times New Roman" panose="02020603050405020304" pitchFamily="18" charset="0"/>
                          <a:cs typeface="Times New Roman" panose="02020603050405020304" pitchFamily="18" charset="0"/>
                        </a:rPr>
                        <a:t>)</a:t>
                      </a:r>
                      <a:endParaRPr lang="en-US" sz="1700" b="1" dirty="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An organizational body or entity</a:t>
                      </a:r>
                      <a:r>
                        <a:rPr lang="en-US" sz="1700" baseline="0" dirty="0" smtClean="0">
                          <a:latin typeface="Times New Roman" panose="02020603050405020304" pitchFamily="18" charset="0"/>
                          <a:cs typeface="Times New Roman" panose="02020603050405020304" pitchFamily="18" charset="0"/>
                        </a:rPr>
                        <a:t> assigned various responsibilities related to the centralized and coordinated management of those projects under its domain.</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700" dirty="0" smtClean="0">
                          <a:solidFill>
                            <a:srgbClr val="0070C0"/>
                          </a:solidFill>
                          <a:latin typeface="Times New Roman" panose="02020603050405020304" pitchFamily="18" charset="0"/>
                          <a:cs typeface="Times New Roman" panose="02020603050405020304" pitchFamily="18" charset="0"/>
                        </a:rPr>
                        <a:t>Một cơ quan, tổ chức được giao nhiệm vụ khác nhau liên quan đến việc quản lý tập trung và phối hợp các dự án đó trong lĩnh vực của mình.</a:t>
                      </a:r>
                      <a:endParaRPr lang="en-US" sz="1700" dirty="0" smtClean="0">
                        <a:solidFill>
                          <a:srgbClr val="0070C0"/>
                        </a:solidFill>
                        <a:latin typeface="Times New Roman" panose="02020603050405020304" pitchFamily="18" charset="0"/>
                        <a:cs typeface="Times New Roman" panose="02020603050405020304" pitchFamily="18" charset="0"/>
                      </a:endParaRPr>
                    </a:p>
                    <a:p>
                      <a:endParaRPr lang="en-US" sz="17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81829">
                <a:tc>
                  <a:txBody>
                    <a:bodyPr/>
                    <a:lstStyle/>
                    <a:p>
                      <a:pPr algn="ctr"/>
                      <a:r>
                        <a:rPr lang="en-US" sz="1700" b="1" dirty="0" smtClean="0">
                          <a:latin typeface="Times New Roman" panose="02020603050405020304" pitchFamily="18" charset="0"/>
                          <a:cs typeface="Times New Roman" panose="02020603050405020304" pitchFamily="18" charset="0"/>
                        </a:rPr>
                        <a:t>Project Sponsor</a:t>
                      </a:r>
                      <a:endParaRPr lang="en-US" sz="1700" b="1" dirty="0" smtClean="0">
                        <a:latin typeface="Times New Roman" panose="02020603050405020304" pitchFamily="18" charset="0"/>
                        <a:cs typeface="Times New Roman" panose="02020603050405020304" pitchFamily="18" charset="0"/>
                      </a:endParaRPr>
                    </a:p>
                    <a:p>
                      <a:pPr algn="ctr"/>
                      <a:r>
                        <a:rPr lang="en-US" sz="1700" b="1" dirty="0" smtClean="0">
                          <a:latin typeface="Times New Roman" panose="02020603050405020304" pitchFamily="18" charset="0"/>
                          <a:cs typeface="Times New Roman" panose="02020603050405020304" pitchFamily="18" charset="0"/>
                        </a:rPr>
                        <a:t>(</a:t>
                      </a:r>
                      <a:r>
                        <a:rPr lang="en-US" sz="1700" b="1" dirty="0" err="1" smtClean="0">
                          <a:latin typeface="Times New Roman" panose="02020603050405020304" pitchFamily="18" charset="0"/>
                          <a:cs typeface="Times New Roman" panose="02020603050405020304" pitchFamily="18" charset="0"/>
                        </a:rPr>
                        <a:t>Nhà</a:t>
                      </a:r>
                      <a:r>
                        <a:rPr lang="en-US" sz="1700" b="1" baseline="0" dirty="0" smtClean="0">
                          <a:latin typeface="Times New Roman" panose="02020603050405020304" pitchFamily="18" charset="0"/>
                          <a:cs typeface="Times New Roman" panose="02020603050405020304" pitchFamily="18" charset="0"/>
                        </a:rPr>
                        <a:t> tài </a:t>
                      </a:r>
                      <a:r>
                        <a:rPr lang="en-US" sz="1700" b="1" baseline="0" dirty="0" err="1" smtClean="0">
                          <a:latin typeface="Times New Roman" panose="02020603050405020304" pitchFamily="18" charset="0"/>
                          <a:cs typeface="Times New Roman" panose="02020603050405020304" pitchFamily="18" charset="0"/>
                        </a:rPr>
                        <a:t>trợ</a:t>
                      </a:r>
                      <a:r>
                        <a:rPr lang="en-US" sz="1700" b="1" baseline="0" dirty="0" smtClean="0">
                          <a:latin typeface="Times New Roman" panose="02020603050405020304" pitchFamily="18" charset="0"/>
                          <a:cs typeface="Times New Roman" panose="02020603050405020304" pitchFamily="18" charset="0"/>
                        </a:rPr>
                        <a:t> </a:t>
                      </a:r>
                      <a:r>
                        <a:rPr lang="en-US" sz="1700" b="1" baseline="0" dirty="0" err="1" smtClean="0">
                          <a:latin typeface="Times New Roman" panose="02020603050405020304" pitchFamily="18" charset="0"/>
                          <a:cs typeface="Times New Roman" panose="02020603050405020304" pitchFamily="18" charset="0"/>
                        </a:rPr>
                        <a:t>dự</a:t>
                      </a:r>
                      <a:r>
                        <a:rPr lang="en-US" sz="1700" b="1" baseline="0" dirty="0" smtClean="0">
                          <a:latin typeface="Times New Roman" panose="02020603050405020304" pitchFamily="18" charset="0"/>
                          <a:cs typeface="Times New Roman" panose="02020603050405020304" pitchFamily="18" charset="0"/>
                        </a:rPr>
                        <a:t> án)</a:t>
                      </a:r>
                      <a:endParaRPr lang="en-US" sz="1700" b="1" dirty="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A sponsor is</a:t>
                      </a:r>
                      <a:r>
                        <a:rPr lang="en-US" sz="1700" baseline="0" dirty="0" smtClean="0">
                          <a:latin typeface="Times New Roman" panose="02020603050405020304" pitchFamily="18" charset="0"/>
                          <a:cs typeface="Times New Roman" panose="02020603050405020304" pitchFamily="18" charset="0"/>
                        </a:rPr>
                        <a:t> an individual or an organization that has the authority to perform, delegate, or ensure completion of the following project commitments :</a:t>
                      </a:r>
                    </a:p>
                    <a:p>
                      <a:pPr marL="285750" indent="-285750">
                        <a:buFont typeface="Wingdings" panose="05000000000000000000" pitchFamily="2" charset="2"/>
                        <a:buChar char="ü"/>
                      </a:pPr>
                      <a:r>
                        <a:rPr lang="en-US" sz="1700" baseline="0" dirty="0" smtClean="0">
                          <a:latin typeface="Times New Roman" panose="02020603050405020304" pitchFamily="18" charset="0"/>
                          <a:cs typeface="Times New Roman" panose="02020603050405020304" pitchFamily="18" charset="0"/>
                        </a:rPr>
                        <a:t>Formalization of an agreement with the delivery organization</a:t>
                      </a:r>
                    </a:p>
                    <a:p>
                      <a:pPr marL="285750" indent="-285750">
                        <a:buFont typeface="Wingdings" panose="05000000000000000000" pitchFamily="2" charset="2"/>
                        <a:buChar char="ü"/>
                      </a:pPr>
                      <a:r>
                        <a:rPr lang="en-US" sz="1700" u="sng" baseline="0" dirty="0" smtClean="0">
                          <a:latin typeface="Times New Roman" panose="02020603050405020304" pitchFamily="18" charset="0"/>
                          <a:cs typeface="Times New Roman" panose="02020603050405020304" pitchFamily="18" charset="0"/>
                        </a:rPr>
                        <a:t>Approval to proceed </a:t>
                      </a:r>
                      <a:r>
                        <a:rPr lang="en-US" sz="1700" baseline="0" dirty="0" smtClean="0">
                          <a:latin typeface="Times New Roman" panose="02020603050405020304" pitchFamily="18" charset="0"/>
                          <a:cs typeface="Times New Roman" panose="02020603050405020304" pitchFamily="18" charset="0"/>
                        </a:rPr>
                        <a:t>with the start of the project or of a phase</a:t>
                      </a:r>
                    </a:p>
                    <a:p>
                      <a:pPr marL="285750" indent="-285750">
                        <a:buFont typeface="Wingdings" panose="05000000000000000000" pitchFamily="2" charset="2"/>
                        <a:buChar char="ü"/>
                      </a:pPr>
                      <a:r>
                        <a:rPr lang="en-US" sz="1700" baseline="0" dirty="0" smtClean="0">
                          <a:latin typeface="Times New Roman" panose="02020603050405020304" pitchFamily="18" charset="0"/>
                          <a:cs typeface="Times New Roman" panose="02020603050405020304" pitchFamily="18" charset="0"/>
                        </a:rPr>
                        <a:t>Acceptance of the </a:t>
                      </a:r>
                      <a:r>
                        <a:rPr lang="en-US" sz="1700" u="sng" baseline="0" dirty="0" smtClean="0">
                          <a:latin typeface="Times New Roman" panose="02020603050405020304" pitchFamily="18" charset="0"/>
                          <a:cs typeface="Times New Roman" panose="02020603050405020304" pitchFamily="18" charset="0"/>
                        </a:rPr>
                        <a:t>deliverables</a:t>
                      </a:r>
                      <a:r>
                        <a:rPr lang="en-US" sz="1700" baseline="0" dirty="0" smtClean="0">
                          <a:latin typeface="Times New Roman" panose="02020603050405020304" pitchFamily="18" charset="0"/>
                          <a:cs typeface="Times New Roman" panose="02020603050405020304" pitchFamily="18" charset="0"/>
                        </a:rPr>
                        <a:t> from the project</a:t>
                      </a:r>
                    </a:p>
                    <a:p>
                      <a:pPr marL="285750" indent="-285750">
                        <a:buFont typeface="Wingdings" panose="05000000000000000000" pitchFamily="2" charset="2"/>
                        <a:buChar char="ü"/>
                      </a:pPr>
                      <a:r>
                        <a:rPr lang="en-US" sz="1700" baseline="0" dirty="0" smtClean="0">
                          <a:latin typeface="Times New Roman" panose="02020603050405020304" pitchFamily="18" charset="0"/>
                          <a:cs typeface="Times New Roman" panose="02020603050405020304" pitchFamily="18" charset="0"/>
                        </a:rPr>
                        <a:t>Spending for the cost or price, or both, of the project as specified in the agreement</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dirty="0" err="1" smtClean="0">
                          <a:solidFill>
                            <a:srgbClr val="0070C0"/>
                          </a:solidFill>
                          <a:latin typeface="Times New Roman" panose="02020603050405020304" pitchFamily="18" charset="0"/>
                          <a:cs typeface="Times New Roman" panose="02020603050405020304" pitchFamily="18" charset="0"/>
                        </a:rPr>
                        <a:t>Nhà</a:t>
                      </a:r>
                      <a:r>
                        <a:rPr lang="en-US" sz="1700" baseline="0" dirty="0" smtClean="0">
                          <a:solidFill>
                            <a:srgbClr val="0070C0"/>
                          </a:solidFill>
                          <a:latin typeface="Times New Roman" panose="02020603050405020304" pitchFamily="18" charset="0"/>
                          <a:cs typeface="Times New Roman" panose="02020603050405020304" pitchFamily="18" charset="0"/>
                        </a:rPr>
                        <a:t> tài </a:t>
                      </a:r>
                      <a:r>
                        <a:rPr lang="en-US" sz="1700" baseline="0" dirty="0" err="1" smtClean="0">
                          <a:solidFill>
                            <a:srgbClr val="0070C0"/>
                          </a:solidFill>
                          <a:latin typeface="Times New Roman" panose="02020603050405020304" pitchFamily="18" charset="0"/>
                          <a:cs typeface="Times New Roman" panose="02020603050405020304" pitchFamily="18" charset="0"/>
                        </a:rPr>
                        <a:t>trợ</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là</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một</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cá</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nhân</a:t>
                      </a:r>
                      <a:r>
                        <a:rPr lang="en-US" sz="1700" baseline="0" dirty="0" smtClean="0">
                          <a:solidFill>
                            <a:srgbClr val="0070C0"/>
                          </a:solidFill>
                          <a:latin typeface="Times New Roman" panose="02020603050405020304" pitchFamily="18" charset="0"/>
                          <a:cs typeface="Times New Roman" panose="02020603050405020304" pitchFamily="18" charset="0"/>
                        </a:rPr>
                        <a:t> hay </a:t>
                      </a:r>
                      <a:r>
                        <a:rPr lang="en-US" sz="1700" baseline="0" dirty="0" err="1" smtClean="0">
                          <a:solidFill>
                            <a:srgbClr val="0070C0"/>
                          </a:solidFill>
                          <a:latin typeface="Times New Roman" panose="02020603050405020304" pitchFamily="18" charset="0"/>
                          <a:cs typeface="Times New Roman" panose="02020603050405020304" pitchFamily="18" charset="0"/>
                        </a:rPr>
                        <a:t>một</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tổ</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chức</a:t>
                      </a:r>
                      <a:r>
                        <a:rPr lang="en-US" sz="1700" baseline="0" dirty="0" smtClean="0">
                          <a:solidFill>
                            <a:srgbClr val="0070C0"/>
                          </a:solidFill>
                          <a:latin typeface="Times New Roman" panose="02020603050405020304" pitchFamily="18" charset="0"/>
                          <a:cs typeface="Times New Roman" panose="02020603050405020304" pitchFamily="18" charset="0"/>
                        </a:rPr>
                        <a:t> có </a:t>
                      </a:r>
                      <a:r>
                        <a:rPr lang="en-US" sz="1700" baseline="0" dirty="0" err="1" smtClean="0">
                          <a:solidFill>
                            <a:srgbClr val="0070C0"/>
                          </a:solidFill>
                          <a:latin typeface="Times New Roman" panose="02020603050405020304" pitchFamily="18" charset="0"/>
                          <a:cs typeface="Times New Roman" panose="02020603050405020304" pitchFamily="18" charset="0"/>
                        </a:rPr>
                        <a:t>quyền</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thực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hiện</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ủy</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thác</a:t>
                      </a:r>
                      <a:r>
                        <a:rPr lang="en-US" sz="1700" baseline="0" dirty="0" smtClean="0">
                          <a:solidFill>
                            <a:srgbClr val="0070C0"/>
                          </a:solidFill>
                          <a:latin typeface="Times New Roman" panose="02020603050405020304" pitchFamily="18" charset="0"/>
                          <a:cs typeface="Times New Roman" panose="02020603050405020304" pitchFamily="18" charset="0"/>
                        </a:rPr>
                        <a:t> hoặc </a:t>
                      </a:r>
                      <a:r>
                        <a:rPr lang="en-US" sz="1700" baseline="0" dirty="0" err="1" smtClean="0">
                          <a:solidFill>
                            <a:srgbClr val="0070C0"/>
                          </a:solidFill>
                          <a:latin typeface="Times New Roman" panose="02020603050405020304" pitchFamily="18" charset="0"/>
                          <a:cs typeface="Times New Roman" panose="02020603050405020304" pitchFamily="18" charset="0"/>
                        </a:rPr>
                        <a:t>đảm</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bảo</a:t>
                      </a:r>
                      <a:r>
                        <a:rPr lang="en-US" sz="1700" baseline="0" dirty="0" smtClean="0">
                          <a:solidFill>
                            <a:srgbClr val="0070C0"/>
                          </a:solidFill>
                          <a:latin typeface="Times New Roman" panose="02020603050405020304" pitchFamily="18" charset="0"/>
                          <a:cs typeface="Times New Roman" panose="02020603050405020304" pitchFamily="18" charset="0"/>
                        </a:rPr>
                        <a:t> hoàn thành các cam kết </a:t>
                      </a:r>
                      <a:r>
                        <a:rPr lang="en-US" sz="1700" baseline="0" dirty="0" err="1" smtClean="0">
                          <a:solidFill>
                            <a:srgbClr val="0070C0"/>
                          </a:solidFill>
                          <a:latin typeface="Times New Roman" panose="02020603050405020304" pitchFamily="18" charset="0"/>
                          <a:cs typeface="Times New Roman" panose="02020603050405020304" pitchFamily="18" charset="0"/>
                        </a:rPr>
                        <a:t>sau</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dự</a:t>
                      </a:r>
                      <a:r>
                        <a:rPr lang="en-US" sz="1700" baseline="0" dirty="0" smtClean="0">
                          <a:solidFill>
                            <a:srgbClr val="0070C0"/>
                          </a:solidFill>
                          <a:latin typeface="Times New Roman" panose="02020603050405020304" pitchFamily="18" charset="0"/>
                          <a:cs typeface="Times New Roman" panose="02020603050405020304" pitchFamily="18" charset="0"/>
                        </a:rPr>
                        <a:t> án:</a:t>
                      </a:r>
                    </a:p>
                    <a:p>
                      <a:endParaRPr lang="en-US" sz="1700" baseline="0"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700" baseline="0" dirty="0" err="1" smtClean="0">
                          <a:solidFill>
                            <a:srgbClr val="0070C0"/>
                          </a:solidFill>
                          <a:latin typeface="Times New Roman" panose="02020603050405020304" pitchFamily="18" charset="0"/>
                          <a:cs typeface="Times New Roman" panose="02020603050405020304" pitchFamily="18" charset="0"/>
                        </a:rPr>
                        <a:t>Chức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thức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hóa</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hợp</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đồng</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với</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tổ</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chức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phân</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phối</a:t>
                      </a:r>
                      <a:r>
                        <a:rPr lang="en-US" sz="1700" baseline="0"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700" u="sng" baseline="0" dirty="0" err="1" smtClean="0">
                          <a:solidFill>
                            <a:srgbClr val="0070C0"/>
                          </a:solidFill>
                          <a:latin typeface="Times New Roman" panose="02020603050405020304" pitchFamily="18" charset="0"/>
                          <a:cs typeface="Times New Roman" panose="02020603050405020304" pitchFamily="18" charset="0"/>
                        </a:rPr>
                        <a:t>Phê</a:t>
                      </a:r>
                      <a:r>
                        <a:rPr lang="en-US" sz="1700" u="sng" baseline="0" dirty="0" smtClean="0">
                          <a:solidFill>
                            <a:srgbClr val="0070C0"/>
                          </a:solidFill>
                          <a:latin typeface="Times New Roman" panose="02020603050405020304" pitchFamily="18" charset="0"/>
                          <a:cs typeface="Times New Roman" panose="02020603050405020304" pitchFamily="18" charset="0"/>
                        </a:rPr>
                        <a:t> </a:t>
                      </a:r>
                      <a:r>
                        <a:rPr lang="en-US" sz="1700" u="sng" baseline="0" dirty="0" err="1" smtClean="0">
                          <a:solidFill>
                            <a:srgbClr val="0070C0"/>
                          </a:solidFill>
                          <a:latin typeface="Times New Roman" panose="02020603050405020304" pitchFamily="18" charset="0"/>
                          <a:cs typeface="Times New Roman" panose="02020603050405020304" pitchFamily="18" charset="0"/>
                        </a:rPr>
                        <a:t>duyệt</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để</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tiến</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hành</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bắt</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đầu</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của</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dự</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án</a:t>
                      </a:r>
                      <a:r>
                        <a:rPr lang="en-US" sz="1700" u="none" baseline="0" dirty="0" smtClean="0">
                          <a:solidFill>
                            <a:srgbClr val="0070C0"/>
                          </a:solidFill>
                          <a:latin typeface="Times New Roman" panose="02020603050405020304" pitchFamily="18" charset="0"/>
                          <a:cs typeface="Times New Roman" panose="02020603050405020304" pitchFamily="18" charset="0"/>
                        </a:rPr>
                        <a:t> hay </a:t>
                      </a:r>
                      <a:r>
                        <a:rPr lang="en-US" sz="1700" u="none" baseline="0" dirty="0" err="1" smtClean="0">
                          <a:solidFill>
                            <a:srgbClr val="0070C0"/>
                          </a:solidFill>
                          <a:latin typeface="Times New Roman" panose="02020603050405020304" pitchFamily="18" charset="0"/>
                          <a:cs typeface="Times New Roman" panose="02020603050405020304" pitchFamily="18" charset="0"/>
                        </a:rPr>
                        <a:t>bắt</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đầu</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một</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giai</a:t>
                      </a:r>
                      <a:r>
                        <a:rPr lang="en-US" sz="1700" u="none" baseline="0" dirty="0" smtClean="0">
                          <a:solidFill>
                            <a:srgbClr val="0070C0"/>
                          </a:solidFill>
                          <a:latin typeface="Times New Roman" panose="02020603050405020304" pitchFamily="18" charset="0"/>
                          <a:cs typeface="Times New Roman" panose="02020603050405020304" pitchFamily="18" charset="0"/>
                        </a:rPr>
                        <a:t> </a:t>
                      </a:r>
                      <a:r>
                        <a:rPr lang="en-US" sz="1700" u="none" baseline="0" dirty="0" err="1" smtClean="0">
                          <a:solidFill>
                            <a:srgbClr val="0070C0"/>
                          </a:solidFill>
                          <a:latin typeface="Times New Roman" panose="02020603050405020304" pitchFamily="18" charset="0"/>
                          <a:cs typeface="Times New Roman" panose="02020603050405020304" pitchFamily="18" charset="0"/>
                        </a:rPr>
                        <a:t>đoạn</a:t>
                      </a:r>
                      <a:r>
                        <a:rPr lang="en-US" sz="1700" u="none" baseline="0"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700" baseline="0" dirty="0" err="1" smtClean="0">
                          <a:solidFill>
                            <a:srgbClr val="0070C0"/>
                          </a:solidFill>
                          <a:latin typeface="Times New Roman" panose="02020603050405020304" pitchFamily="18" charset="0"/>
                          <a:cs typeface="Times New Roman" panose="02020603050405020304" pitchFamily="18" charset="0"/>
                        </a:rPr>
                        <a:t>Chấp</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nhận</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các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u="sng" baseline="0" dirty="0" err="1" smtClean="0">
                          <a:solidFill>
                            <a:srgbClr val="0070C0"/>
                          </a:solidFill>
                          <a:latin typeface="Times New Roman" panose="02020603050405020304" pitchFamily="18" charset="0"/>
                          <a:cs typeface="Times New Roman" panose="02020603050405020304" pitchFamily="18" charset="0"/>
                        </a:rPr>
                        <a:t>sản</a:t>
                      </a:r>
                      <a:r>
                        <a:rPr lang="en-US" sz="1700" u="sng" baseline="0" dirty="0" smtClean="0">
                          <a:solidFill>
                            <a:srgbClr val="0070C0"/>
                          </a:solidFill>
                          <a:latin typeface="Times New Roman" panose="02020603050405020304" pitchFamily="18" charset="0"/>
                          <a:cs typeface="Times New Roman" panose="02020603050405020304" pitchFamily="18" charset="0"/>
                        </a:rPr>
                        <a:t> </a:t>
                      </a:r>
                      <a:r>
                        <a:rPr lang="en-US" sz="1700" u="sng" baseline="0" dirty="0" err="1" smtClean="0">
                          <a:solidFill>
                            <a:srgbClr val="0070C0"/>
                          </a:solidFill>
                          <a:latin typeface="Times New Roman" panose="02020603050405020304" pitchFamily="18" charset="0"/>
                          <a:cs typeface="Times New Roman" panose="02020603050405020304" pitchFamily="18" charset="0"/>
                        </a:rPr>
                        <a:t>phẩm</a:t>
                      </a:r>
                      <a:r>
                        <a:rPr lang="en-US" sz="1700" u="sng" baseline="0" dirty="0" smtClean="0">
                          <a:solidFill>
                            <a:srgbClr val="0070C0"/>
                          </a:solidFill>
                          <a:latin typeface="Times New Roman" panose="02020603050405020304" pitchFamily="18" charset="0"/>
                          <a:cs typeface="Times New Roman" panose="02020603050405020304" pitchFamily="18" charset="0"/>
                        </a:rPr>
                        <a:t> </a:t>
                      </a:r>
                      <a:r>
                        <a:rPr lang="en-US" sz="1700" u="sng" baseline="0" dirty="0" err="1" smtClean="0">
                          <a:solidFill>
                            <a:srgbClr val="0070C0"/>
                          </a:solidFill>
                          <a:latin typeface="Times New Roman" panose="02020603050405020304" pitchFamily="18" charset="0"/>
                          <a:cs typeface="Times New Roman" panose="02020603050405020304" pitchFamily="18" charset="0"/>
                        </a:rPr>
                        <a:t>chuyển</a:t>
                      </a:r>
                      <a:r>
                        <a:rPr lang="en-US" sz="1700" u="sng" baseline="0" dirty="0" smtClean="0">
                          <a:solidFill>
                            <a:srgbClr val="0070C0"/>
                          </a:solidFill>
                          <a:latin typeface="Times New Roman" panose="02020603050405020304" pitchFamily="18" charset="0"/>
                          <a:cs typeface="Times New Roman" panose="02020603050405020304" pitchFamily="18" charset="0"/>
                        </a:rPr>
                        <a:t> </a:t>
                      </a:r>
                      <a:r>
                        <a:rPr lang="en-US" sz="1700" u="sng" baseline="0" dirty="0" err="1" smtClean="0">
                          <a:solidFill>
                            <a:srgbClr val="0070C0"/>
                          </a:solidFill>
                          <a:latin typeface="Times New Roman" panose="02020603050405020304" pitchFamily="18" charset="0"/>
                          <a:cs typeface="Times New Roman" panose="02020603050405020304" pitchFamily="18" charset="0"/>
                        </a:rPr>
                        <a:t>giao</a:t>
                      </a:r>
                      <a:r>
                        <a:rPr lang="en-US" sz="1700" u="sng"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từ</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dự</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án</a:t>
                      </a:r>
                      <a:r>
                        <a:rPr lang="en-US" sz="1700" baseline="0"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700" baseline="0" dirty="0" smtClean="0">
                          <a:solidFill>
                            <a:srgbClr val="0070C0"/>
                          </a:solidFill>
                          <a:latin typeface="Times New Roman" panose="02020603050405020304" pitchFamily="18" charset="0"/>
                          <a:cs typeface="Times New Roman" panose="02020603050405020304" pitchFamily="18" charset="0"/>
                        </a:rPr>
                        <a:t>Chi </a:t>
                      </a:r>
                      <a:r>
                        <a:rPr lang="en-US" sz="1700" baseline="0" dirty="0" err="1" smtClean="0">
                          <a:solidFill>
                            <a:srgbClr val="0070C0"/>
                          </a:solidFill>
                          <a:latin typeface="Times New Roman" panose="02020603050405020304" pitchFamily="18" charset="0"/>
                          <a:cs typeface="Times New Roman" panose="02020603050405020304" pitchFamily="18" charset="0"/>
                        </a:rPr>
                        <a:t>tiêu</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cho</a:t>
                      </a:r>
                      <a:r>
                        <a:rPr lang="en-US" sz="1700" baseline="0" dirty="0" smtClean="0">
                          <a:solidFill>
                            <a:srgbClr val="0070C0"/>
                          </a:solidFill>
                          <a:latin typeface="Times New Roman" panose="02020603050405020304" pitchFamily="18" charset="0"/>
                          <a:cs typeface="Times New Roman" panose="02020603050405020304" pitchFamily="18" charset="0"/>
                        </a:rPr>
                        <a:t> chi </a:t>
                      </a:r>
                      <a:r>
                        <a:rPr lang="en-US" sz="1700" baseline="0" dirty="0" err="1" smtClean="0">
                          <a:solidFill>
                            <a:srgbClr val="0070C0"/>
                          </a:solidFill>
                          <a:latin typeface="Times New Roman" panose="02020603050405020304" pitchFamily="18" charset="0"/>
                          <a:cs typeface="Times New Roman" panose="02020603050405020304" pitchFamily="18" charset="0"/>
                        </a:rPr>
                        <a:t>phí</a:t>
                      </a:r>
                      <a:r>
                        <a:rPr lang="en-US" sz="1700" baseline="0" dirty="0" smtClean="0">
                          <a:solidFill>
                            <a:srgbClr val="0070C0"/>
                          </a:solidFill>
                          <a:latin typeface="Times New Roman" panose="02020603050405020304" pitchFamily="18" charset="0"/>
                          <a:cs typeface="Times New Roman" panose="02020603050405020304" pitchFamily="18" charset="0"/>
                        </a:rPr>
                        <a:t> hay </a:t>
                      </a:r>
                      <a:r>
                        <a:rPr lang="en-US" sz="1700" baseline="0" dirty="0" err="1" smtClean="0">
                          <a:solidFill>
                            <a:srgbClr val="0070C0"/>
                          </a:solidFill>
                          <a:latin typeface="Times New Roman" panose="02020603050405020304" pitchFamily="18" charset="0"/>
                          <a:cs typeface="Times New Roman" panose="02020603050405020304" pitchFamily="18" charset="0"/>
                        </a:rPr>
                        <a:t>giá</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trị</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của</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giá</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án</a:t>
                      </a:r>
                      <a:r>
                        <a:rPr lang="en-US" sz="1700" baseline="0" dirty="0" smtClean="0">
                          <a:solidFill>
                            <a:srgbClr val="0070C0"/>
                          </a:solidFill>
                          <a:latin typeface="Times New Roman" panose="02020603050405020304" pitchFamily="18" charset="0"/>
                          <a:cs typeface="Times New Roman" panose="02020603050405020304" pitchFamily="18" charset="0"/>
                        </a:rPr>
                        <a:t> hay </a:t>
                      </a:r>
                      <a:r>
                        <a:rPr lang="en-US" sz="1700" baseline="0" dirty="0" err="1" smtClean="0">
                          <a:solidFill>
                            <a:srgbClr val="0070C0"/>
                          </a:solidFill>
                          <a:latin typeface="Times New Roman" panose="02020603050405020304" pitchFamily="18" charset="0"/>
                          <a:cs typeface="Times New Roman" panose="02020603050405020304" pitchFamily="18" charset="0"/>
                        </a:rPr>
                        <a:t>cả</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hai</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theo</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các</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điều</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khoản</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trong</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hợp</a:t>
                      </a:r>
                      <a:r>
                        <a:rPr lang="en-US" sz="1700" baseline="0" dirty="0" smtClean="0">
                          <a:solidFill>
                            <a:srgbClr val="0070C0"/>
                          </a:solidFill>
                          <a:latin typeface="Times New Roman" panose="02020603050405020304" pitchFamily="18" charset="0"/>
                          <a:cs typeface="Times New Roman" panose="02020603050405020304" pitchFamily="18" charset="0"/>
                        </a:rPr>
                        <a:t> </a:t>
                      </a:r>
                      <a:r>
                        <a:rPr lang="en-US" sz="1700" baseline="0" dirty="0" err="1" smtClean="0">
                          <a:solidFill>
                            <a:srgbClr val="0070C0"/>
                          </a:solidFill>
                          <a:latin typeface="Times New Roman" panose="02020603050405020304" pitchFamily="18" charset="0"/>
                          <a:cs typeface="Times New Roman" panose="02020603050405020304" pitchFamily="18" charset="0"/>
                        </a:rPr>
                        <a:t>đồng</a:t>
                      </a:r>
                      <a:r>
                        <a:rPr lang="en-US" sz="1700" baseline="0" dirty="0" smtClean="0">
                          <a:solidFill>
                            <a:srgbClr val="0070C0"/>
                          </a:solidFill>
                          <a:latin typeface="Times New Roman" panose="02020603050405020304" pitchFamily="18" charset="0"/>
                          <a:cs typeface="Times New Roman" panose="02020603050405020304" pitchFamily="18" charset="0"/>
                        </a:rPr>
                        <a:t>.</a:t>
                      </a:r>
                      <a:endParaRPr lang="en-US" sz="1700"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17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4" name="TextBox 3"/>
          <p:cNvSpPr txBox="1"/>
          <p:nvPr/>
        </p:nvSpPr>
        <p:spPr>
          <a:xfrm>
            <a:off x="440482" y="139250"/>
            <a:ext cx="11246192" cy="461665"/>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Basic Project Management Definitions (3 of </a:t>
            </a:r>
            <a:r>
              <a:rPr lang="en-US" sz="2400" b="1" u="sng" smtClean="0">
                <a:solidFill>
                  <a:schemeClr val="bg2">
                    <a:lumMod val="50000"/>
                  </a:schemeClr>
                </a:solidFill>
                <a:latin typeface="Times New Roman" panose="02020603050405020304" pitchFamily="18" charset="0"/>
                <a:cs typeface="Times New Roman" panose="02020603050405020304" pitchFamily="18" charset="0"/>
              </a:rPr>
              <a:t>3)</a:t>
            </a:r>
            <a:r>
              <a:rPr lang="en-US" sz="2400" b="1" smtClean="0">
                <a:solidFill>
                  <a:schemeClr val="bg2">
                    <a:lumMod val="50000"/>
                  </a:schemeClr>
                </a:solidFill>
                <a:latin typeface="Times New Roman" panose="02020603050405020304" pitchFamily="18" charset="0"/>
                <a:cs typeface="Times New Roman" panose="02020603050405020304" pitchFamily="18" charset="0"/>
              </a:rPr>
              <a:t>     </a:t>
            </a:r>
            <a:r>
              <a:rPr lang="en-US" sz="2400" b="1" smtClean="0">
                <a:solidFill>
                  <a:srgbClr val="0070C0"/>
                </a:solidFill>
                <a:latin typeface="Times New Roman" panose="02020603050405020304" pitchFamily="18" charset="0"/>
                <a:cs typeface="Times New Roman" panose="02020603050405020304" pitchFamily="18" charset="0"/>
              </a:rPr>
              <a:t>Định </a:t>
            </a:r>
            <a:r>
              <a:rPr lang="en-US" sz="2400" b="1">
                <a:solidFill>
                  <a:srgbClr val="0070C0"/>
                </a:solidFill>
                <a:latin typeface="Times New Roman" panose="02020603050405020304" pitchFamily="18" charset="0"/>
                <a:cs typeface="Times New Roman" panose="02020603050405020304" pitchFamily="18" charset="0"/>
              </a:rPr>
              <a:t>nghĩa cơ bản về quản lý dự án</a:t>
            </a:r>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66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482" y="287032"/>
            <a:ext cx="9694118" cy="830997"/>
          </a:xfrm>
          <a:prstGeom prst="rect">
            <a:avLst/>
          </a:prstGeom>
          <a:noFill/>
        </p:spPr>
        <p:txBody>
          <a:bodyPr wrap="square" rtlCol="0">
            <a:spAutoFit/>
          </a:bodyPr>
          <a:lstStyle/>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Project Management Processes </a:t>
            </a:r>
            <a:r>
              <a:rPr lang="en-US" sz="2400" b="1" i="1" dirty="0" smtClean="0">
                <a:solidFill>
                  <a:srgbClr val="00B0F0"/>
                </a:solidFill>
                <a:latin typeface="Times New Roman" panose="02020603050405020304" pitchFamily="18" charset="0"/>
                <a:cs typeface="Times New Roman" panose="02020603050405020304" pitchFamily="18" charset="0"/>
              </a:rPr>
              <a:t>	                   </a:t>
            </a:r>
            <a:r>
              <a:rPr lang="en-US" sz="2400" b="1" i="1" dirty="0" err="1" smtClean="0">
                <a:solidFill>
                  <a:srgbClr val="0070C0"/>
                </a:solidFill>
                <a:latin typeface="Times New Roman" panose="02020603050405020304" pitchFamily="18" charset="0"/>
                <a:cs typeface="Times New Roman" panose="02020603050405020304" pitchFamily="18" charset="0"/>
              </a:rPr>
              <a:t>Quy</a:t>
            </a:r>
            <a:r>
              <a:rPr lang="en-US" sz="2400" b="1" i="1" dirty="0" smtClean="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trình</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quản</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lý</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dự</a:t>
            </a:r>
            <a:r>
              <a:rPr lang="en-US" sz="2400" b="1" i="1" dirty="0">
                <a:solidFill>
                  <a:srgbClr val="0070C0"/>
                </a:solidFill>
                <a:latin typeface="Times New Roman" panose="02020603050405020304" pitchFamily="18" charset="0"/>
                <a:cs typeface="Times New Roman" panose="02020603050405020304" pitchFamily="18" charset="0"/>
              </a:rPr>
              <a:t> </a:t>
            </a:r>
            <a:r>
              <a:rPr lang="en-US" sz="2400" b="1" i="1" dirty="0" err="1">
                <a:solidFill>
                  <a:srgbClr val="0070C0"/>
                </a:solidFill>
                <a:latin typeface="Times New Roman" panose="02020603050405020304" pitchFamily="18" charset="0"/>
                <a:cs typeface="Times New Roman" panose="02020603050405020304" pitchFamily="18" charset="0"/>
              </a:rPr>
              <a:t>án</a:t>
            </a:r>
            <a:endParaRPr lang="en-US" sz="2400" b="1" i="1" dirty="0">
              <a:solidFill>
                <a:srgbClr val="0070C0"/>
              </a:solidFill>
              <a:latin typeface="Times New Roman" panose="02020603050405020304" pitchFamily="18" charset="0"/>
              <a:cs typeface="Times New Roman" panose="02020603050405020304" pitchFamily="18" charset="0"/>
            </a:endParaRPr>
          </a:p>
          <a:p>
            <a:endParaRPr lang="en-US" sz="2400" b="1"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1585" y="1034162"/>
            <a:ext cx="4797696"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are composed of </a:t>
            </a:r>
            <a:r>
              <a:rPr lang="en-US" dirty="0" smtClean="0">
                <a:latin typeface="Times New Roman" panose="02020603050405020304" pitchFamily="18" charset="0"/>
                <a:cs typeface="Times New Roman" panose="02020603050405020304" pitchFamily="18" charset="0"/>
              </a:rPr>
              <a:t>processes	</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process is a series of actions bringing about a </a:t>
            </a:r>
            <a:r>
              <a:rPr lang="en-US"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management processes describe, organize, and complete the work of the </a:t>
            </a:r>
            <a:r>
              <a:rPr lang="en-US" dirty="0" smtClean="0">
                <a:latin typeface="Times New Roman" panose="02020603050405020304" pitchFamily="18" charset="0"/>
                <a:cs typeface="Times New Roman" panose="02020603050405020304" pitchFamily="18" charset="0"/>
              </a:rPr>
              <a:t>project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Product-oriented </a:t>
            </a:r>
            <a:r>
              <a:rPr lang="en-US" dirty="0">
                <a:latin typeface="Times New Roman" panose="02020603050405020304" pitchFamily="18" charset="0"/>
                <a:cs typeface="Times New Roman" panose="02020603050405020304" pitchFamily="18" charset="0"/>
              </a:rPr>
              <a:t>processes address the specification and creation of the project </a:t>
            </a:r>
            <a:r>
              <a:rPr lang="en-US" dirty="0" smtClean="0">
                <a:latin typeface="Times New Roman" panose="02020603050405020304" pitchFamily="18" charset="0"/>
                <a:cs typeface="Times New Roman" panose="02020603050405020304" pitchFamily="18" charset="0"/>
              </a:rPr>
              <a:t>product</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management processes and product-oriented processes overlap one another and interact throughout the life of the </a:t>
            </a:r>
            <a:r>
              <a:rPr lang="en-US" dirty="0" smtClean="0">
                <a:latin typeface="Times New Roman" panose="02020603050405020304" pitchFamily="18" charset="0"/>
                <a:cs typeface="Times New Roman" panose="02020603050405020304" pitchFamily="18" charset="0"/>
              </a:rPr>
              <a:t>project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vi-VN" i="1" dirty="0">
              <a:solidFill>
                <a:srgbClr val="00B0F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477000" y="1118029"/>
            <a:ext cx="5044440" cy="3693319"/>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nhiều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trình</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smtClean="0">
                <a:solidFill>
                  <a:srgbClr val="0070C0"/>
                </a:solidFill>
                <a:latin typeface="Times New Roman" panose="02020603050405020304" pitchFamily="18" charset="0"/>
                <a:cs typeface="Times New Roman" panose="02020603050405020304" pitchFamily="18" charset="0"/>
              </a:rPr>
              <a:t>Một</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mang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i="1" dirty="0" err="1" smtClean="0">
                <a:solidFill>
                  <a:srgbClr val="0070C0"/>
                </a:solidFill>
                <a:latin typeface="Times New Roman" panose="02020603050405020304" pitchFamily="18" charset="0"/>
                <a:cs typeface="Times New Roman" panose="02020603050405020304" pitchFamily="18" charset="0"/>
              </a:rPr>
              <a:t>Các</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mô</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sắp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xếp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của</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smtClean="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vi-VN" i="1" dirty="0" smtClean="0">
                <a:solidFill>
                  <a:srgbClr val="0070C0"/>
                </a:solidFill>
                <a:latin typeface="Times New Roman" panose="02020603050405020304" pitchFamily="18" charset="0"/>
                <a:cs typeface="Times New Roman" panose="02020603050405020304" pitchFamily="18" charset="0"/>
              </a:rPr>
              <a:t>Các </a:t>
            </a:r>
            <a:r>
              <a:rPr lang="vi-VN" i="1" dirty="0">
                <a:solidFill>
                  <a:srgbClr val="0070C0"/>
                </a:solidFill>
                <a:latin typeface="Times New Roman" panose="02020603050405020304" pitchFamily="18" charset="0"/>
                <a:cs typeface="Times New Roman" panose="02020603050405020304" pitchFamily="18" charset="0"/>
              </a:rPr>
              <a:t>quy trình định hướng sản phẩm xác định đặc điểm kỹ thuật và </a:t>
            </a:r>
            <a:r>
              <a:rPr lang="vi-VN" i="1" dirty="0" smtClean="0">
                <a:solidFill>
                  <a:srgbClr val="0070C0"/>
                </a:solidFill>
                <a:latin typeface="Times New Roman" panose="02020603050405020304" pitchFamily="18" charset="0"/>
                <a:cs typeface="Times New Roman" panose="02020603050405020304" pitchFamily="18" charset="0"/>
              </a:rPr>
              <a:t>việc </a:t>
            </a:r>
            <a:r>
              <a:rPr lang="vi-VN" i="1" dirty="0">
                <a:solidFill>
                  <a:srgbClr val="0070C0"/>
                </a:solidFill>
                <a:latin typeface="Times New Roman" panose="02020603050405020304" pitchFamily="18" charset="0"/>
                <a:cs typeface="Times New Roman" panose="02020603050405020304" pitchFamily="18" charset="0"/>
              </a:rPr>
              <a:t>tạo ra sản phẩm dự án</a:t>
            </a:r>
            <a:r>
              <a:rPr lang="en-US" i="1" dirty="0">
                <a:solidFill>
                  <a:srgbClr val="0070C0"/>
                </a:solidFill>
                <a:latin typeface="Times New Roman" panose="02020603050405020304" pitchFamily="18" charset="0"/>
                <a:cs typeface="Times New Roman" panose="02020603050405020304" pitchFamily="18" charset="0"/>
              </a:rPr>
              <a:t>.</a:t>
            </a:r>
            <a:endParaRPr lang="vi-VN"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i="1" dirty="0" smtClean="0">
                <a:solidFill>
                  <a:srgbClr val="0070C0"/>
                </a:solidFill>
                <a:latin typeface="Times New Roman" panose="02020603050405020304" pitchFamily="18" charset="0"/>
                <a:cs typeface="Times New Roman" panose="02020603050405020304" pitchFamily="18" charset="0"/>
              </a:rPr>
              <a:t>Các </a:t>
            </a:r>
            <a:r>
              <a:rPr lang="vi-VN" i="1" dirty="0">
                <a:solidFill>
                  <a:srgbClr val="0070C0"/>
                </a:solidFill>
                <a:latin typeface="Times New Roman" panose="02020603050405020304" pitchFamily="18" charset="0"/>
                <a:cs typeface="Times New Roman" panose="02020603050405020304" pitchFamily="18" charset="0"/>
              </a:rPr>
              <a:t>quy trình quản lý dự án và quy trình định hướng sản phẩm </a:t>
            </a:r>
            <a:r>
              <a:rPr lang="vi-VN" i="1" dirty="0" smtClean="0">
                <a:solidFill>
                  <a:srgbClr val="0070C0"/>
                </a:solidFill>
                <a:latin typeface="Times New Roman" panose="02020603050405020304" pitchFamily="18" charset="0"/>
                <a:cs typeface="Times New Roman" panose="02020603050405020304" pitchFamily="18" charset="0"/>
              </a:rPr>
              <a:t>chồng </a:t>
            </a:r>
            <a:r>
              <a:rPr lang="vi-VN" i="1" dirty="0">
                <a:solidFill>
                  <a:srgbClr val="0070C0"/>
                </a:solidFill>
                <a:latin typeface="Times New Roman" panose="02020603050405020304" pitchFamily="18" charset="0"/>
                <a:cs typeface="Times New Roman" panose="02020603050405020304" pitchFamily="18" charset="0"/>
              </a:rPr>
              <a:t>chéo nhau và tương tác trong suốt cuộc đời của dự án</a:t>
            </a:r>
            <a:r>
              <a:rPr lang="en-US" i="1" dirty="0">
                <a:solidFill>
                  <a:srgbClr val="0070C0"/>
                </a:solidFill>
                <a:latin typeface="Times New Roman" panose="02020603050405020304" pitchFamily="18" charset="0"/>
                <a:cs typeface="Times New Roman" panose="02020603050405020304" pitchFamily="18" charset="0"/>
              </a:rPr>
              <a:t>.</a:t>
            </a:r>
            <a:endParaRPr lang="vi-VN"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839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624</TotalTime>
  <Words>3943</Words>
  <Application>Microsoft Office PowerPoint</Application>
  <PresentationFormat>Widescreen</PresentationFormat>
  <Paragraphs>460</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GeoEditBold</vt:lpstr>
      <vt:lpstr>Times New Roman</vt:lpstr>
      <vt:lpstr>Wingdings</vt:lpstr>
      <vt:lpstr>Retrospect</vt:lpstr>
      <vt:lpstr>ICT/ Software project management</vt:lpstr>
      <vt:lpstr>PowerPoint Presentation</vt:lpstr>
      <vt:lpstr>PowerPoint Presentation</vt:lpstr>
      <vt:lpstr>PowerPoint Presentation</vt:lpstr>
      <vt:lpstr>Project and Production Line    Dự án và Dây chuyền Sản xuất</vt:lpstr>
      <vt:lpstr>Sagrada Família project</vt:lpstr>
      <vt:lpstr>PowerPoint Presentation</vt:lpstr>
      <vt:lpstr>PowerPoint Presentation</vt:lpstr>
      <vt:lpstr>PowerPoint Presentation</vt:lpstr>
      <vt:lpstr>Project management &amp; implement</vt:lpstr>
      <vt:lpstr>PowerPoint Presentation</vt:lpstr>
      <vt:lpstr>PowerPoint Presentation</vt:lpstr>
      <vt:lpstr>PowerPoint Presentation</vt:lpstr>
      <vt:lpstr>The styles of project management  Các phong cách quản lý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Attributes of IT projects Các thuộc tính của dự án IT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TungLe611</dc:creator>
  <cp:lastModifiedBy>Le Duc Trung</cp:lastModifiedBy>
  <cp:revision>712</cp:revision>
  <dcterms:created xsi:type="dcterms:W3CDTF">2017-09-19T15:51:03Z</dcterms:created>
  <dcterms:modified xsi:type="dcterms:W3CDTF">2019-09-11T06:55:53Z</dcterms:modified>
</cp:coreProperties>
</file>