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88" r:id="rId2"/>
    <p:sldId id="256" r:id="rId3"/>
    <p:sldId id="261" r:id="rId4"/>
    <p:sldId id="262" r:id="rId5"/>
    <p:sldId id="263" r:id="rId6"/>
    <p:sldId id="264" r:id="rId7"/>
    <p:sldId id="266" r:id="rId8"/>
    <p:sldId id="268" r:id="rId9"/>
    <p:sldId id="270" r:id="rId10"/>
    <p:sldId id="286" r:id="rId11"/>
    <p:sldId id="272" r:id="rId12"/>
    <p:sldId id="274" r:id="rId13"/>
    <p:sldId id="276" r:id="rId14"/>
    <p:sldId id="277" r:id="rId15"/>
    <p:sldId id="279" r:id="rId16"/>
    <p:sldId id="280" r:id="rId17"/>
    <p:sldId id="281" r:id="rId18"/>
    <p:sldId id="282" r:id="rId19"/>
    <p:sldId id="283" r:id="rId20"/>
    <p:sldId id="284" r:id="rId21"/>
    <p:sldId id="287"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ABF3A-1578-4C70-A6B4-E152DAFD7EAA}"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D948-53BF-408B-A578-D5A1CBDBF13F}" type="slidenum">
              <a:rPr lang="en-US" smtClean="0"/>
              <a:t>‹#›</a:t>
            </a:fld>
            <a:endParaRPr lang="en-US"/>
          </a:p>
        </p:txBody>
      </p:sp>
    </p:spTree>
    <p:extLst>
      <p:ext uri="{BB962C8B-B14F-4D97-AF65-F5344CB8AC3E}">
        <p14:creationId xmlns:p14="http://schemas.microsoft.com/office/powerpoint/2010/main" val="94739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FD948-53BF-408B-A578-D5A1CBDBF13F}" type="slidenum">
              <a:rPr lang="en-US" smtClean="0"/>
              <a:t>14</a:t>
            </a:fld>
            <a:endParaRPr lang="en-US"/>
          </a:p>
        </p:txBody>
      </p:sp>
    </p:spTree>
    <p:extLst>
      <p:ext uri="{BB962C8B-B14F-4D97-AF65-F5344CB8AC3E}">
        <p14:creationId xmlns:p14="http://schemas.microsoft.com/office/powerpoint/2010/main" val="302263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9/10/2019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9/10/2019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809384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TextBox 33"/>
          <p:cNvSpPr txBox="1"/>
          <p:nvPr/>
        </p:nvSpPr>
        <p:spPr>
          <a:xfrm>
            <a:off x="222118" y="0"/>
            <a:ext cx="5929300" cy="144655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solidFill>
                  <a:schemeClr val="bg2">
                    <a:lumMod val="50000"/>
                  </a:schemeClr>
                </a:solidFill>
                <a:latin typeface="Times New Roman" panose="02020603050405020304" pitchFamily="18" charset="0"/>
                <a:cs typeface="Times New Roman" panose="02020603050405020304" pitchFamily="18" charset="0"/>
              </a:rPr>
              <a:t>Appendix A. Case Study</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Improvement Project Summary of Intent</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err="1">
                <a:solidFill>
                  <a:schemeClr val="bg2">
                    <a:lumMod val="50000"/>
                  </a:schemeClr>
                </a:solidFill>
                <a:latin typeface="Times New Roman" panose="02020603050405020304" pitchFamily="18" charset="0"/>
                <a:cs typeface="Times New Roman" panose="02020603050405020304" pitchFamily="18" charset="0"/>
              </a:rPr>
              <a:t>RestEasy</a:t>
            </a:r>
            <a:r>
              <a:rPr lang="en-US" sz="2200" b="1" dirty="0">
                <a:solidFill>
                  <a:schemeClr val="bg2">
                    <a:lumMod val="50000"/>
                  </a:schemeClr>
                </a:solidFill>
                <a:latin typeface="Times New Roman" panose="02020603050405020304" pitchFamily="18" charset="0"/>
                <a:cs typeface="Times New Roman" panose="02020603050405020304" pitchFamily="18" charset="0"/>
              </a:rPr>
              <a:t> Hotels</a:t>
            </a:r>
            <a:r>
              <a:rPr lang="en-US" sz="2200" dirty="0">
                <a:solidFill>
                  <a:schemeClr val="bg2">
                    <a:lumMod val="50000"/>
                  </a:schemeClr>
                </a:solidFill>
                <a:latin typeface="Times New Roman" panose="02020603050405020304" pitchFamily="18" charset="0"/>
                <a:cs typeface="Times New Roman" panose="02020603050405020304" pitchFamily="18" charset="0"/>
              </a:rPr>
              <a:t> </a:t>
            </a:r>
            <a:br>
              <a:rPr lang="en-US" sz="2200" dirty="0">
                <a:solidFill>
                  <a:schemeClr val="bg2">
                    <a:lumMod val="50000"/>
                  </a:schemeClr>
                </a:solidFill>
                <a:latin typeface="Times New Roman" panose="02020603050405020304" pitchFamily="18" charset="0"/>
                <a:cs typeface="Times New Roman" panose="02020603050405020304" pitchFamily="18" charset="0"/>
              </a:rPr>
            </a:br>
            <a:endParaRPr lang="en-US" sz="22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28047" y="1168875"/>
            <a:ext cx="5223371" cy="5509200"/>
          </a:xfrm>
          <a:prstGeom prst="rect">
            <a:avLst/>
          </a:prstGeom>
          <a:noFill/>
        </p:spPr>
        <p:txBody>
          <a:bodyPr wrap="square" rtlCol="0">
            <a:spAutoFit/>
          </a:bodyPr>
          <a:lstStyle/>
          <a:p>
            <a:r>
              <a:rPr lang="en-US" sz="1600" b="1" dirty="0">
                <a:solidFill>
                  <a:srgbClr val="000000"/>
                </a:solidFill>
                <a:latin typeface="Times New Roman" panose="02020603050405020304" pitchFamily="18" charset="0"/>
                <a:cs typeface="Times New Roman" panose="02020603050405020304" pitchFamily="18" charset="0"/>
              </a:rPr>
              <a:t>The Statement of Need</a:t>
            </a:r>
            <a:br>
              <a:rPr lang="en-US" sz="1600" b="1"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The Executive Director of the hotel group has expressed a number of concerns about the group's ability to survive in the increasingly competitive environment. The points that </a:t>
            </a:r>
            <a:r>
              <a:rPr lang="en-US" sz="1600" dirty="0" err="1">
                <a:solidFill>
                  <a:srgbClr val="000000"/>
                </a:solidFill>
                <a:latin typeface="Times New Roman" panose="02020603050405020304" pitchFamily="18" charset="0"/>
                <a:cs typeface="Times New Roman" panose="02020603050405020304" pitchFamily="18" charset="0"/>
              </a:rPr>
              <a:t>hav</a:t>
            </a:r>
            <a:r>
              <a:rPr lang="en-US" sz="1600" dirty="0">
                <a:solidFill>
                  <a:srgbClr val="000000"/>
                </a:solidFill>
                <a:latin typeface="Times New Roman" panose="02020603050405020304" pitchFamily="18" charset="0"/>
                <a:cs typeface="Times New Roman" panose="02020603050405020304" pitchFamily="18" charset="0"/>
              </a:rPr>
              <a:t> been made by the executive director are:</a:t>
            </a:r>
          </a:p>
          <a:p>
            <a:pPr marL="742950" lvl="1" indent="-28575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"I believe that our efficiency in the hotels themselves could be raised so that we can cu costs and show a greater profitability.“</a:t>
            </a:r>
          </a:p>
          <a:p>
            <a:pPr marL="742950" lvl="1" indent="-28575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"I think that our image and customer satisfaction index is falling, relative to other </a:t>
            </a:r>
            <a:r>
              <a:rPr lang="en-US" sz="1600" dirty="0" err="1">
                <a:solidFill>
                  <a:srgbClr val="000000"/>
                </a:solidFill>
                <a:latin typeface="Times New Roman" panose="02020603050405020304" pitchFamily="18" charset="0"/>
                <a:cs typeface="Times New Roman" panose="02020603050405020304" pitchFamily="18" charset="0"/>
              </a:rPr>
              <a:t>hote</a:t>
            </a:r>
            <a:r>
              <a:rPr lang="en-US" sz="1600" dirty="0">
                <a:solidFill>
                  <a:srgbClr val="000000"/>
                </a:solidFill>
                <a:latin typeface="Times New Roman" panose="02020603050405020304" pitchFamily="18" charset="0"/>
                <a:cs typeface="Times New Roman" panose="02020603050405020304" pitchFamily="18" charset="0"/>
              </a:rPr>
              <a:t> as they become more efficient.“</a:t>
            </a:r>
          </a:p>
          <a:p>
            <a:pPr marL="742950" lvl="1" indent="-28575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"We don't appear to have any efficient links between hotels that can exploit the </a:t>
            </a:r>
            <a:r>
              <a:rPr lang="en-US" sz="1600" dirty="0" err="1">
                <a:solidFill>
                  <a:srgbClr val="000000"/>
                </a:solidFill>
                <a:latin typeface="Times New Roman" panose="02020603050405020304" pitchFamily="18" charset="0"/>
                <a:cs typeface="Times New Roman" panose="02020603050405020304" pitchFamily="18" charset="0"/>
              </a:rPr>
              <a:t>repea</a:t>
            </a:r>
            <a:r>
              <a:rPr lang="en-US" sz="1600" dirty="0">
                <a:solidFill>
                  <a:srgbClr val="000000"/>
                </a:solidFill>
                <a:latin typeface="Times New Roman" panose="02020603050405020304" pitchFamily="18" charset="0"/>
                <a:cs typeface="Times New Roman" panose="02020603050405020304" pitchFamily="18" charset="0"/>
              </a:rPr>
              <a:t> business in other hotels in the chain.“</a:t>
            </a:r>
          </a:p>
          <a:p>
            <a:pPr marL="742950" lvl="1" indent="-28575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"I think individual hotels could make use of personal data captured to secure repeat business or create additional business.“</a:t>
            </a:r>
          </a:p>
          <a:p>
            <a:pPr marL="742950" lvl="1" indent="-28575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"I'm sure we could raise our occupancy with more up-to-date information than the current processes provide."</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39345" y="180109"/>
            <a:ext cx="5652655" cy="1200329"/>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Phụ</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lục</a:t>
            </a:r>
            <a:r>
              <a:rPr lang="en-US" b="1" dirty="0">
                <a:solidFill>
                  <a:srgbClr val="0070C0"/>
                </a:solidFill>
                <a:latin typeface="Times New Roman" panose="02020603050405020304" pitchFamily="18" charset="0"/>
                <a:cs typeface="Times New Roman" panose="02020603050405020304" pitchFamily="18" charset="0"/>
              </a:rPr>
              <a:t> A. </a:t>
            </a:r>
            <a:r>
              <a:rPr lang="en-US" b="1" dirty="0" err="1">
                <a:solidFill>
                  <a:srgbClr val="0070C0"/>
                </a:solidFill>
                <a:latin typeface="Times New Roman" panose="02020603050405020304" pitchFamily="18" charset="0"/>
                <a:cs typeface="Times New Roman" panose="02020603050405020304" pitchFamily="18" charset="0"/>
              </a:rPr>
              <a:t>Nghiên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cứu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hình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Intent</a:t>
            </a:r>
            <a:br>
              <a:rPr lang="en-US" b="1" dirty="0">
                <a:solidFill>
                  <a:srgbClr val="0070C0"/>
                </a:solidFill>
                <a:latin typeface="Times New Roman" panose="02020603050405020304" pitchFamily="18" charset="0"/>
                <a:cs typeface="Times New Roman" panose="02020603050405020304" pitchFamily="18" charset="0"/>
              </a:rPr>
            </a:br>
            <a:r>
              <a:rPr lang="en-US" b="1" dirty="0" err="1">
                <a:solidFill>
                  <a:srgbClr val="0070C0"/>
                </a:solidFill>
                <a:latin typeface="Times New Roman" panose="02020603050405020304" pitchFamily="18" charset="0"/>
                <a:cs typeface="Times New Roman" panose="02020603050405020304" pitchFamily="18" charset="0"/>
              </a:rPr>
              <a:t>RestEasy</a:t>
            </a:r>
            <a:r>
              <a:rPr lang="en-US" b="1" dirty="0">
                <a:solidFill>
                  <a:srgbClr val="0070C0"/>
                </a:solidFill>
                <a:latin typeface="Times New Roman" panose="02020603050405020304" pitchFamily="18" charset="0"/>
                <a:cs typeface="Times New Roman" panose="02020603050405020304" pitchFamily="18" charset="0"/>
              </a:rPr>
              <a:t> Hotels</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b="1" u="sng" dirty="0">
              <a:ln/>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5" name="TextBox 4"/>
          <p:cNvSpPr txBox="1"/>
          <p:nvPr/>
        </p:nvSpPr>
        <p:spPr>
          <a:xfrm>
            <a:off x="6539345" y="1175565"/>
            <a:ext cx="5652655" cy="5786199"/>
          </a:xfrm>
          <a:prstGeom prst="rect">
            <a:avLst/>
          </a:prstGeom>
          <a:noFill/>
        </p:spPr>
        <p:txBody>
          <a:bodyPr wrap="square" rtlCol="0">
            <a:spAutoFit/>
          </a:bodyPr>
          <a:lstStyle/>
          <a:p>
            <a:r>
              <a:rPr lang="en-US" sz="1600" b="1" dirty="0" err="1">
                <a:solidFill>
                  <a:srgbClr val="0070C0"/>
                </a:solidFill>
                <a:latin typeface="Times New Roman" panose="02020603050405020304" pitchFamily="18" charset="0"/>
                <a:cs typeface="Times New Roman" panose="02020603050405020304" pitchFamily="18" charset="0"/>
              </a:rPr>
              <a:t>Tuyên</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bố</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về</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nhu</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cầu</a:t>
            </a:r>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
            </a:r>
            <a:br>
              <a:rPr lang="en-US" sz="1600" dirty="0">
                <a:solidFill>
                  <a:srgbClr val="0070C0"/>
                </a:solidFill>
                <a:latin typeface="Times New Roman" panose="02020603050405020304" pitchFamily="18" charset="0"/>
                <a:cs typeface="Times New Roman" panose="02020603050405020304" pitchFamily="18" charset="0"/>
              </a:rPr>
            </a:br>
            <a:r>
              <a:rPr lang="en-US" sz="1600" dirty="0" err="1">
                <a:solidFill>
                  <a:srgbClr val="0070C0"/>
                </a:solidFill>
                <a:latin typeface="Times New Roman" panose="02020603050405020304" pitchFamily="18" charset="0"/>
                <a:cs typeface="Times New Roman" panose="02020603050405020304" pitchFamily="18" charset="0"/>
              </a:rPr>
              <a:t>Giám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đốc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điều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nhóm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bày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tỏ</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sự</a:t>
            </a:r>
            <a:r>
              <a:rPr lang="en-US" sz="1600" dirty="0">
                <a:solidFill>
                  <a:srgbClr val="0070C0"/>
                </a:solidFill>
                <a:latin typeface="Times New Roman" panose="02020603050405020304" pitchFamily="18" charset="0"/>
                <a:cs typeface="Times New Roman" panose="02020603050405020304" pitchFamily="18" charset="0"/>
              </a:rPr>
              <a:t> lo </a:t>
            </a:r>
            <a:r>
              <a:rPr lang="en-US" sz="1600" dirty="0" err="1">
                <a:solidFill>
                  <a:srgbClr val="0070C0"/>
                </a:solidFill>
                <a:latin typeface="Times New Roman" panose="02020603050405020304" pitchFamily="18" charset="0"/>
                <a:cs typeface="Times New Roman" panose="02020603050405020304" pitchFamily="18" charset="0"/>
              </a:rPr>
              <a:t>ngại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năng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tồn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nhóm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trong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cuộc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tranh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ngày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càng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lớn.Các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điểm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được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thực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hiện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bởi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đốc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điểu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là</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solidFill>
                  <a:srgbClr val="0070C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 Tôi tin rằng hiệu quả của chúng tôi trong các khách sạn của mình có thể được nâng lên để chúng tôi có thể cu chi phí và cho thấy một lợi nhuận lớn hơn</a:t>
            </a:r>
            <a:r>
              <a:rPr lang="en-US" sz="16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solidFill>
                  <a:srgbClr val="0070C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 Tôi nghĩ rằng hình ảnh và chỉ số sự hài lòng của khách hàng đang giảm, tương đối so với các công ty khác khi họ trở nên hiệu quả hơn</a:t>
            </a:r>
            <a:r>
              <a:rPr lang="en-US" sz="16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solidFill>
                  <a:srgbClr val="0070C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 Chúng tôi dường như không có liên kết hiệu quả giữa các khách sạn có thể khai thác kinh doanh tại các khách sạn khác trong chuỗi</a:t>
            </a:r>
            <a:r>
              <a:rPr lang="en-US" sz="16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solidFill>
                  <a:srgbClr val="0070C0"/>
                </a:solidFill>
                <a:latin typeface="Times New Roman" panose="02020603050405020304" pitchFamily="18" charset="0"/>
                <a:cs typeface="Times New Roman" panose="02020603050405020304" pitchFamily="18" charset="0"/>
              </a:rPr>
              <a:t>" </a:t>
            </a:r>
            <a:r>
              <a:rPr lang="vi-VN" sz="1600" dirty="0">
                <a:solidFill>
                  <a:srgbClr val="0070C0"/>
                </a:solidFill>
                <a:latin typeface="Times New Roman" panose="02020603050405020304" pitchFamily="18" charset="0"/>
                <a:cs typeface="Times New Roman" panose="02020603050405020304" pitchFamily="18" charset="0"/>
              </a:rPr>
              <a:t>Tôi nghĩ rằng </a:t>
            </a:r>
            <a:r>
              <a:rPr lang="en-US" sz="1600" dirty="0" err="1">
                <a:solidFill>
                  <a:srgbClr val="0070C0"/>
                </a:solidFill>
                <a:latin typeface="Times New Roman" panose="02020603050405020304" pitchFamily="18" charset="0"/>
                <a:cs typeface="Times New Roman" panose="02020603050405020304" pitchFamily="18" charset="0"/>
              </a:rPr>
              <a:t>từng</a:t>
            </a:r>
            <a:r>
              <a:rPr lang="vi-VN" sz="1600" dirty="0">
                <a:solidFill>
                  <a:srgbClr val="0070C0"/>
                </a:solidFill>
                <a:latin typeface="Times New Roman" panose="02020603050405020304" pitchFamily="18" charset="0"/>
                <a:cs typeface="Times New Roman" panose="02020603050405020304" pitchFamily="18" charset="0"/>
              </a:rPr>
              <a:t> khách sạn có thể sử dụng các dữ liệu cá nhân được thu thập để </a:t>
            </a:r>
            <a:r>
              <a:rPr lang="en-US" sz="1600" dirty="0" err="1">
                <a:solidFill>
                  <a:srgbClr val="0070C0"/>
                </a:solidFill>
                <a:latin typeface="Times New Roman" panose="02020603050405020304" pitchFamily="18" charset="0"/>
                <a:cs typeface="Times New Roman" panose="02020603050405020304" pitchFamily="18" charset="0"/>
              </a:rPr>
              <a:t>tạo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thêm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kinh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doanh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hoặc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trở</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lại</a:t>
            </a:r>
            <a:r>
              <a:rPr lang="en-US" sz="16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solidFill>
                  <a:srgbClr val="0070C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 Tôi chắc chắn rằng chúng tôi có thể nâng cao mức độ chiếm dụng của chúng tôi với thông tin cập nhật hơn so với các quy trình hiện tại cung cấp</a:t>
            </a:r>
            <a:r>
              <a:rPr lang="en-US" sz="1600" dirty="0">
                <a:solidFill>
                  <a:srgbClr val="0070C0"/>
                </a:solidFill>
                <a:latin typeface="Times New Roman" panose="02020603050405020304" pitchFamily="18" charset="0"/>
                <a:cs typeface="Times New Roman" panose="02020603050405020304" pitchFamily="18" charset="0"/>
              </a:rPr>
              <a:t>." </a:t>
            </a:r>
            <a:br>
              <a:rPr lang="en-US" sz="1600" dirty="0">
                <a:solidFill>
                  <a:srgbClr val="0070C0"/>
                </a:solidFill>
                <a:latin typeface="Times New Roman" panose="02020603050405020304" pitchFamily="18" charset="0"/>
                <a:cs typeface="Times New Roman" panose="02020603050405020304" pitchFamily="18" charset="0"/>
              </a:rPr>
            </a:br>
            <a:endParaRPr lang="en-US" sz="1600"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872541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1"/>
          <p:cNvSpPr>
            <a:spLocks noChangeArrowheads="1"/>
          </p:cNvSpPr>
          <p:nvPr/>
        </p:nvSpPr>
        <p:spPr bwMode="auto">
          <a:xfrm flipV="1">
            <a:off x="773745" y="4856181"/>
            <a:ext cx="154801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7" name="TextBox 6"/>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The Benefit</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28048" y="1175565"/>
            <a:ext cx="4601216" cy="5355312"/>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By addressing the above issues, the hotel chain believes that the customer satisfaction index could be improved and more repeat business would be secured. Also, if the chain could become more profitable, then funds could be allocated to the acquisition of more hotels and thus increase market share.</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Through a combination of staff reductions and significant increases in both the hotel occupancy and utilization of facilities, the costs are expected to be recouped after approximately 18 months using the new system. The main areas where the benefits are expected are in:</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Guest administration</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Function administration</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Staff and services management</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Marketing information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58000" y="438435"/>
            <a:ext cx="4043363"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Lợi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ích</a:t>
            </a:r>
            <a:endParaRPr lang="en-US" sz="2400" dirty="0">
              <a:solidFill>
                <a:srgbClr val="0070C0"/>
              </a:solidFill>
            </a:endParaRPr>
          </a:p>
        </p:txBody>
      </p:sp>
      <p:sp>
        <p:nvSpPr>
          <p:cNvPr id="3" name="TextBox 2"/>
          <p:cNvSpPr txBox="1"/>
          <p:nvPr/>
        </p:nvSpPr>
        <p:spPr>
          <a:xfrm>
            <a:off x="6400800" y="1157288"/>
            <a:ext cx="5791200" cy="5632311"/>
          </a:xfrm>
          <a:prstGeom prst="rect">
            <a:avLst/>
          </a:prstGeom>
          <a:noFill/>
        </p:spPr>
        <p:txBody>
          <a:bodyPr wrap="square" rtlCol="0">
            <a:spAutoFit/>
          </a:bodyPr>
          <a:lstStyle/>
          <a:p>
            <a:r>
              <a:rPr lang="vi-VN" dirty="0">
                <a:solidFill>
                  <a:srgbClr val="0070C0"/>
                </a:solidFill>
                <a:latin typeface="+mj-lt"/>
              </a:rPr>
              <a:t>Bằng cách giải quyết các vấn đề trên, chuỗi khách sạn tin rằng chỉ số về sự hài lòng của khách hàng có thể được cải thiện và nhiều doanh nghiệp lặp lại sẽ được bảo đảm.Ngoài ra, nếu chuỗi có thể trở nên có lợi hơn, thì các quỹ có thể được phân bổ cho việc mua thêm nhiều khách sạn và do đó tăng thị phần.</a:t>
            </a:r>
            <a:endParaRPr lang="en-US" dirty="0">
              <a:solidFill>
                <a:srgbClr val="0070C0"/>
              </a:solidFill>
              <a:latin typeface="+mj-lt"/>
            </a:endParaRPr>
          </a:p>
          <a:p>
            <a:endParaRPr lang="en-US" dirty="0">
              <a:solidFill>
                <a:srgbClr val="0070C0"/>
              </a:solidFill>
              <a:latin typeface="+mj-lt"/>
            </a:endParaRPr>
          </a:p>
          <a:p>
            <a:endParaRPr lang="en-US" dirty="0">
              <a:solidFill>
                <a:srgbClr val="0070C0"/>
              </a:solidFill>
              <a:latin typeface="+mj-lt"/>
            </a:endParaRPr>
          </a:p>
          <a:p>
            <a:r>
              <a:rPr lang="vi-VN" dirty="0">
                <a:solidFill>
                  <a:srgbClr val="0070C0"/>
                </a:solidFill>
                <a:latin typeface="+mj-lt"/>
              </a:rPr>
              <a:t> Qua sự kết hợp của việc cắt giảm nhân viên và tăng đáng kể cả việc chiếm dụng khách sạn và sử dụng các cơ sở, chi phí dự kiến sẽ được thu hồi sau khoảng 18 tháng sử dụng hệ thống mới. Các lĩnh vực chính mà các lợi ích dự kiến là trong:</a:t>
            </a:r>
          </a:p>
          <a:p>
            <a:endParaRPr lang="en-US" dirty="0">
              <a:solidFill>
                <a:srgbClr val="0070C0"/>
              </a:solidFill>
              <a:latin typeface="+mj-lt"/>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mj-lt"/>
                <a:cs typeface="Times New Roman" panose="02020603050405020304" pitchFamily="18" charset="0"/>
              </a:rPr>
              <a:t>Quản</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trị</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khách</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hàng</a:t>
            </a:r>
            <a:endParaRPr lang="en-US" dirty="0">
              <a:solidFill>
                <a:srgbClr val="0070C0"/>
              </a:solidFill>
              <a:latin typeface="+mj-lt"/>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mj-lt"/>
                <a:cs typeface="Times New Roman" panose="02020603050405020304" pitchFamily="18" charset="0"/>
              </a:rPr>
              <a:t>Quản</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lý</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chức</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năng</a:t>
            </a:r>
            <a:endParaRPr lang="en-US" dirty="0">
              <a:solidFill>
                <a:srgbClr val="0070C0"/>
              </a:solidFill>
              <a:latin typeface="+mj-lt"/>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mj-lt"/>
                <a:cs typeface="Times New Roman" panose="02020603050405020304" pitchFamily="18" charset="0"/>
              </a:rPr>
              <a:t>Quản</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lý</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nhân</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viên</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và</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dịch</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vụ</a:t>
            </a:r>
            <a:r>
              <a:rPr lang="en-US" dirty="0">
                <a:solidFill>
                  <a:srgbClr val="0070C0"/>
                </a:solidFill>
                <a:latin typeface="+mj-lt"/>
                <a:cs typeface="Times New Roman" panose="02020603050405020304" pitchFamily="18" charset="0"/>
              </a:rPr>
              <a:t> </a:t>
            </a:r>
          </a:p>
          <a:p>
            <a:pPr marL="742950" lvl="1" indent="-285750">
              <a:buFont typeface="Wingdings" panose="05000000000000000000" pitchFamily="2" charset="2"/>
              <a:buChar char="§"/>
            </a:pPr>
            <a:r>
              <a:rPr lang="en-US" dirty="0" err="1">
                <a:solidFill>
                  <a:srgbClr val="0070C0"/>
                </a:solidFill>
                <a:latin typeface="+mj-lt"/>
                <a:cs typeface="Times New Roman" panose="02020603050405020304" pitchFamily="18" charset="0"/>
              </a:rPr>
              <a:t>Thông</a:t>
            </a:r>
            <a:r>
              <a:rPr lang="en-US" dirty="0">
                <a:solidFill>
                  <a:srgbClr val="0070C0"/>
                </a:solidFill>
                <a:latin typeface="+mj-lt"/>
                <a:cs typeface="Times New Roman" panose="02020603050405020304" pitchFamily="18" charset="0"/>
              </a:rPr>
              <a:t> tin </a:t>
            </a:r>
            <a:r>
              <a:rPr lang="en-US" dirty="0" err="1">
                <a:solidFill>
                  <a:srgbClr val="0070C0"/>
                </a:solidFill>
                <a:latin typeface="+mj-lt"/>
                <a:cs typeface="Times New Roman" panose="02020603050405020304" pitchFamily="18" charset="0"/>
              </a:rPr>
              <a:t>quảng</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bá</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sản</a:t>
            </a:r>
            <a:r>
              <a:rPr lang="en-US" dirty="0">
                <a:solidFill>
                  <a:srgbClr val="0070C0"/>
                </a:solidFill>
                <a:latin typeface="+mj-lt"/>
                <a:cs typeface="Times New Roman" panose="02020603050405020304" pitchFamily="18" charset="0"/>
              </a:rPr>
              <a:t> </a:t>
            </a:r>
            <a:r>
              <a:rPr lang="en-US" dirty="0" err="1">
                <a:solidFill>
                  <a:srgbClr val="0070C0"/>
                </a:solidFill>
                <a:latin typeface="+mj-lt"/>
                <a:cs typeface="Times New Roman" panose="02020603050405020304" pitchFamily="18" charset="0"/>
              </a:rPr>
              <a:t>phẩm</a:t>
            </a:r>
            <a:r>
              <a:rPr lang="en-US" dirty="0">
                <a:solidFill>
                  <a:srgbClr val="0070C0"/>
                </a:solidFill>
                <a:latin typeface="+mj-lt"/>
                <a:cs typeface="Times New Roman" panose="02020603050405020304" pitchFamily="18" charset="0"/>
              </a:rPr>
              <a:t/>
            </a:r>
            <a:br>
              <a:rPr lang="en-US" dirty="0">
                <a:solidFill>
                  <a:srgbClr val="0070C0"/>
                </a:solidFill>
                <a:latin typeface="+mj-lt"/>
                <a:cs typeface="Times New Roman" panose="02020603050405020304" pitchFamily="18" charset="0"/>
              </a:rPr>
            </a:br>
            <a:endParaRPr lang="en-US" dirty="0">
              <a:solidFill>
                <a:srgbClr val="0070C0"/>
              </a:solidFill>
              <a:latin typeface="+mj-lt"/>
              <a:cs typeface="Times New Roman" panose="02020603050405020304" pitchFamily="18" charset="0"/>
            </a:endParaRPr>
          </a:p>
          <a:p>
            <a:endParaRPr lang="en-US" dirty="0">
              <a:solidFill>
                <a:srgbClr val="0070C0"/>
              </a:solidFill>
              <a:latin typeface="+mj-lt"/>
            </a:endParaRPr>
          </a:p>
        </p:txBody>
      </p:sp>
    </p:spTree>
    <p:extLst>
      <p:ext uri="{BB962C8B-B14F-4D97-AF65-F5344CB8AC3E}">
        <p14:creationId xmlns:p14="http://schemas.microsoft.com/office/powerpoint/2010/main" val="2239086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360659" y="1819524"/>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9" name="TextBox 8"/>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The Solution Chosen by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RestEasy</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928048" y="1175565"/>
            <a:ext cx="5140244"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number of options were considered, but the Executive Director decided to install a computer system in each hotel. Personal computers would be spread throughout the hotel business functions and tied into an IBM midsize system in the Home Office. The IBM midsize system is running an end-to-end hotel management system provided by the Sleep Away Software Group which provides flexibility for tailoring its functionality to the needs of a hotel chain.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supplied network connects each of the 20 hotels together with the two computers installed at the Home Office to enable the timely flow of information within the organization. The cost for implementing this solution has yet to be determined but the Executive Director is convinced that the chain needs to undertake this project to remain competitive and </a:t>
            </a:r>
            <a:r>
              <a:rPr lang="en-US" dirty="0" err="1">
                <a:latin typeface="Times New Roman" panose="02020603050405020304" pitchFamily="18" charset="0"/>
                <a:cs typeface="Times New Roman" panose="02020603050405020304" pitchFamily="18" charset="0"/>
              </a:rPr>
              <a:t>growthe</a:t>
            </a:r>
            <a:r>
              <a:rPr lang="en-US" dirty="0">
                <a:latin typeface="Times New Roman" panose="02020603050405020304" pitchFamily="18" charset="0"/>
                <a:cs typeface="Times New Roman" panose="02020603050405020304" pitchFamily="18" charset="0"/>
              </a:rPr>
              <a:t> business.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45382" y="438435"/>
            <a:ext cx="5361709"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Giải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pháp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được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lựa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chọn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bởi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RestEasy</a:t>
            </a:r>
            <a:endParaRPr lang="en-US" sz="2400" dirty="0">
              <a:solidFill>
                <a:srgbClr val="0070C0"/>
              </a:solidFill>
            </a:endParaRPr>
          </a:p>
        </p:txBody>
      </p:sp>
      <p:sp>
        <p:nvSpPr>
          <p:cNvPr id="3" name="TextBox 2"/>
          <p:cNvSpPr txBox="1"/>
          <p:nvPr/>
        </p:nvSpPr>
        <p:spPr>
          <a:xfrm>
            <a:off x="6345382" y="1175565"/>
            <a:ext cx="5694218" cy="535531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lựa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chọn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xét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máy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vi-VN" dirty="0">
                <a:solidFill>
                  <a:srgbClr val="0070C0"/>
                </a:solidFill>
                <a:latin typeface="Times New Roman" panose="02020603050405020304" pitchFamily="18" charset="0"/>
                <a:cs typeface="Times New Roman" panose="02020603050405020304" pitchFamily="18" charset="0"/>
              </a:rPr>
              <a:t>Máy tính cá nhân sẽ được lan truyền khắp các chức năng kinh doanh của khách sạn và được gắn vào một hệ thống cỡ trung của IBM trong Home Office</a:t>
            </a:r>
            <a:r>
              <a:rPr lang="en-US" dirty="0">
                <a:solidFill>
                  <a:srgbClr val="0070C0"/>
                </a:solidFill>
                <a:latin typeface="Times New Roman" panose="02020603050405020304" pitchFamily="18" charset="0"/>
                <a:cs typeface="Times New Roman" panose="02020603050405020304" pitchFamily="18" charset="0"/>
              </a:rPr>
              <a:t>. </a:t>
            </a:r>
            <a:r>
              <a:rPr lang="vi-VN" dirty="0">
                <a:solidFill>
                  <a:srgbClr val="0070C0"/>
                </a:solidFill>
                <a:latin typeface="Times New Roman" panose="02020603050405020304" pitchFamily="18" charset="0"/>
                <a:cs typeface="Times New Roman" panose="02020603050405020304" pitchFamily="18" charset="0"/>
              </a:rPr>
              <a:t>Hệ thống cỡ trung của IBM đang chạy hệ thống quản lý khách sạn cuối cùng được cung cấp bởi Nhóm phần mềm Sleep Away cung cấp tính linh hoạt cho việc điều chỉnh tính năng của nó theo nhu cầu của chuỗi khách sạn</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vi-VN" dirty="0">
                <a:solidFill>
                  <a:srgbClr val="0070C0"/>
                </a:solidFill>
                <a:latin typeface="Times New Roman" panose="02020603050405020304" pitchFamily="18" charset="0"/>
                <a:cs typeface="Times New Roman" panose="02020603050405020304" pitchFamily="18" charset="0"/>
              </a:rPr>
              <a:t>Một mạng lưới cung cấp kết nối mỗi trong 20 khách sạn cùng với hai máy tính được cài đặt tại Home Office để có thể truyền tải kịp thời thông tin trong tổ chức. Chi phí cho việc thực hiện giải pháp này vẫn chưa được xác định nhưng Giám đốc điều hành tin rằng chuỗi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vi-VN" dirty="0">
                <a:solidFill>
                  <a:srgbClr val="0070C0"/>
                </a:solidFill>
                <a:latin typeface="Times New Roman" panose="02020603050405020304" pitchFamily="18" charset="0"/>
                <a:cs typeface="Times New Roman" panose="02020603050405020304" pitchFamily="18" charset="0"/>
              </a:rPr>
              <a:t> cần phải thực hiện dự án này để duy trì tính cạnh tranh và tăng trưởng kinh doanh.</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549296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Considerations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28047" y="1175565"/>
            <a:ext cx="5070971"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Structural changes required within the hotels and head office to accommodate the computer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New procedures need to be established for both the hotel and head office staff.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The system needs to be installed without causing disruption of hotel functions and without provoking complaints from the guests.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The staff of each hotel needs to be trained on the new system and procedures prior to the system going live in their hotel.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 The system needs to provide a mechanism for the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 staff to get questions answered related to the new systems and procedures.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6. Establish metrics to measure the productivity increase of the hotel staff in  accomplishing administrative tasks.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7. Establish process for measuring the customer’s satisfaction with the new systems and procedures.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59236" y="442776"/>
            <a:ext cx="5029200"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Sự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cân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nhắc</a:t>
            </a:r>
            <a:endParaRPr lang="en-US" sz="2400" dirty="0">
              <a:solidFill>
                <a:srgbClr val="0070C0"/>
              </a:solidFill>
            </a:endParaRPr>
          </a:p>
        </p:txBody>
      </p:sp>
      <p:sp>
        <p:nvSpPr>
          <p:cNvPr id="3" name="TextBox 2"/>
          <p:cNvSpPr txBox="1"/>
          <p:nvPr/>
        </p:nvSpPr>
        <p:spPr>
          <a:xfrm>
            <a:off x="6359236" y="1175565"/>
            <a:ext cx="4668982" cy="5632311"/>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1. </a:t>
            </a:r>
            <a:r>
              <a:rPr lang="en-US" dirty="0" err="1" smtClean="0">
                <a:solidFill>
                  <a:srgbClr val="0070C0"/>
                </a:solidFill>
                <a:latin typeface="Times New Roman" panose="02020603050405020304" pitchFamily="18" charset="0"/>
                <a:cs typeface="Times New Roman" panose="02020603050405020304" pitchFamily="18" charset="0"/>
              </a:rPr>
              <a:t>Cấu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ứng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máy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tính</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2.Hệ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3.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phiền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hàng</a:t>
            </a:r>
            <a:endParaRPr lang="en-US" dirty="0" smtClean="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4.Nhận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hang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5.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RestEasy</a:t>
            </a:r>
            <a:r>
              <a:rPr lang="en-US" dirty="0">
                <a:solidFill>
                  <a:srgbClr val="0070C0"/>
                </a:solidFill>
                <a:latin typeface="Times New Roman" panose="02020603050405020304" pitchFamily="18" charset="0"/>
                <a:cs typeface="Times New Roman" panose="02020603050405020304" pitchFamily="18" charset="0"/>
              </a:rPr>
              <a:t> Hotel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hỏi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câu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hỏi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6.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thước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suốt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7.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lòng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cùng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mới</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4118557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567033" y="442776"/>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Summary</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28047" y="1175565"/>
            <a:ext cx="5269553"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Based on the Executive Director's decision, a computer-based system is installed in each hotel and linked to the head office. This decision was made exclusively by the Executive Director based on information he gathered while attending a conference on hotel management. The exact functional requirements of the computer and software systems to satisfy the needs of the hotels and head office are not clearly defined and documented. It is clearly the intent of the chain to have a standard system installed which has demonstrable and measurable benefits for the chain, its staff, and most importantly, its customers. Since the chain plans to add four hotels by the end of next year, the Executive Director has indicated his desire to have the computer system installed and functional in the existing hotels within 12 months.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197600" y="479152"/>
            <a:ext cx="4627418"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Tóm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lược</a:t>
            </a:r>
            <a:endParaRPr lang="en-US" sz="2400" dirty="0">
              <a:solidFill>
                <a:srgbClr val="0070C0"/>
              </a:solidFill>
            </a:endParaRPr>
          </a:p>
        </p:txBody>
      </p:sp>
      <p:sp>
        <p:nvSpPr>
          <p:cNvPr id="3" name="TextBox 2"/>
          <p:cNvSpPr txBox="1"/>
          <p:nvPr/>
        </p:nvSpPr>
        <p:spPr>
          <a:xfrm>
            <a:off x="6266873" y="1175565"/>
            <a:ext cx="5666509" cy="4247317"/>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Căn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cứ</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ở </a:t>
            </a:r>
            <a:r>
              <a:rPr lang="en-US" dirty="0" err="1">
                <a:solidFill>
                  <a:srgbClr val="0070C0"/>
                </a:solidFill>
                <a:latin typeface="Times New Roman" panose="02020603050405020304" pitchFamily="18" charset="0"/>
                <a:cs typeface="Times New Roman" panose="02020603050405020304" pitchFamily="18" charset="0"/>
              </a:rPr>
              <a:t>mỗi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cuộc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máy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mềm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ứng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Ý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chuỗi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chứng</a:t>
            </a:r>
            <a:r>
              <a:rPr lang="en-US" dirty="0">
                <a:solidFill>
                  <a:srgbClr val="0070C0"/>
                </a:solidFill>
                <a:latin typeface="Times New Roman" panose="02020603050405020304" pitchFamily="18" charset="0"/>
                <a:cs typeface="Times New Roman" panose="02020603050405020304" pitchFamily="18" charset="0"/>
              </a:rPr>
              <a:t> minh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chuỗi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trọng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chuỗi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bổ</a:t>
            </a:r>
            <a:r>
              <a:rPr lang="en-US" dirty="0">
                <a:solidFill>
                  <a:srgbClr val="0070C0"/>
                </a:solidFill>
                <a:latin typeface="Times New Roman" panose="02020603050405020304" pitchFamily="18" charset="0"/>
                <a:cs typeface="Times New Roman" panose="02020603050405020304" pitchFamily="18" charset="0"/>
              </a:rPr>
              <a:t> sung </a:t>
            </a:r>
            <a:r>
              <a:rPr lang="en-US" dirty="0" err="1">
                <a:solidFill>
                  <a:srgbClr val="0070C0"/>
                </a:solidFill>
                <a:latin typeface="Times New Roman" panose="02020603050405020304" pitchFamily="18" charset="0"/>
                <a:cs typeface="Times New Roman" panose="02020603050405020304" pitchFamily="18" charset="0"/>
              </a:rPr>
              <a:t>thêm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bốn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thấy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muốn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máy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vòng</a:t>
            </a:r>
            <a:r>
              <a:rPr lang="en-US" dirty="0">
                <a:solidFill>
                  <a:srgbClr val="0070C0"/>
                </a:solidFill>
                <a:latin typeface="Times New Roman" panose="02020603050405020304" pitchFamily="18" charset="0"/>
                <a:cs typeface="Times New Roman" panose="02020603050405020304" pitchFamily="18" charset="0"/>
              </a:rPr>
              <a:t> 12 </a:t>
            </a:r>
            <a:r>
              <a:rPr lang="en-US" dirty="0" err="1">
                <a:solidFill>
                  <a:srgbClr val="0070C0"/>
                </a:solidFill>
                <a:latin typeface="Times New Roman" panose="02020603050405020304" pitchFamily="18" charset="0"/>
                <a:cs typeface="Times New Roman" panose="02020603050405020304" pitchFamily="18" charset="0"/>
              </a:rPr>
              <a:t>tháng</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rgbClr val="0070C0"/>
                </a:solidFill>
              </a:rPr>
              <a:t>	</a:t>
            </a:r>
          </a:p>
        </p:txBody>
      </p:sp>
    </p:spTree>
    <p:extLst>
      <p:ext uri="{BB962C8B-B14F-4D97-AF65-F5344CB8AC3E}">
        <p14:creationId xmlns:p14="http://schemas.microsoft.com/office/powerpoint/2010/main" val="2385614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279900" y="132427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p:cNvSpPr/>
          <p:nvPr/>
        </p:nvSpPr>
        <p:spPr>
          <a:xfrm>
            <a:off x="304801" y="0"/>
            <a:ext cx="4613564" cy="707886"/>
          </a:xfrm>
          <a:prstGeom prst="rect">
            <a:avLst/>
          </a:prstGeom>
        </p:spPr>
        <p:txBody>
          <a:bodyPr wrap="square">
            <a:spAutoFit/>
          </a:bodyPr>
          <a:lstStyle/>
          <a:p>
            <a:pPr algn="ctr"/>
            <a:r>
              <a:rPr lang="en-US" sz="2000" b="1" u="sng" dirty="0">
                <a:solidFill>
                  <a:schemeClr val="bg2">
                    <a:lumMod val="50000"/>
                  </a:schemeClr>
                </a:solidFill>
                <a:latin typeface="Times New Roman" panose="02020603050405020304" pitchFamily="18" charset="0"/>
                <a:cs typeface="Times New Roman" panose="02020603050405020304" pitchFamily="18" charset="0"/>
              </a:rPr>
              <a:t>Appendix B. Project Charter</a:t>
            </a:r>
            <a:r>
              <a:rPr lang="en-US" sz="2000" u="sng" dirty="0">
                <a:solidFill>
                  <a:schemeClr val="bg2">
                    <a:lumMod val="50000"/>
                  </a:schemeClr>
                </a:solidFill>
                <a:latin typeface="Times New Roman" panose="02020603050405020304" pitchFamily="18" charset="0"/>
                <a:cs typeface="Times New Roman" panose="02020603050405020304" pitchFamily="18" charset="0"/>
              </a:rPr>
              <a:t> </a:t>
            </a:r>
            <a:br>
              <a:rPr lang="en-US" sz="2000" u="sng" dirty="0">
                <a:solidFill>
                  <a:schemeClr val="bg2">
                    <a:lumMod val="50000"/>
                  </a:schemeClr>
                </a:solidFill>
                <a:latin typeface="Times New Roman" panose="02020603050405020304" pitchFamily="18" charset="0"/>
                <a:cs typeface="Times New Roman" panose="02020603050405020304" pitchFamily="18" charset="0"/>
              </a:rPr>
            </a:br>
            <a:endParaRPr lang="en-US" sz="20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93937" y="1175565"/>
            <a:ext cx="5879153"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Project Manager of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Improvement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From: Executive Director,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Group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Date: January 12, 2005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Assignment</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 part of the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Improvement Project, you have been assigned as the Project Manager responsible for the initial training of the hotel staff on the new hotel management system that is being installed in all 20 hotels around the country. You are responsible for ensuring that all users in each hotel are trained within one week of the system's installation at their hotel. You work closely with other members of the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Improvement Project Team to ensure that all project objectives are met.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065818" y="0"/>
            <a:ext cx="4738255" cy="369332"/>
          </a:xfrm>
          <a:prstGeom prst="rect">
            <a:avLst/>
          </a:prstGeom>
          <a:noFill/>
        </p:spPr>
        <p:txBody>
          <a:bodyPr wrap="square" rtlCol="0">
            <a:spAutoFit/>
          </a:bodyPr>
          <a:lstStyle/>
          <a:p>
            <a:pPr algn="ctr"/>
            <a:r>
              <a:rPr lang="en-US" b="1" u="sng" dirty="0" err="1">
                <a:solidFill>
                  <a:srgbClr val="0070C0"/>
                </a:solidFill>
                <a:latin typeface="Times New Roman" panose="02020603050405020304" pitchFamily="18" charset="0"/>
                <a:cs typeface="Times New Roman" panose="02020603050405020304" pitchFamily="18" charset="0"/>
              </a:rPr>
              <a:t>Phụ</a:t>
            </a:r>
            <a:r>
              <a:rPr lang="en-US" b="1" u="sng" dirty="0">
                <a:solidFill>
                  <a:srgbClr val="0070C0"/>
                </a:solidFill>
                <a:latin typeface="Times New Roman" panose="02020603050405020304" pitchFamily="18" charset="0"/>
                <a:cs typeface="Times New Roman" panose="02020603050405020304" pitchFamily="18" charset="0"/>
              </a:rPr>
              <a:t> </a:t>
            </a:r>
            <a:r>
              <a:rPr lang="en-US" b="1" u="sng" dirty="0" err="1">
                <a:solidFill>
                  <a:srgbClr val="0070C0"/>
                </a:solidFill>
                <a:latin typeface="Times New Roman" panose="02020603050405020304" pitchFamily="18" charset="0"/>
                <a:cs typeface="Times New Roman" panose="02020603050405020304" pitchFamily="18" charset="0"/>
              </a:rPr>
              <a:t>lục</a:t>
            </a:r>
            <a:r>
              <a:rPr lang="en-US" b="1" u="sng" dirty="0">
                <a:solidFill>
                  <a:srgbClr val="0070C0"/>
                </a:solidFill>
                <a:latin typeface="Times New Roman" panose="02020603050405020304" pitchFamily="18" charset="0"/>
                <a:cs typeface="Times New Roman" panose="02020603050405020304" pitchFamily="18" charset="0"/>
              </a:rPr>
              <a:t> </a:t>
            </a:r>
            <a:r>
              <a:rPr lang="en-US" b="1" u="sng" dirty="0" err="1">
                <a:solidFill>
                  <a:srgbClr val="0070C0"/>
                </a:solidFill>
                <a:latin typeface="Times New Roman" panose="02020603050405020304" pitchFamily="18" charset="0"/>
                <a:cs typeface="Times New Roman" panose="02020603050405020304" pitchFamily="18" charset="0"/>
              </a:rPr>
              <a:t>B.Điều</a:t>
            </a:r>
            <a:r>
              <a:rPr lang="en-US" b="1" u="sng" dirty="0">
                <a:solidFill>
                  <a:srgbClr val="0070C0"/>
                </a:solidFill>
                <a:latin typeface="Times New Roman" panose="02020603050405020304" pitchFamily="18" charset="0"/>
                <a:cs typeface="Times New Roman" panose="02020603050405020304" pitchFamily="18" charset="0"/>
              </a:rPr>
              <a:t> </a:t>
            </a:r>
            <a:r>
              <a:rPr lang="en-US" b="1" u="sng" dirty="0" err="1">
                <a:solidFill>
                  <a:srgbClr val="0070C0"/>
                </a:solidFill>
                <a:latin typeface="Times New Roman" panose="02020603050405020304" pitchFamily="18" charset="0"/>
                <a:cs typeface="Times New Roman" panose="02020603050405020304" pitchFamily="18" charset="0"/>
              </a:rPr>
              <a:t>lệ</a:t>
            </a:r>
            <a:r>
              <a:rPr lang="en-US" b="1" u="sng" dirty="0">
                <a:solidFill>
                  <a:srgbClr val="0070C0"/>
                </a:solidFill>
                <a:latin typeface="Times New Roman" panose="02020603050405020304" pitchFamily="18" charset="0"/>
                <a:cs typeface="Times New Roman" panose="02020603050405020304" pitchFamily="18" charset="0"/>
              </a:rPr>
              <a:t> </a:t>
            </a:r>
            <a:r>
              <a:rPr lang="en-US" b="1" u="sng" dirty="0" err="1">
                <a:solidFill>
                  <a:srgbClr val="0070C0"/>
                </a:solidFill>
                <a:latin typeface="Times New Roman" panose="02020603050405020304" pitchFamily="18" charset="0"/>
                <a:cs typeface="Times New Roman" panose="02020603050405020304" pitchFamily="18" charset="0"/>
              </a:rPr>
              <a:t>dự</a:t>
            </a:r>
            <a:r>
              <a:rPr lang="en-US" b="1" u="sng" dirty="0">
                <a:solidFill>
                  <a:srgbClr val="0070C0"/>
                </a:solidFill>
                <a:latin typeface="Times New Roman" panose="02020603050405020304" pitchFamily="18" charset="0"/>
                <a:cs typeface="Times New Roman" panose="02020603050405020304" pitchFamily="18" charset="0"/>
              </a:rPr>
              <a:t> </a:t>
            </a:r>
            <a:r>
              <a:rPr lang="en-US" b="1" u="sng" dirty="0" err="1">
                <a:solidFill>
                  <a:srgbClr val="0070C0"/>
                </a:solidFill>
                <a:latin typeface="Times New Roman" panose="02020603050405020304" pitchFamily="18" charset="0"/>
                <a:cs typeface="Times New Roman" panose="02020603050405020304" pitchFamily="18" charset="0"/>
              </a:rPr>
              <a:t>án</a:t>
            </a:r>
            <a:endParaRPr lang="en-US" u="sng" dirty="0">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640946" y="1175565"/>
            <a:ext cx="5306291" cy="4247317"/>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Tới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RestEasy</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RestEasy</a:t>
            </a:r>
            <a:r>
              <a:rPr lang="en-US" dirty="0">
                <a:solidFill>
                  <a:srgbClr val="0070C0"/>
                </a:solidFill>
                <a:latin typeface="Times New Roman" panose="02020603050405020304" pitchFamily="18" charset="0"/>
                <a:cs typeface="Times New Roman" panose="02020603050405020304" pitchFamily="18" charset="0"/>
              </a:rPr>
              <a:t> Hotels Group</a:t>
            </a:r>
            <a:br>
              <a:rPr lang="en-US" dirty="0">
                <a:solidFill>
                  <a:srgbClr val="0070C0"/>
                </a:solidFill>
                <a:latin typeface="Times New Roman" panose="02020603050405020304" pitchFamily="18" charset="0"/>
                <a:cs typeface="Times New Roman" panose="02020603050405020304" pitchFamily="18" charset="0"/>
              </a:rPr>
            </a:br>
            <a:r>
              <a:rPr lang="en-US" dirty="0" err="1">
                <a:solidFill>
                  <a:srgbClr val="0070C0"/>
                </a:solidFill>
                <a:latin typeface="Times New Roman" panose="02020603050405020304" pitchFamily="18" charset="0"/>
                <a:cs typeface="Times New Roman" panose="02020603050405020304" pitchFamily="18" charset="0"/>
              </a:rPr>
              <a:t>Ngày</a:t>
            </a:r>
            <a:r>
              <a:rPr lang="en-US" dirty="0">
                <a:solidFill>
                  <a:srgbClr val="0070C0"/>
                </a:solidFill>
                <a:latin typeface="Times New Roman" panose="02020603050405020304" pitchFamily="18" charset="0"/>
                <a:cs typeface="Times New Roman" panose="02020603050405020304" pitchFamily="18" charset="0"/>
              </a:rPr>
              <a:t>: 12 </a:t>
            </a:r>
            <a:r>
              <a:rPr lang="en-US" dirty="0" err="1">
                <a:solidFill>
                  <a:srgbClr val="0070C0"/>
                </a:solidFill>
                <a:latin typeface="Times New Roman" panose="02020603050405020304" pitchFamily="18" charset="0"/>
                <a:cs typeface="Times New Roman" panose="02020603050405020304" pitchFamily="18" charset="0"/>
              </a:rPr>
              <a:t>tháng</a:t>
            </a:r>
            <a:r>
              <a:rPr lang="en-US" dirty="0">
                <a:solidFill>
                  <a:srgbClr val="0070C0"/>
                </a:solidFill>
                <a:latin typeface="Times New Roman" panose="02020603050405020304" pitchFamily="18" charset="0"/>
                <a:cs typeface="Times New Roman" panose="02020603050405020304" pitchFamily="18" charset="0"/>
              </a:rPr>
              <a:t> 2005</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b="1" dirty="0" err="1">
                <a:solidFill>
                  <a:srgbClr val="0070C0"/>
                </a:solidFill>
                <a:latin typeface="Times New Roman" panose="02020603050405020304" pitchFamily="18" charset="0"/>
                <a:cs typeface="Times New Roman" panose="02020603050405020304" pitchFamily="18" charset="0"/>
              </a:rPr>
              <a:t>Chuyển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nhượng</a:t>
            </a:r>
            <a:r>
              <a:rPr lang="en-US" b="1" dirty="0">
                <a:solidFill>
                  <a:srgbClr val="0070C0"/>
                </a:solidFill>
                <a:latin typeface="Times New Roman" panose="02020603050405020304" pitchFamily="18" charset="0"/>
                <a:cs typeface="Times New Roman" panose="02020603050405020304" pitchFamily="18" charset="0"/>
              </a:rPr>
              <a:t/>
            </a:r>
            <a:br>
              <a:rPr lang="en-US" b="1" dirty="0">
                <a:solidFill>
                  <a:srgbClr val="0070C0"/>
                </a:solidFill>
                <a:latin typeface="Times New Roman" panose="02020603050405020304" pitchFamily="18" charset="0"/>
                <a:cs typeface="Times New Roman" panose="02020603050405020304" pitchFamily="18" charset="0"/>
              </a:rPr>
            </a:b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nâng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RestEasy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đang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lắp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tại</a:t>
            </a:r>
            <a:r>
              <a:rPr lang="en-US" dirty="0">
                <a:solidFill>
                  <a:srgbClr val="0070C0"/>
                </a:solidFill>
                <a:latin typeface="Times New Roman" panose="02020603050405020304" pitchFamily="18" charset="0"/>
                <a:cs typeface="Times New Roman" panose="02020603050405020304" pitchFamily="18" charset="0"/>
              </a:rPr>
              <a:t> 20 </a:t>
            </a:r>
            <a:r>
              <a:rPr lang="en-US" dirty="0" err="1">
                <a:solidFill>
                  <a:srgbClr val="0070C0"/>
                </a:solidFill>
                <a:latin typeface="Times New Roman" panose="02020603050405020304" pitchFamily="18" charset="0"/>
                <a:cs typeface="Times New Roman" panose="02020603050405020304" pitchFamily="18" charset="0"/>
              </a:rPr>
              <a:t>quốc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dụng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vòng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nâng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ứng</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414518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17652" y="110837"/>
            <a:ext cx="5878431"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Responsibilities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17653" y="942109"/>
            <a:ext cx="6406420" cy="5355312"/>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Specifically, you are to do the following:</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Act as the central point of contact for all formal project-related communication among the project stakeholders.</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Ensure that all project team members are aware of their responsibilities and commitments and that they perform them as promised.</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Ensure that all contractual commitments are fulfilled on time, within budget, and to the complete satisfaction of the sponsor.</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Ensure that a system is in place to document and control contractual performance.</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Prepare a realistic, detailed project plan and obtain agreement to the plan from all stakeholders.</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Maintain a Project Control Book that contains all relevant project information.</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Control cost, schedule, and technical variance from the plan.</a:t>
            </a:r>
          </a:p>
          <a:p>
            <a:pPr marL="742950" lvl="1"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 Report project status to management on a regular basis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86945" y="180109"/>
            <a:ext cx="5361710"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Trách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nhiệm</a:t>
            </a:r>
            <a:endParaRPr lang="en-US" sz="2400" dirty="0">
              <a:solidFill>
                <a:srgbClr val="0070C0"/>
              </a:solidFill>
            </a:endParaRPr>
          </a:p>
        </p:txBody>
      </p:sp>
      <p:sp>
        <p:nvSpPr>
          <p:cNvPr id="3" name="TextBox 2"/>
          <p:cNvSpPr txBox="1"/>
          <p:nvPr/>
        </p:nvSpPr>
        <p:spPr>
          <a:xfrm>
            <a:off x="6386945" y="941834"/>
            <a:ext cx="5805055" cy="5632311"/>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Cụ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trọng</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đều</a:t>
            </a:r>
            <a:r>
              <a:rPr lang="en-US" dirty="0">
                <a:solidFill>
                  <a:srgbClr val="0070C0"/>
                </a:solidFill>
                <a:latin typeface="Times New Roman" panose="02020603050405020304" pitchFamily="18" charset="0"/>
                <a:cs typeface="Times New Roman" panose="02020603050405020304" pitchFamily="18" charset="0"/>
              </a:rPr>
              <a:t> ý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cam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hứa</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đầy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đúng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chỉ</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suất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Chuẩn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bị</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chi </a:t>
            </a:r>
            <a:r>
              <a:rPr lang="en-US" dirty="0" err="1">
                <a:solidFill>
                  <a:srgbClr val="0070C0"/>
                </a:solidFill>
                <a:latin typeface="Times New Roman" panose="02020603050405020304" pitchFamily="18" charset="0"/>
                <a:cs typeface="Times New Roman" panose="02020603050405020304" pitchFamily="18" charset="0"/>
              </a:rPr>
              <a:t>tiết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Duy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tin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biệt</a:t>
            </a:r>
            <a:r>
              <a:rPr lang="en-US" dirty="0">
                <a:solidFill>
                  <a:srgbClr val="0070C0"/>
                </a:solidFill>
                <a:latin typeface="Times New Roman" panose="02020603050405020304" pitchFamily="18" charset="0"/>
                <a:cs typeface="Times New Roman" panose="02020603050405020304" pitchFamily="18" charset="0"/>
              </a:rPr>
              <a:t> so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xuyên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076939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96982" y="1"/>
            <a:ext cx="609910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Authority</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6982" y="738754"/>
            <a:ext cx="5971309"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scope of your authority as Project Manager includes the following: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Authority to lead your project team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Authority to issue specific directives as necessary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Direct access to the sponsor or executive project manager on all matters related to this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Control and distribution of your project budget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Authority to require periodic project team status reporting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Authority to monitor the time, cost, and performance activities of your project team and to ensure that all problems are promptly identified, reported, and solved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Authority to cross functional organization lines and to interface with all levels of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management to achieve project success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Authority to negotiate with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functional managers for changes in resource assignments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Authority to delegate responsibilities and authority to project team associates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068291" y="138545"/>
            <a:ext cx="5721927"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Thẩm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quyền</a:t>
            </a:r>
            <a:endParaRPr lang="en-US" sz="2400" dirty="0">
              <a:solidFill>
                <a:srgbClr val="0070C0"/>
              </a:solidFill>
            </a:endParaRPr>
          </a:p>
        </p:txBody>
      </p:sp>
      <p:sp>
        <p:nvSpPr>
          <p:cNvPr id="3" name="TextBox 2"/>
          <p:cNvSpPr txBox="1"/>
          <p:nvPr/>
        </p:nvSpPr>
        <p:spPr>
          <a:xfrm>
            <a:off x="5975927" y="738754"/>
            <a:ext cx="6216073" cy="5632311"/>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Phạm</a:t>
            </a:r>
            <a:r>
              <a:rPr lang="en-US" dirty="0">
                <a:solidFill>
                  <a:srgbClr val="0070C0"/>
                </a:solidFill>
                <a:latin typeface="Times New Roman" panose="02020603050405020304" pitchFamily="18" charset="0"/>
                <a:cs typeface="Times New Roman" panose="02020603050405020304" pitchFamily="18" charset="0"/>
              </a:rPr>
              <a:t> vi </a:t>
            </a: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gồm</a:t>
            </a:r>
            <a:r>
              <a:rPr lang="en-US" dirty="0">
                <a:solidFill>
                  <a:srgbClr val="0070C0"/>
                </a:solidFill>
                <a:latin typeface="Times New Roman" panose="02020603050405020304" pitchFamily="18" charset="0"/>
                <a:cs typeface="Times New Roman" panose="02020603050405020304" pitchFamily="18" charset="0"/>
              </a:rPr>
              <a:t>:</a:t>
            </a:r>
          </a:p>
          <a:p>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lãnh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Thẩm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ban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chỉ</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thị</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Tiếp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hoặc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mọi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kỳ</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Quyền giám sát thời gian, chi phí và hoạt động của đội dự án và đảm bảo rằng tất cả các vấn đề được xác định, báo cáo và giải quyết kịp thời</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Thẩm quyền vượt qua các đường dây tổ chức chức năng và để giao tiếp với tất cả các cấp quản lý RestEasy Hotels để đạt được thành công của dự 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Thẩm quyền đàm phán với những người quản lý chức năng của RestEasy Hotel để thay đổi các bài tập nguồn lực</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Thẩm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thẩm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970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91543" y="397087"/>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Constraints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28047" y="1175565"/>
            <a:ext cx="3754789"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Some of the project team members have constraints on when they can travel, and for how long they can be away from their primary work location.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Team members' functional managers can assign them full or part time to other project teams, but I assure you that this project is currently at the top of our portfolio.</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Overtime hours need to have prior approval.</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Cost containment must be a priority of all team members but must not impact the overall success of the project.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50000" y="397087"/>
            <a:ext cx="4668982"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Hạn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chế</a:t>
            </a:r>
            <a:endParaRPr lang="en-US" sz="2400" dirty="0">
              <a:solidFill>
                <a:srgbClr val="0070C0"/>
              </a:solidFill>
            </a:endParaRPr>
          </a:p>
        </p:txBody>
      </p:sp>
      <p:sp>
        <p:nvSpPr>
          <p:cNvPr id="3" name="TextBox 2"/>
          <p:cNvSpPr txBox="1"/>
          <p:nvPr/>
        </p:nvSpPr>
        <p:spPr>
          <a:xfrm>
            <a:off x="6585526" y="1175565"/>
            <a:ext cx="4239491"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lâu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a:t>
            </a:r>
            <a:r>
              <a:rPr lang="en-US" dirty="0">
                <a:solidFill>
                  <a:srgbClr val="0070C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Các nhà quản lý chức năng của các thành viên nhóm có thể chỉ định họ toàn thời gian hoặc bán thời gian cho các nhóm dự án khác, nhưng tôi đảm bảo với bạn rằng dự án này hiện đang nằm trong danh mục đầu tư của chúng tôi</a:t>
            </a:r>
            <a:r>
              <a:rPr lang="en-US" dirty="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Ngăn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chặn</a:t>
            </a:r>
            <a:r>
              <a:rPr lang="en-US" dirty="0">
                <a:solidFill>
                  <a:srgbClr val="0070C0"/>
                </a:solidFill>
                <a:latin typeface="Times New Roman" panose="02020603050405020304" pitchFamily="18" charset="0"/>
                <a:cs typeface="Times New Roman" panose="02020603050405020304" pitchFamily="18" charset="0"/>
              </a:rPr>
              <a:t> chi </a:t>
            </a:r>
            <a:r>
              <a:rPr lang="en-US" dirty="0" err="1">
                <a:solidFill>
                  <a:srgbClr val="0070C0"/>
                </a:solidFill>
                <a:latin typeface="Times New Roman" panose="02020603050405020304" pitchFamily="18" charset="0"/>
                <a:cs typeface="Times New Roman" panose="02020603050405020304" pitchFamily="18" charset="0"/>
              </a:rPr>
              <a:t>phí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ưu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ảnh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hưởng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130585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Constraints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71055" y="983673"/>
            <a:ext cx="5126181"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overall project sets up, configures, and installs IBM processors and third-party hotel-management software in all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within 12 months, in accordance with the specifications approved by the sponsor. The system is rolled out as follows: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prototype of the new system and its training is developed, installed, and tested in a sponsor-designated hotel no later than six weeks before the targeted installation date for the first hotel.</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All reviews of the prototype, training, and agreed-to changes must be completed within two weeks of the targeted first installation.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Please refer to the </a:t>
            </a:r>
            <a:r>
              <a:rPr lang="en-US" i="1" dirty="0" err="1">
                <a:latin typeface="Times New Roman" panose="02020603050405020304" pitchFamily="18" charset="0"/>
                <a:cs typeface="Times New Roman" panose="02020603050405020304" pitchFamily="18" charset="0"/>
              </a:rPr>
              <a:t>RestEasy</a:t>
            </a:r>
            <a:r>
              <a:rPr lang="en-US" i="1" dirty="0">
                <a:latin typeface="Times New Roman" panose="02020603050405020304" pitchFamily="18" charset="0"/>
                <a:cs typeface="Times New Roman" panose="02020603050405020304" pitchFamily="18" charset="0"/>
              </a:rPr>
              <a:t> Hotels Improvement Project Summary of Intent </a:t>
            </a:r>
            <a:r>
              <a:rPr lang="en-US" dirty="0">
                <a:latin typeface="Times New Roman" panose="02020603050405020304" pitchFamily="18" charset="0"/>
                <a:cs typeface="Times New Roman" panose="02020603050405020304" pitchFamily="18" charset="0"/>
              </a:rPr>
              <a:t>which contains additional information related to this project.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750639" y="438435"/>
            <a:ext cx="5818910" cy="1200329"/>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Hạn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chế</a:t>
            </a:r>
            <a:r>
              <a:rPr lang="en-US" sz="2400" u="sng" dirty="0">
                <a:solidFill>
                  <a:srgbClr val="0070C0"/>
                </a:solidFill>
                <a:latin typeface="Times New Roman" panose="02020603050405020304" pitchFamily="18" charset="0"/>
                <a:cs typeface="Times New Roman" panose="02020603050405020304" pitchFamily="18" charset="0"/>
              </a:rPr>
              <a:t> </a:t>
            </a:r>
            <a:br>
              <a:rPr lang="en-US" sz="2400" u="sng" dirty="0">
                <a:solidFill>
                  <a:srgbClr val="0070C0"/>
                </a:solidFill>
                <a:latin typeface="Times New Roman" panose="02020603050405020304" pitchFamily="18" charset="0"/>
                <a:cs typeface="Times New Roman" panose="02020603050405020304" pitchFamily="18" charset="0"/>
              </a:rPr>
            </a:br>
            <a:endParaRPr lang="en-US" sz="2400" b="1" u="sng" dirty="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endParaRPr>
          </a:p>
        </p:txBody>
      </p:sp>
      <p:sp>
        <p:nvSpPr>
          <p:cNvPr id="7" name="TextBox 6"/>
          <p:cNvSpPr txBox="1"/>
          <p:nvPr/>
        </p:nvSpPr>
        <p:spPr>
          <a:xfrm>
            <a:off x="5835361" y="976746"/>
            <a:ext cx="5459693" cy="4801314"/>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bộ</a:t>
            </a:r>
            <a:r>
              <a:rPr lang="en-US" dirty="0">
                <a:solidFill>
                  <a:srgbClr val="0070C0"/>
                </a:solidFill>
                <a:latin typeface="Times New Roman" panose="02020603050405020304" pitchFamily="18" charset="0"/>
                <a:cs typeface="Times New Roman" panose="02020603050405020304" pitchFamily="18" charset="0"/>
              </a:rPr>
              <a:t> vi </a:t>
            </a:r>
            <a:r>
              <a:rPr lang="en-US" dirty="0" err="1">
                <a:solidFill>
                  <a:srgbClr val="0070C0"/>
                </a:solidFill>
                <a:latin typeface="Times New Roman" panose="02020603050405020304" pitchFamily="18" charset="0"/>
                <a:cs typeface="Times New Roman" panose="02020603050405020304" pitchFamily="18" charset="0"/>
              </a:rPr>
              <a:t>xử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IBMvà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mềm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12 </a:t>
            </a:r>
            <a:r>
              <a:rPr lang="en-US" dirty="0" err="1">
                <a:solidFill>
                  <a:srgbClr val="0070C0"/>
                </a:solidFill>
                <a:latin typeface="Times New Roman" panose="02020603050405020304" pitchFamily="18" charset="0"/>
                <a:cs typeface="Times New Roman" panose="02020603050405020304" pitchFamily="18" charset="0"/>
              </a:rPr>
              <a:t>tháng,phù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phê</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duyệt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triển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Một mẫu thử nghiệm của hệ thống mới và việc đào tạo của nó được phát triển, lắp đặt và thử nghiệm tại một khách sạn được nhà tài trợ chỉ định chậm nhất là sáu tuần trước ngày cài đặt mục tiêu cho khách sạn đầu tiên.</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Tất cả các bài đánh giá về nguyên mẫu, đào tạo và các thay đổi được đồng ý phải hoàn thành trong vòng hai tuần kể từ lần cài đặt đầu tiên được nhắm mục tiêu</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err="1">
                <a:solidFill>
                  <a:srgbClr val="0070C0"/>
                </a:solidFill>
                <a:latin typeface="Times New Roman" panose="02020603050405020304" pitchFamily="18" charset="0"/>
                <a:cs typeface="Times New Roman" panose="02020603050405020304" pitchFamily="18" charset="0"/>
              </a:rPr>
              <a:t>Vui</a:t>
            </a:r>
            <a:r>
              <a:rPr lang="en-US" dirty="0">
                <a:solidFill>
                  <a:srgbClr val="0070C0"/>
                </a:solidFill>
                <a:latin typeface="Times New Roman" panose="02020603050405020304" pitchFamily="18" charset="0"/>
                <a:cs typeface="Times New Roman" panose="02020603050405020304" pitchFamily="18" charset="0"/>
              </a:rPr>
              <a:t> long </a:t>
            </a:r>
            <a:r>
              <a:rPr lang="en-US" dirty="0" err="1">
                <a:solidFill>
                  <a:srgbClr val="0070C0"/>
                </a:solidFill>
                <a:latin typeface="Times New Roman" panose="02020603050405020304" pitchFamily="18" charset="0"/>
                <a:cs typeface="Times New Roman" panose="02020603050405020304" pitchFamily="18" charset="0"/>
              </a:rPr>
              <a:t>tham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thiện</a:t>
            </a:r>
            <a:r>
              <a:rPr lang="en-US"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RestEasy</a:t>
            </a:r>
            <a:r>
              <a:rPr lang="en-US" i="1" dirty="0">
                <a:solidFill>
                  <a:srgbClr val="0070C0"/>
                </a:solidFill>
                <a:latin typeface="Times New Roman" panose="02020603050405020304" pitchFamily="18" charset="0"/>
                <a:cs typeface="Times New Roman" panose="02020603050405020304" pitchFamily="18" charset="0"/>
              </a:rPr>
              <a:t> Hotels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thêm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tin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523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0109" y="1163782"/>
            <a:ext cx="6109856" cy="5250235"/>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What This Unit is About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section summarizes the project management framework and the skills a project manager needs, and it closes the course. The course concludes with an exam to let the students test what they have learned in the class.</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What You Should Be Able to Do</a:t>
            </a:r>
          </a:p>
          <a:p>
            <a:pPr lvl="1"/>
            <a:r>
              <a:rPr lang="en-US" sz="1600" dirty="0">
                <a:latin typeface="Times New Roman" panose="02020603050405020304" pitchFamily="18" charset="0"/>
                <a:cs typeface="Times New Roman" panose="02020603050405020304" pitchFamily="18" charset="0"/>
              </a:rPr>
              <a:t>Now that you have completed this course, you should be able to:</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Build a performing organization and project team</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Identify and validate project requirements</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Create project plans Establish project estimates and project schedules</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 Work Breakdown Structures (WBS)</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Manage overall change control</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Control project execution processes</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Terminate a project with a closure strategy</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Perform your role as a project manager</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nine PMI knowledge areas</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References</a:t>
            </a:r>
            <a:br>
              <a:rPr lang="en-US" sz="1600" b="1" dirty="0">
                <a:latin typeface="Times New Roman" panose="02020603050405020304" pitchFamily="18" charset="0"/>
                <a:cs typeface="Times New Roman" panose="02020603050405020304" pitchFamily="18" charset="0"/>
              </a:rPr>
            </a:br>
            <a:r>
              <a:rPr lang="en-US" sz="1600" i="1" dirty="0">
                <a:latin typeface="Times New Roman" panose="02020603050405020304" pitchFamily="18" charset="0"/>
                <a:cs typeface="Times New Roman" panose="02020603050405020304" pitchFamily="18" charset="0"/>
              </a:rPr>
              <a:t>A Guide to the Project Management Body of Knowledge (PMBOK® Guide Third Edition)</a:t>
            </a:r>
            <a:r>
              <a:rPr lang="en-US" sz="1600" dirty="0">
                <a:latin typeface="Times New Roman" panose="02020603050405020304" pitchFamily="18" charset="0"/>
                <a:cs typeface="Times New Roman" panose="02020603050405020304" pitchFamily="18" charset="0"/>
              </a:rPr>
              <a:t>, Pennsylvania: Project Management Institute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0110" y="110836"/>
            <a:ext cx="604058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20.    Wrap-Up of Principles of Project Management</a:t>
            </a:r>
          </a:p>
        </p:txBody>
      </p:sp>
      <p:sp>
        <p:nvSpPr>
          <p:cNvPr id="2" name="TextBox 1"/>
          <p:cNvSpPr txBox="1"/>
          <p:nvPr/>
        </p:nvSpPr>
        <p:spPr>
          <a:xfrm>
            <a:off x="6885709" y="235527"/>
            <a:ext cx="5195455" cy="369332"/>
          </a:xfrm>
          <a:prstGeom prst="rect">
            <a:avLst/>
          </a:prstGeom>
          <a:noFill/>
        </p:spPr>
        <p:txBody>
          <a:bodyPr wrap="square" rtlCol="0">
            <a:spAutoFit/>
          </a:bodyPr>
          <a:lstStyle/>
          <a:p>
            <a:r>
              <a:rPr lang="en-US" b="1" dirty="0" err="1">
                <a:ln/>
                <a:solidFill>
                  <a:srgbClr val="0070C0"/>
                </a:solidFill>
                <a:latin typeface="Times New Roman" panose="02020603050405020304" pitchFamily="18" charset="0"/>
                <a:cs typeface="Times New Roman" panose="02020603050405020304" pitchFamily="18" charset="0"/>
              </a:rPr>
              <a:t>Bài</a:t>
            </a:r>
            <a:r>
              <a:rPr lang="en-US" b="1" dirty="0">
                <a:ln/>
                <a:solidFill>
                  <a:srgbClr val="0070C0"/>
                </a:solidFill>
                <a:latin typeface="Times New Roman" panose="02020603050405020304" pitchFamily="18" charset="0"/>
                <a:cs typeface="Times New Roman" panose="02020603050405020304" pitchFamily="18" charset="0"/>
              </a:rPr>
              <a:t> 20: </a:t>
            </a:r>
            <a:r>
              <a:rPr lang="en-US" b="1" dirty="0" err="1">
                <a:ln/>
                <a:solidFill>
                  <a:srgbClr val="0070C0"/>
                </a:solidFill>
                <a:latin typeface="Times New Roman" panose="02020603050405020304" pitchFamily="18" charset="0"/>
                <a:cs typeface="Times New Roman" panose="02020603050405020304" pitchFamily="18" charset="0"/>
              </a:rPr>
              <a:t>Tóm</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tắt</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các</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nguyên</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tắc</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của</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dự</a:t>
            </a:r>
            <a:r>
              <a:rPr lang="en-US" b="1" dirty="0">
                <a:ln/>
                <a:solidFill>
                  <a:srgbClr val="0070C0"/>
                </a:solidFill>
                <a:latin typeface="Times New Roman" panose="02020603050405020304" pitchFamily="18" charset="0"/>
                <a:cs typeface="Times New Roman" panose="02020603050405020304" pitchFamily="18" charset="0"/>
              </a:rPr>
              <a:t> </a:t>
            </a:r>
            <a:r>
              <a:rPr lang="en-US" b="1" dirty="0" err="1">
                <a:ln/>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endParaRPr>
          </a:p>
        </p:txBody>
      </p:sp>
      <p:sp>
        <p:nvSpPr>
          <p:cNvPr id="4" name="TextBox 3"/>
          <p:cNvSpPr txBox="1"/>
          <p:nvPr/>
        </p:nvSpPr>
        <p:spPr>
          <a:xfrm>
            <a:off x="6289965" y="941834"/>
            <a:ext cx="5902036" cy="6032421"/>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rgbClr val="0070C0"/>
                </a:solidFill>
                <a:latin typeface="Times New Roman" panose="02020603050405020304" pitchFamily="18" charset="0"/>
                <a:cs typeface="Times New Roman" panose="02020603050405020304" pitchFamily="18" charset="0"/>
              </a:rPr>
              <a:t>Bài</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này</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giới</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thiệu</a:t>
            </a:r>
            <a:endParaRPr lang="en-US" sz="16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Phần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tóm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tắt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khung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kỹ</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năng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người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cần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nó</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đóng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khóa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Khóa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thúc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với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một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kỳ</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sinh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kiểm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những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gì</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được</a:t>
            </a: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err="1">
                <a:solidFill>
                  <a:srgbClr val="0070C0"/>
                </a:solidFill>
                <a:latin typeface="Times New Roman" panose="02020603050405020304" pitchFamily="18" charset="0"/>
                <a:cs typeface="Times New Roman" panose="02020603050405020304" pitchFamily="18" charset="0"/>
              </a:rPr>
              <a:t>Bạn</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nên</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làm</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gì</a:t>
            </a:r>
            <a:endParaRPr lang="en-US" sz="1600" b="1" dirty="0">
              <a:solidFill>
                <a:srgbClr val="0070C0"/>
              </a:solidFill>
              <a:latin typeface="Times New Roman" panose="02020603050405020304" pitchFamily="18" charset="0"/>
              <a:cs typeface="Times New Roman" panose="02020603050405020304" pitchFamily="18" charset="0"/>
            </a:endParaRPr>
          </a:p>
          <a:p>
            <a:pPr lvl="1"/>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hoàn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khóa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co s </a:t>
            </a:r>
            <a:r>
              <a:rPr lang="en-US" sz="1600" dirty="0" err="1">
                <a:solidFill>
                  <a:srgbClr val="0070C0"/>
                </a:solidFill>
                <a:latin typeface="Times New Roman" panose="02020603050405020304" pitchFamily="18" charset="0"/>
                <a:cs typeface="Times New Roman" panose="02020603050405020304" pitchFamily="18" charset="0"/>
              </a:rPr>
              <a:t>thể</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Xây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một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đội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nhóm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hiệu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Định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nghĩa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xác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định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yêu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cầu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Lập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lịch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biểu</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Xây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cấu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trúc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phân</a:t>
            </a:r>
            <a:r>
              <a:rPr lang="en-US" sz="1600" dirty="0">
                <a:solidFill>
                  <a:srgbClr val="0070C0"/>
                </a:solidFill>
                <a:latin typeface="Times New Roman" panose="02020603050405020304" pitchFamily="18" charset="0"/>
                <a:cs typeface="Times New Roman" panose="02020603050405020304" pitchFamily="18" charset="0"/>
              </a:rPr>
              <a:t> chia </a:t>
            </a:r>
            <a:r>
              <a:rPr lang="en-US" sz="1600" dirty="0" err="1">
                <a:solidFill>
                  <a:srgbClr val="0070C0"/>
                </a:solidFill>
                <a:latin typeface="Times New Roman" panose="02020603050405020304" pitchFamily="18" charset="0"/>
                <a:cs typeface="Times New Roman" panose="02020603050405020304" pitchFamily="18" charset="0"/>
              </a:rPr>
              <a:t>công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việc</a:t>
            </a:r>
            <a:r>
              <a:rPr lang="en-US" sz="1600" dirty="0">
                <a:solidFill>
                  <a:srgbClr val="0070C0"/>
                </a:solidFill>
                <a:latin typeface="Times New Roman" panose="02020603050405020304" pitchFamily="18" charset="0"/>
                <a:cs typeface="Times New Roman" panose="02020603050405020304" pitchFamily="18" charset="0"/>
              </a:rPr>
              <a:t> (WBS)</a:t>
            </a: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Kiểm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soát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thay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đổi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tổng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thể</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Kiểm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soát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thay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đổi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Chấm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dứt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Thực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hiện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vai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trò</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như</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một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Miêu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9 </a:t>
            </a:r>
            <a:r>
              <a:rPr lang="en-US" sz="1600" dirty="0" err="1">
                <a:solidFill>
                  <a:srgbClr val="0070C0"/>
                </a:solidFill>
                <a:latin typeface="Times New Roman" panose="02020603050405020304" pitchFamily="18" charset="0"/>
                <a:cs typeface="Times New Roman" panose="02020603050405020304" pitchFamily="18" charset="0"/>
              </a:rPr>
              <a:t>lĩnh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vực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kiến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thức</a:t>
            </a:r>
            <a:r>
              <a:rPr lang="en-US" sz="1600" dirty="0">
                <a:solidFill>
                  <a:srgbClr val="0070C0"/>
                </a:solidFill>
                <a:latin typeface="Times New Roman" panose="02020603050405020304" pitchFamily="18" charset="0"/>
                <a:cs typeface="Times New Roman" panose="02020603050405020304" pitchFamily="18" charset="0"/>
              </a:rPr>
              <a:t> PMI</a:t>
            </a:r>
          </a:p>
          <a:p>
            <a:pPr marL="285750" indent="-285750">
              <a:buFont typeface="Wingdings" panose="05000000000000000000" pitchFamily="2" charset="2"/>
              <a:buChar char="v"/>
            </a:pPr>
            <a:r>
              <a:rPr lang="en-US" sz="1600" b="1" dirty="0" err="1">
                <a:solidFill>
                  <a:srgbClr val="0070C0"/>
                </a:solidFill>
                <a:latin typeface="Times New Roman" panose="02020603050405020304" pitchFamily="18" charset="0"/>
                <a:cs typeface="Times New Roman" panose="02020603050405020304" pitchFamily="18" charset="0"/>
              </a:rPr>
              <a:t>Tài</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liệu</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tham</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khảo</a:t>
            </a:r>
            <a:r>
              <a:rPr lang="en-US" sz="1600" b="1" dirty="0">
                <a:solidFill>
                  <a:srgbClr val="0070C0"/>
                </a:solidFill>
                <a:latin typeface="Times New Roman" panose="02020603050405020304" pitchFamily="18" charset="0"/>
                <a:cs typeface="Times New Roman" panose="02020603050405020304" pitchFamily="18" charset="0"/>
              </a:rPr>
              <a:t/>
            </a:r>
            <a:br>
              <a:rPr lang="en-US" sz="1600" b="1" dirty="0">
                <a:solidFill>
                  <a:srgbClr val="0070C0"/>
                </a:solidFill>
                <a:latin typeface="Times New Roman" panose="02020603050405020304" pitchFamily="18" charset="0"/>
                <a:cs typeface="Times New Roman" panose="02020603050405020304" pitchFamily="18" charset="0"/>
              </a:rPr>
            </a:br>
            <a:r>
              <a:rPr lang="en-US" sz="1600" i="1" dirty="0" err="1">
                <a:solidFill>
                  <a:srgbClr val="0070C0"/>
                </a:solidFill>
                <a:latin typeface="Times New Roman" panose="02020603050405020304" pitchFamily="18" charset="0"/>
                <a:cs typeface="Times New Roman" panose="02020603050405020304" pitchFamily="18" charset="0"/>
              </a:rPr>
              <a:t>Kiến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hướng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(PMBOK® </a:t>
            </a:r>
            <a:r>
              <a:rPr lang="en-US" sz="1600" i="1" dirty="0" err="1">
                <a:solidFill>
                  <a:srgbClr val="0070C0"/>
                </a:solidFill>
                <a:latin typeface="Times New Roman" panose="02020603050405020304" pitchFamily="18" charset="0"/>
                <a:cs typeface="Times New Roman" panose="02020603050405020304" pitchFamily="18" charset="0"/>
              </a:rPr>
              <a:t>Tái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thứ</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a:t>
            </a:r>
            <a:r>
              <a:rPr lang="en-US" sz="1600" i="1" dirty="0">
                <a:solidFill>
                  <a:srgbClr val="0070C0"/>
                </a:solidFill>
                <a:latin typeface="Times New Roman" panose="02020603050405020304" pitchFamily="18" charset="0"/>
                <a:cs typeface="Times New Roman" panose="02020603050405020304" pitchFamily="18" charset="0"/>
              </a:rPr>
              <a:t>)</a:t>
            </a:r>
            <a:r>
              <a:rPr lang="en-US" sz="1600" dirty="0">
                <a:solidFill>
                  <a:srgbClr val="0070C0"/>
                </a:solidFill>
                <a:latin typeface="Times New Roman" panose="02020603050405020304" pitchFamily="18" charset="0"/>
                <a:cs typeface="Times New Roman" panose="02020603050405020304" pitchFamily="18" charset="0"/>
              </a:rPr>
              <a:t>, Pennsylvania: </a:t>
            </a:r>
            <a:r>
              <a:rPr lang="en-US" sz="1600" dirty="0" err="1">
                <a:solidFill>
                  <a:srgbClr val="0070C0"/>
                </a:solidFill>
                <a:latin typeface="Times New Roman" panose="02020603050405020304" pitchFamily="18" charset="0"/>
                <a:cs typeface="Times New Roman" panose="02020603050405020304" pitchFamily="18" charset="0"/>
              </a:rPr>
              <a:t>Viện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br>
              <a:rPr lang="en-US" sz="1600" dirty="0">
                <a:solidFill>
                  <a:srgbClr val="0070C0"/>
                </a:solidFill>
                <a:latin typeface="Times New Roman" panose="02020603050405020304" pitchFamily="18" charset="0"/>
                <a:cs typeface="Times New Roman" panose="02020603050405020304" pitchFamily="18" charset="0"/>
              </a:rPr>
            </a:br>
            <a:r>
              <a:rPr lang="en-US" sz="1600" dirty="0">
                <a:solidFill>
                  <a:srgbClr val="0070C0"/>
                </a:solidFill>
                <a:latin typeface="Times New Roman" panose="02020603050405020304" pitchFamily="18" charset="0"/>
                <a:cs typeface="Times New Roman" panose="02020603050405020304" pitchFamily="18" charset="0"/>
              </a:rPr>
              <a:t/>
            </a:r>
            <a:br>
              <a:rPr lang="en-US" sz="1600" dirty="0">
                <a:solidFill>
                  <a:srgbClr val="0070C0"/>
                </a:solidFill>
                <a:latin typeface="Times New Roman" panose="02020603050405020304" pitchFamily="18" charset="0"/>
                <a:cs typeface="Times New Roman" panose="02020603050405020304" pitchFamily="18" charset="0"/>
              </a:rPr>
            </a:br>
            <a:endParaRPr lang="en-US" sz="1600"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367146" y="0"/>
            <a:ext cx="6040581" cy="2462213"/>
          </a:xfrm>
          <a:prstGeom prst="rect">
            <a:avLst/>
          </a:prstGeom>
        </p:spPr>
        <p:txBody>
          <a:bodyPr wrap="square">
            <a:spAutoFit/>
          </a:bodyPr>
          <a:lstStyle/>
          <a:p>
            <a:pPr algn="ctr"/>
            <a:r>
              <a:rPr lang="en-US" sz="2200" b="1" dirty="0">
                <a:solidFill>
                  <a:schemeClr val="bg2">
                    <a:lumMod val="50000"/>
                  </a:schemeClr>
                </a:solidFill>
                <a:latin typeface="Times New Roman" panose="02020603050405020304" pitchFamily="18" charset="0"/>
                <a:cs typeface="Times New Roman" panose="02020603050405020304" pitchFamily="18" charset="0"/>
              </a:rPr>
              <a:t>Appendix C. Customer Contract</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Draft Contract</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Between</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err="1">
                <a:solidFill>
                  <a:schemeClr val="bg2">
                    <a:lumMod val="50000"/>
                  </a:schemeClr>
                </a:solidFill>
                <a:latin typeface="Times New Roman" panose="02020603050405020304" pitchFamily="18" charset="0"/>
                <a:cs typeface="Times New Roman" panose="02020603050405020304" pitchFamily="18" charset="0"/>
              </a:rPr>
              <a:t>RestEasy</a:t>
            </a:r>
            <a:r>
              <a:rPr lang="en-US" sz="2200" b="1" dirty="0">
                <a:solidFill>
                  <a:schemeClr val="bg2">
                    <a:lumMod val="50000"/>
                  </a:schemeClr>
                </a:solidFill>
                <a:latin typeface="Times New Roman" panose="02020603050405020304" pitchFamily="18" charset="0"/>
                <a:cs typeface="Times New Roman" panose="02020603050405020304" pitchFamily="18" charset="0"/>
              </a:rPr>
              <a:t> Hotels</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and</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IBM Corporation</a:t>
            </a:r>
            <a:r>
              <a:rPr lang="en-US" sz="2200" dirty="0">
                <a:solidFill>
                  <a:schemeClr val="bg2">
                    <a:lumMod val="50000"/>
                  </a:schemeClr>
                </a:solidFill>
                <a:latin typeface="Times New Roman" panose="02020603050405020304" pitchFamily="18" charset="0"/>
                <a:cs typeface="Times New Roman" panose="02020603050405020304" pitchFamily="18" charset="0"/>
              </a:rPr>
              <a:t> </a:t>
            </a:r>
            <a:br>
              <a:rPr lang="en-US" sz="2200" dirty="0">
                <a:solidFill>
                  <a:schemeClr val="bg2">
                    <a:lumMod val="50000"/>
                  </a:schemeClr>
                </a:solidFill>
                <a:latin typeface="Times New Roman" panose="02020603050405020304" pitchFamily="18" charset="0"/>
                <a:cs typeface="Times New Roman" panose="02020603050405020304" pitchFamily="18" charset="0"/>
              </a:rPr>
            </a:br>
            <a:endParaRPr lang="en-US" sz="2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59808" y="2062669"/>
            <a:ext cx="4903683" cy="4770537"/>
          </a:xfrm>
          <a:prstGeom prst="rect">
            <a:avLst/>
          </a:prstGeom>
          <a:noFill/>
        </p:spPr>
        <p:txBody>
          <a:bodyPr wrap="square" rtlCol="0">
            <a:spAutoFit/>
          </a:bodyPr>
          <a:lstStyle/>
          <a:p>
            <a:r>
              <a:rPr lang="en-US" sz="1600" b="1" dirty="0">
                <a:solidFill>
                  <a:srgbClr val="000000"/>
                </a:solidFill>
                <a:latin typeface="Times New Roman" panose="02020603050405020304" pitchFamily="18" charset="0"/>
                <a:cs typeface="Times New Roman" panose="02020603050405020304" pitchFamily="18" charset="0"/>
              </a:rPr>
              <a:t>Statement of Work</a:t>
            </a:r>
            <a:br>
              <a:rPr lang="en-US" sz="1600" b="1"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IBM Corporation (hereinafter, the Supplier) provides the two midrange computers and all applicable operating systems software to be installed at the </a:t>
            </a:r>
            <a:r>
              <a:rPr lang="en-US" sz="1600" dirty="0" err="1">
                <a:solidFill>
                  <a:srgbClr val="000000"/>
                </a:solidFill>
                <a:latin typeface="Times New Roman" panose="02020603050405020304" pitchFamily="18" charset="0"/>
                <a:cs typeface="Times New Roman" panose="02020603050405020304" pitchFamily="18" charset="0"/>
              </a:rPr>
              <a:t>RestEasy</a:t>
            </a:r>
            <a:r>
              <a:rPr lang="en-US" sz="1600" dirty="0">
                <a:solidFill>
                  <a:srgbClr val="000000"/>
                </a:solidFill>
                <a:latin typeface="Times New Roman" panose="02020603050405020304" pitchFamily="18" charset="0"/>
                <a:cs typeface="Times New Roman" panose="02020603050405020304" pitchFamily="18" charset="0"/>
              </a:rPr>
              <a:t> (hereinafter, the Customer) Hotels Home Office. The Supplier sources the personal computers to be installed at each of the hotels and the Home Office from American Systems per the specifications listed below. The Supplier sources that hotel package software from Royal Software, and the Supplier is responsible for tailoring the software to meet the needs of the Customer. The actual locations, dates, and quantities for delivery is determined at a later date. The Customer provides this delivery information in separate correspondence 30 days prior to scheduled deployment. All locations are domestic and spread across the country.</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05600" y="235527"/>
            <a:ext cx="5056909" cy="830997"/>
          </a:xfrm>
          <a:prstGeom prst="rect">
            <a:avLst/>
          </a:prstGeom>
          <a:noFill/>
        </p:spPr>
        <p:txBody>
          <a:bodyPr wrap="square" rtlCol="0">
            <a:spAutoFit/>
          </a:bodyPr>
          <a:lstStyle/>
          <a:p>
            <a:pPr algn="ctr"/>
            <a:r>
              <a:rPr lang="en-US" sz="2400" b="1" dirty="0" err="1">
                <a:solidFill>
                  <a:srgbClr val="0070C0"/>
                </a:solidFill>
                <a:latin typeface="Times New Roman" panose="02020603050405020304" pitchFamily="18" charset="0"/>
                <a:cs typeface="Times New Roman" panose="02020603050405020304" pitchFamily="18" charset="0"/>
              </a:rPr>
              <a:t>Phụ</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lục</a:t>
            </a:r>
            <a:r>
              <a:rPr lang="en-US" sz="2400" b="1" dirty="0">
                <a:solidFill>
                  <a:srgbClr val="0070C0"/>
                </a:solidFill>
                <a:latin typeface="Times New Roman" panose="02020603050405020304" pitchFamily="18" charset="0"/>
                <a:cs typeface="Times New Roman" panose="02020603050405020304" pitchFamily="18" charset="0"/>
              </a:rPr>
              <a:t> C. </a:t>
            </a:r>
            <a:r>
              <a:rPr lang="en-US" sz="2400" b="1" dirty="0" err="1">
                <a:solidFill>
                  <a:srgbClr val="0070C0"/>
                </a:solidFill>
                <a:latin typeface="Times New Roman" panose="02020603050405020304" pitchFamily="18" charset="0"/>
                <a:cs typeface="Times New Roman" panose="02020603050405020304" pitchFamily="18" charset="0"/>
              </a:rPr>
              <a:t>Hợp</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đồng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khách</a:t>
            </a:r>
            <a:r>
              <a:rPr lang="en-US" sz="2400" b="1" dirty="0">
                <a:solidFill>
                  <a:srgbClr val="0070C0"/>
                </a:solidFill>
                <a:latin typeface="Times New Roman" panose="02020603050405020304" pitchFamily="18" charset="0"/>
                <a:cs typeface="Times New Roman" panose="02020603050405020304" pitchFamily="18" charset="0"/>
              </a:rPr>
              <a:t> hang </a:t>
            </a:r>
            <a:r>
              <a:rPr lang="en-US" sz="2400" b="1" dirty="0" err="1">
                <a:solidFill>
                  <a:srgbClr val="0070C0"/>
                </a:solidFill>
                <a:latin typeface="Times New Roman" panose="02020603050405020304" pitchFamily="18" charset="0"/>
                <a:cs typeface="Times New Roman" panose="02020603050405020304" pitchFamily="18" charset="0"/>
              </a:rPr>
              <a:t>giữa</a:t>
            </a:r>
            <a:r>
              <a:rPr lang="en-US" sz="2400" b="1" dirty="0">
                <a:solidFill>
                  <a:srgbClr val="0070C0"/>
                </a:solidFill>
                <a:latin typeface="Times New Roman" panose="02020603050405020304" pitchFamily="18" charset="0"/>
                <a:cs typeface="Times New Roman" panose="02020603050405020304" pitchFamily="18" charset="0"/>
              </a:rPr>
              <a:t> IBM </a:t>
            </a:r>
            <a:r>
              <a:rPr lang="en-US" sz="2400" b="1" dirty="0" err="1">
                <a:solidFill>
                  <a:srgbClr val="0070C0"/>
                </a:solidFill>
                <a:latin typeface="Times New Roman" panose="02020603050405020304" pitchFamily="18" charset="0"/>
                <a:cs typeface="Times New Roman" panose="02020603050405020304" pitchFamily="18" charset="0"/>
              </a:rPr>
              <a:t>và</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RestEasy</a:t>
            </a:r>
            <a:r>
              <a:rPr lang="en-US" sz="2400" b="1" dirty="0">
                <a:solidFill>
                  <a:srgbClr val="0070C0"/>
                </a:solidFill>
                <a:latin typeface="Times New Roman" panose="02020603050405020304" pitchFamily="18" charset="0"/>
                <a:cs typeface="Times New Roman" panose="02020603050405020304" pitchFamily="18" charset="0"/>
              </a:rPr>
              <a:t> Hotels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051964" y="1607127"/>
            <a:ext cx="4959927" cy="5632311"/>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Báo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công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việc</a:t>
            </a:r>
            <a:r>
              <a:rPr lang="en-US" b="1" dirty="0">
                <a:solidFill>
                  <a:srgbClr val="0070C0"/>
                </a:solidFill>
                <a:latin typeface="Times New Roman" panose="02020603050405020304" pitchFamily="18" charset="0"/>
                <a:cs typeface="Times New Roman" panose="02020603050405020304" pitchFamily="18" charset="0"/>
              </a:rPr>
              <a:t/>
            </a:r>
            <a:br>
              <a:rPr lang="en-US" b="1" dirty="0">
                <a:solidFill>
                  <a:srgbClr val="0070C0"/>
                </a:solidFill>
                <a:latin typeface="Times New Roman" panose="02020603050405020304" pitchFamily="18" charset="0"/>
                <a:cs typeface="Times New Roman" panose="02020603050405020304" pitchFamily="18" charset="0"/>
              </a:rPr>
            </a:br>
            <a:r>
              <a:rPr lang="vi-VN" dirty="0">
                <a:solidFill>
                  <a:srgbClr val="0070C0"/>
                </a:solidFill>
                <a:latin typeface="Times New Roman" panose="02020603050405020304" pitchFamily="18" charset="0"/>
                <a:cs typeface="Times New Roman" panose="02020603050405020304" pitchFamily="18" charset="0"/>
              </a:rPr>
              <a:t>Tập đoàn IBM (sau đây gọi là Nhà cung cấp) cung cấp hai máy tính cỡ trung và tất cả các phần mềm hệ điều hành hiện hành được cài đặt tại RestEasy (sau đây gọi là Khách sạn) Khách sạn. Nhà cung cấp đưa ra các máy tính cá nhân sẽ được cài đặt tại mỗi khách sạn và </a:t>
            </a:r>
            <a:r>
              <a:rPr lang="en-US" dirty="0" err="1">
                <a:solidFill>
                  <a:srgbClr val="0070C0"/>
                </a:solidFill>
                <a:latin typeface="Times New Roman" panose="02020603050405020304" pitchFamily="18" charset="0"/>
                <a:cs typeface="Times New Roman" panose="02020603050405020304" pitchFamily="18" charset="0"/>
              </a:rPr>
              <a:t>văn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phòng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tâm</a:t>
            </a:r>
            <a:r>
              <a:rPr lang="vi-VN" dirty="0">
                <a:solidFill>
                  <a:srgbClr val="0070C0"/>
                </a:solidFill>
                <a:latin typeface="Times New Roman" panose="02020603050405020304" pitchFamily="18" charset="0"/>
                <a:cs typeface="Times New Roman" panose="02020603050405020304" pitchFamily="18" charset="0"/>
              </a:rPr>
              <a:t> từ Hệ thống Hoa Kỳ theo các thông số kỹ thuật được liệt kê dưới đây. Các nguồn cung cấp phần mềm gói khách sạn từ Royal Software, và Nhà cung cấp chịu trách nhiệm điều chỉnh phần mềm để đáp ứng các nhu cầu của Khách hàng. Địa điểm thực tế, ngày, và số lượng cho giao hàng được xác định vào một ngày sau đó. Khách hàng cung cấp thông tin phân phối này bằng thư tín riêng 30 ngày trước khi triển khai theo lịch trình. Tất cả các địa điểm đều trong nước và lan rộng khắp cả nước</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56620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0"/>
            <a:ext cx="6040581" cy="2462213"/>
          </a:xfrm>
          <a:prstGeom prst="rect">
            <a:avLst/>
          </a:prstGeom>
        </p:spPr>
        <p:txBody>
          <a:bodyPr wrap="square">
            <a:spAutoFit/>
          </a:bodyPr>
          <a:lstStyle/>
          <a:p>
            <a:pPr algn="ctr"/>
            <a:r>
              <a:rPr lang="en-US" sz="2200" b="1" dirty="0">
                <a:solidFill>
                  <a:schemeClr val="bg2">
                    <a:lumMod val="50000"/>
                  </a:schemeClr>
                </a:solidFill>
                <a:latin typeface="Times New Roman" panose="02020603050405020304" pitchFamily="18" charset="0"/>
                <a:cs typeface="Times New Roman" panose="02020603050405020304" pitchFamily="18" charset="0"/>
              </a:rPr>
              <a:t>Appendix C. Customer Contract</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Draft Contract</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Between</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err="1">
                <a:solidFill>
                  <a:schemeClr val="bg2">
                    <a:lumMod val="50000"/>
                  </a:schemeClr>
                </a:solidFill>
                <a:latin typeface="Times New Roman" panose="02020603050405020304" pitchFamily="18" charset="0"/>
                <a:cs typeface="Times New Roman" panose="02020603050405020304" pitchFamily="18" charset="0"/>
              </a:rPr>
              <a:t>RestEasy</a:t>
            </a:r>
            <a:r>
              <a:rPr lang="en-US" sz="2200" b="1" dirty="0">
                <a:solidFill>
                  <a:schemeClr val="bg2">
                    <a:lumMod val="50000"/>
                  </a:schemeClr>
                </a:solidFill>
                <a:latin typeface="Times New Roman" panose="02020603050405020304" pitchFamily="18" charset="0"/>
                <a:cs typeface="Times New Roman" panose="02020603050405020304" pitchFamily="18" charset="0"/>
              </a:rPr>
              <a:t> Hotels</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and</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IBM Corporation</a:t>
            </a:r>
            <a:r>
              <a:rPr lang="en-US" sz="2200" dirty="0">
                <a:solidFill>
                  <a:schemeClr val="bg2">
                    <a:lumMod val="50000"/>
                  </a:schemeClr>
                </a:solidFill>
                <a:latin typeface="Times New Roman" panose="02020603050405020304" pitchFamily="18" charset="0"/>
                <a:cs typeface="Times New Roman" panose="02020603050405020304" pitchFamily="18" charset="0"/>
              </a:rPr>
              <a:t> </a:t>
            </a:r>
            <a:br>
              <a:rPr lang="en-US" sz="2200" dirty="0">
                <a:solidFill>
                  <a:schemeClr val="bg2">
                    <a:lumMod val="50000"/>
                  </a:schemeClr>
                </a:solidFill>
                <a:latin typeface="Times New Roman" panose="02020603050405020304" pitchFamily="18" charset="0"/>
                <a:cs typeface="Times New Roman" panose="02020603050405020304" pitchFamily="18" charset="0"/>
              </a:rPr>
            </a:br>
            <a:endParaRPr lang="en-US" sz="2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59808" y="2062669"/>
            <a:ext cx="4903683" cy="3293209"/>
          </a:xfrm>
          <a:prstGeom prst="rect">
            <a:avLst/>
          </a:prstGeom>
          <a:noFill/>
        </p:spPr>
        <p:txBody>
          <a:bodyPr wrap="square" rtlCol="0">
            <a:spAutoFit/>
          </a:bodyPr>
          <a:lstStyle/>
          <a:p>
            <a:r>
              <a:rPr lang="en-US" sz="1600" b="1" dirty="0">
                <a:solidFill>
                  <a:srgbClr val="000000"/>
                </a:solidFill>
                <a:latin typeface="Times New Roman" panose="02020603050405020304" pitchFamily="18" charset="0"/>
                <a:cs typeface="Times New Roman" panose="02020603050405020304" pitchFamily="18" charset="0"/>
              </a:rPr>
              <a:t>Statement of Work</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Exact technical requirements and specifications are incorporated herein by inclusion in the specifications list below. The Supplier preloads necessary software provided by the Supplier, as well as any software provided by the Customer, before delivery to the Customer's sites as agreed to in this contract. A two year warranty is provided under this base contract, while follow-on services, if any, are described and agreed to under separate agreements. The personal computers are to be delivered 90 days from contract date</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05600" y="235527"/>
            <a:ext cx="5056909" cy="830997"/>
          </a:xfrm>
          <a:prstGeom prst="rect">
            <a:avLst/>
          </a:prstGeom>
          <a:noFill/>
        </p:spPr>
        <p:txBody>
          <a:bodyPr wrap="square" rtlCol="0">
            <a:spAutoFit/>
          </a:bodyPr>
          <a:lstStyle/>
          <a:p>
            <a:pPr algn="ctr"/>
            <a:r>
              <a:rPr lang="en-US" sz="2400" b="1" dirty="0" err="1">
                <a:solidFill>
                  <a:srgbClr val="0070C0"/>
                </a:solidFill>
                <a:latin typeface="Times New Roman" panose="02020603050405020304" pitchFamily="18" charset="0"/>
                <a:cs typeface="Times New Roman" panose="02020603050405020304" pitchFamily="18" charset="0"/>
              </a:rPr>
              <a:t>Phụ</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lục</a:t>
            </a:r>
            <a:r>
              <a:rPr lang="en-US" sz="2400" b="1" dirty="0">
                <a:solidFill>
                  <a:srgbClr val="0070C0"/>
                </a:solidFill>
                <a:latin typeface="Times New Roman" panose="02020603050405020304" pitchFamily="18" charset="0"/>
                <a:cs typeface="Times New Roman" panose="02020603050405020304" pitchFamily="18" charset="0"/>
              </a:rPr>
              <a:t> C. </a:t>
            </a:r>
            <a:r>
              <a:rPr lang="en-US" sz="2400" b="1" dirty="0" err="1">
                <a:solidFill>
                  <a:srgbClr val="0070C0"/>
                </a:solidFill>
                <a:latin typeface="Times New Roman" panose="02020603050405020304" pitchFamily="18" charset="0"/>
                <a:cs typeface="Times New Roman" panose="02020603050405020304" pitchFamily="18" charset="0"/>
              </a:rPr>
              <a:t>Hợp</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đồng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khách</a:t>
            </a:r>
            <a:r>
              <a:rPr lang="en-US" sz="2400" b="1" dirty="0">
                <a:solidFill>
                  <a:srgbClr val="0070C0"/>
                </a:solidFill>
                <a:latin typeface="Times New Roman" panose="02020603050405020304" pitchFamily="18" charset="0"/>
                <a:cs typeface="Times New Roman" panose="02020603050405020304" pitchFamily="18" charset="0"/>
              </a:rPr>
              <a:t> hang </a:t>
            </a:r>
            <a:r>
              <a:rPr lang="en-US" sz="2400" b="1" dirty="0" err="1">
                <a:solidFill>
                  <a:srgbClr val="0070C0"/>
                </a:solidFill>
                <a:latin typeface="Times New Roman" panose="02020603050405020304" pitchFamily="18" charset="0"/>
                <a:cs typeface="Times New Roman" panose="02020603050405020304" pitchFamily="18" charset="0"/>
              </a:rPr>
              <a:t>giữa</a:t>
            </a:r>
            <a:r>
              <a:rPr lang="en-US" sz="2400" b="1" dirty="0">
                <a:solidFill>
                  <a:srgbClr val="0070C0"/>
                </a:solidFill>
                <a:latin typeface="Times New Roman" panose="02020603050405020304" pitchFamily="18" charset="0"/>
                <a:cs typeface="Times New Roman" panose="02020603050405020304" pitchFamily="18" charset="0"/>
              </a:rPr>
              <a:t> IBM </a:t>
            </a:r>
            <a:r>
              <a:rPr lang="en-US" sz="2400" b="1" dirty="0" err="1">
                <a:solidFill>
                  <a:srgbClr val="0070C0"/>
                </a:solidFill>
                <a:latin typeface="Times New Roman" panose="02020603050405020304" pitchFamily="18" charset="0"/>
                <a:cs typeface="Times New Roman" panose="02020603050405020304" pitchFamily="18" charset="0"/>
              </a:rPr>
              <a:t>và</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RestEasy</a:t>
            </a:r>
            <a:r>
              <a:rPr lang="en-US" sz="2400" b="1" dirty="0">
                <a:solidFill>
                  <a:srgbClr val="0070C0"/>
                </a:solidFill>
                <a:latin typeface="Times New Roman" panose="02020603050405020304" pitchFamily="18" charset="0"/>
                <a:cs typeface="Times New Roman" panose="02020603050405020304" pitchFamily="18" charset="0"/>
              </a:rPr>
              <a:t> Hotels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060623" y="2062669"/>
            <a:ext cx="4932218" cy="4247317"/>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Báo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công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r>
              <a:rPr lang="vi-VN" dirty="0">
                <a:solidFill>
                  <a:srgbClr val="0070C0"/>
                </a:solidFill>
                <a:latin typeface="Times New Roman" panose="02020603050405020304" pitchFamily="18" charset="0"/>
                <a:cs typeface="Times New Roman" panose="02020603050405020304" pitchFamily="18" charset="0"/>
              </a:rPr>
              <a:t>Yêu cầu kỹ thuật chính xác và các thông số kỹ thuật được kết hợp ở đây bằng cách đưa vào danh sách các đặc điểm kỹ thuật dưới đây. Nhà cung cấp tải trước phần mềm cần thiết do Nhà cung cấp cung cấp, cũng như bất kỳ phần mềm nào được cung cấp bởi Khách hàng, trước khi giao hàng đến các trang web của Khách hàng như đã đồng ý trong hợp đồng này. Bảo hành hai năm được cung cấp theo hợp đồng cơ bản này, trong khi dịch vụ tiếp theo, nếu có, được mô tả và đồng ý theo các thỏa thuận riêng. Các máy tính cá nhân sẽ được giao 90 ngày kể từ ngày ký hợp đồng</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534328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80109" y="0"/>
            <a:ext cx="6026727" cy="6440225"/>
          </a:xfrm>
          <a:prstGeom prst="rect">
            <a:avLst/>
          </a:prstGeom>
          <a:noFill/>
        </p:spPr>
        <p:txBody>
          <a:bodyPr wrap="square" rtlCol="0">
            <a:spAutoFit/>
          </a:bodyPr>
          <a:lstStyle/>
          <a:p>
            <a:r>
              <a:rPr lang="en-US" sz="1650" b="1" dirty="0">
                <a:solidFill>
                  <a:srgbClr val="000000"/>
                </a:solidFill>
                <a:latin typeface="Times New Roman" panose="02020603050405020304" pitchFamily="18" charset="0"/>
                <a:cs typeface="Times New Roman" panose="02020603050405020304" pitchFamily="18" charset="0"/>
              </a:rPr>
              <a:t>Specifications List</a:t>
            </a:r>
            <a:br>
              <a:rPr lang="en-US" sz="1650" b="1"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Standard Features:</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2.49 GHz Intel Pentium 4 Processor</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128 MB DDR SDRAM memory</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80 GB hard drive</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CD-RW</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Integrated Ethernet and modem</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15-inch (13.8-inch VIS) Color Monitor</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Preloaded software:</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Microsoft Windows 2000 Professional Edition, including standard utilities</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Lotus SmartSuite Millennium</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Norton Antivirus (OEM Version)</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Internet Explorer</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Royal Client Hotel software, provided by Royal Software, customized by the Supplier</a:t>
            </a:r>
            <a:br>
              <a:rPr lang="en-US" sz="1650" dirty="0">
                <a:solidFill>
                  <a:srgbClr val="000000"/>
                </a:solidFill>
                <a:latin typeface="Times New Roman" panose="02020603050405020304" pitchFamily="18" charset="0"/>
                <a:cs typeface="Times New Roman" panose="02020603050405020304" pitchFamily="18" charset="0"/>
              </a:rPr>
            </a:br>
            <a:r>
              <a:rPr lang="en-US" sz="1650" b="1" dirty="0">
                <a:solidFill>
                  <a:srgbClr val="000000"/>
                </a:solidFill>
                <a:latin typeface="Times New Roman" panose="02020603050405020304" pitchFamily="18" charset="0"/>
                <a:cs typeface="Times New Roman" panose="02020603050405020304" pitchFamily="18" charset="0"/>
              </a:rPr>
              <a:t>Terms of Payment</a:t>
            </a:r>
            <a:br>
              <a:rPr lang="en-US" sz="1650" b="1"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The Customer pays the Supplier on two milestones for the work performed and equipment/software supplied under this contract. Those milestones are:</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 One-half of all monies due under this contract payable upon receipt and acceptance of one-half of the required equipment/software.</a:t>
            </a:r>
            <a:br>
              <a:rPr lang="en-US" sz="1650" dirty="0">
                <a:solidFill>
                  <a:srgbClr val="000000"/>
                </a:solidFill>
                <a:latin typeface="Times New Roman" panose="02020603050405020304" pitchFamily="18" charset="0"/>
                <a:cs typeface="Times New Roman" panose="02020603050405020304" pitchFamily="18" charset="0"/>
              </a:rPr>
            </a:br>
            <a:r>
              <a:rPr lang="en-US" sz="1650" dirty="0">
                <a:solidFill>
                  <a:srgbClr val="000000"/>
                </a:solidFill>
                <a:latin typeface="Times New Roman" panose="02020603050405020304" pitchFamily="18" charset="0"/>
                <a:cs typeface="Times New Roman" panose="02020603050405020304" pitchFamily="18" charset="0"/>
              </a:rPr>
              <a:t>• The other half of the total due under this contract is payable at the conclusion of the work under this contract</a:t>
            </a:r>
            <a:r>
              <a:rPr lang="en-US" sz="1650" dirty="0">
                <a:latin typeface="Times New Roman" panose="02020603050405020304" pitchFamily="18" charset="0"/>
                <a:cs typeface="Times New Roman" panose="02020603050405020304" pitchFamily="18" charset="0"/>
              </a:rPr>
              <a:t> </a:t>
            </a:r>
            <a:br>
              <a:rPr lang="en-US" sz="1650" dirty="0">
                <a:latin typeface="Times New Roman" panose="02020603050405020304" pitchFamily="18" charset="0"/>
                <a:cs typeface="Times New Roman" panose="02020603050405020304" pitchFamily="18" charset="0"/>
              </a:rPr>
            </a:br>
            <a:endParaRPr lang="en-US" sz="165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45383" y="0"/>
            <a:ext cx="5846618" cy="6694140"/>
          </a:xfrm>
          <a:prstGeom prst="rect">
            <a:avLst/>
          </a:prstGeom>
          <a:noFill/>
        </p:spPr>
        <p:txBody>
          <a:bodyPr wrap="square" rtlCol="0">
            <a:spAutoFit/>
          </a:bodyPr>
          <a:lstStyle/>
          <a:p>
            <a:r>
              <a:rPr lang="en-US" sz="1650" b="1" dirty="0" err="1">
                <a:solidFill>
                  <a:srgbClr val="0070C0"/>
                </a:solidFill>
                <a:latin typeface="Times New Roman" panose="02020603050405020304" pitchFamily="18" charset="0"/>
                <a:cs typeface="Times New Roman" panose="02020603050405020304" pitchFamily="18" charset="0"/>
              </a:rPr>
              <a:t>Thông</a:t>
            </a:r>
            <a:r>
              <a:rPr lang="en-US" sz="1650" b="1" dirty="0">
                <a:solidFill>
                  <a:srgbClr val="0070C0"/>
                </a:solidFill>
                <a:latin typeface="Times New Roman" panose="02020603050405020304" pitchFamily="18" charset="0"/>
                <a:cs typeface="Times New Roman" panose="02020603050405020304" pitchFamily="18" charset="0"/>
              </a:rPr>
              <a:t> </a:t>
            </a:r>
            <a:r>
              <a:rPr lang="en-US" sz="1650" b="1" dirty="0" err="1">
                <a:solidFill>
                  <a:srgbClr val="0070C0"/>
                </a:solidFill>
                <a:latin typeface="Times New Roman" panose="02020603050405020304" pitchFamily="18" charset="0"/>
                <a:cs typeface="Times New Roman" panose="02020603050405020304" pitchFamily="18" charset="0"/>
              </a:rPr>
              <a:t>số</a:t>
            </a:r>
            <a:r>
              <a:rPr lang="en-US" sz="1650" b="1" dirty="0">
                <a:solidFill>
                  <a:srgbClr val="0070C0"/>
                </a:solidFill>
                <a:latin typeface="Times New Roman" panose="02020603050405020304" pitchFamily="18" charset="0"/>
                <a:cs typeface="Times New Roman" panose="02020603050405020304" pitchFamily="18" charset="0"/>
              </a:rPr>
              <a:t> </a:t>
            </a:r>
            <a:r>
              <a:rPr lang="en-US" sz="1650" b="1" dirty="0" err="1">
                <a:solidFill>
                  <a:srgbClr val="0070C0"/>
                </a:solidFill>
                <a:latin typeface="Times New Roman" panose="02020603050405020304" pitchFamily="18" charset="0"/>
                <a:cs typeface="Times New Roman" panose="02020603050405020304" pitchFamily="18" charset="0"/>
              </a:rPr>
              <a:t>kỹ</a:t>
            </a:r>
            <a:r>
              <a:rPr lang="en-US" sz="1650" b="1" dirty="0">
                <a:solidFill>
                  <a:srgbClr val="0070C0"/>
                </a:solidFill>
                <a:latin typeface="Times New Roman" panose="02020603050405020304" pitchFamily="18" charset="0"/>
                <a:cs typeface="Times New Roman" panose="02020603050405020304" pitchFamily="18" charset="0"/>
              </a:rPr>
              <a:t> </a:t>
            </a:r>
            <a:r>
              <a:rPr lang="en-US" sz="1650" b="1" dirty="0" err="1">
                <a:solidFill>
                  <a:srgbClr val="0070C0"/>
                </a:solidFill>
                <a:latin typeface="Times New Roman" panose="02020603050405020304" pitchFamily="18" charset="0"/>
                <a:cs typeface="Times New Roman" panose="02020603050405020304" pitchFamily="18" charset="0"/>
              </a:rPr>
              <a:t>thuật</a:t>
            </a:r>
            <a:r>
              <a:rPr lang="en-US" sz="1650" b="1" dirty="0">
                <a:solidFill>
                  <a:srgbClr val="0070C0"/>
                </a:solidFill>
                <a:latin typeface="Times New Roman" panose="02020603050405020304" pitchFamily="18" charset="0"/>
                <a:cs typeface="Times New Roman" panose="02020603050405020304" pitchFamily="18" charset="0"/>
              </a:rPr>
              <a:t/>
            </a:r>
            <a:br>
              <a:rPr lang="en-US" sz="1650" b="1" dirty="0">
                <a:solidFill>
                  <a:srgbClr val="0070C0"/>
                </a:solidFill>
                <a:latin typeface="Times New Roman" panose="02020603050405020304" pitchFamily="18" charset="0"/>
                <a:cs typeface="Times New Roman" panose="02020603050405020304" pitchFamily="18" charset="0"/>
              </a:rPr>
            </a:br>
            <a:r>
              <a:rPr lang="en-US" sz="1650" dirty="0" err="1">
                <a:solidFill>
                  <a:srgbClr val="0070C0"/>
                </a:solidFill>
                <a:latin typeface="Times New Roman" panose="02020603050405020304" pitchFamily="18" charset="0"/>
                <a:cs typeface="Times New Roman" panose="02020603050405020304" pitchFamily="18" charset="0"/>
              </a:rPr>
              <a:t>Các</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tính</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năng</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tiêu</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chuẩn</a:t>
            </a:r>
            <a:r>
              <a:rPr lang="en-US" sz="1650" dirty="0">
                <a:solidFill>
                  <a:srgbClr val="0070C0"/>
                </a:solidFill>
                <a:latin typeface="Times New Roman" panose="02020603050405020304" pitchFamily="18" charset="0"/>
                <a:cs typeface="Times New Roman" panose="02020603050405020304" pitchFamily="18" charset="0"/>
              </a:rPr>
              <a:t>:</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Vi </a:t>
            </a:r>
            <a:r>
              <a:rPr lang="en-US" sz="1650" dirty="0" err="1">
                <a:solidFill>
                  <a:srgbClr val="0070C0"/>
                </a:solidFill>
                <a:latin typeface="Times New Roman" panose="02020603050405020304" pitchFamily="18" charset="0"/>
                <a:cs typeface="Times New Roman" panose="02020603050405020304" pitchFamily="18" charset="0"/>
              </a:rPr>
              <a:t>xử</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lý</a:t>
            </a:r>
            <a:r>
              <a:rPr lang="en-US" sz="1650" dirty="0">
                <a:solidFill>
                  <a:srgbClr val="0070C0"/>
                </a:solidFill>
                <a:latin typeface="Times New Roman" panose="02020603050405020304" pitchFamily="18" charset="0"/>
                <a:cs typeface="Times New Roman" panose="02020603050405020304" pitchFamily="18" charset="0"/>
              </a:rPr>
              <a:t> 4 </a:t>
            </a:r>
            <a:r>
              <a:rPr lang="en-US" sz="1650" dirty="0" err="1">
                <a:solidFill>
                  <a:srgbClr val="0070C0"/>
                </a:solidFill>
                <a:latin typeface="Times New Roman" panose="02020603050405020304" pitchFamily="18" charset="0"/>
                <a:cs typeface="Times New Roman" panose="02020603050405020304" pitchFamily="18" charset="0"/>
              </a:rPr>
              <a:t>nhân</a:t>
            </a:r>
            <a:r>
              <a:rPr lang="en-US" sz="1650" dirty="0">
                <a:solidFill>
                  <a:srgbClr val="0070C0"/>
                </a:solidFill>
                <a:latin typeface="Times New Roman" panose="02020603050405020304" pitchFamily="18" charset="0"/>
                <a:cs typeface="Times New Roman" panose="02020603050405020304" pitchFamily="18" charset="0"/>
              </a:rPr>
              <a:t> 2.49 GHz Intel Pentium </a:t>
            </a:r>
          </a:p>
          <a:p>
            <a:r>
              <a:rPr lang="en-US" sz="1650" dirty="0">
                <a:solidFill>
                  <a:srgbClr val="0070C0"/>
                </a:solidFill>
                <a:latin typeface="Times New Roman" panose="02020603050405020304" pitchFamily="18" charset="0"/>
                <a:cs typeface="Times New Roman" panose="02020603050405020304" pitchFamily="18" charset="0"/>
              </a:rPr>
              <a:t>128 MB DDR SDRAM </a:t>
            </a:r>
            <a:r>
              <a:rPr lang="en-US" sz="1650" dirty="0" err="1">
                <a:solidFill>
                  <a:srgbClr val="0070C0"/>
                </a:solidFill>
                <a:latin typeface="Times New Roman" panose="02020603050405020304" pitchFamily="18" charset="0"/>
                <a:cs typeface="Times New Roman" panose="02020603050405020304" pitchFamily="18" charset="0"/>
              </a:rPr>
              <a:t>Bộ</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nhớ</a:t>
            </a:r>
            <a:r>
              <a:rPr lang="en-US" sz="1650" dirty="0">
                <a:solidFill>
                  <a:srgbClr val="0070C0"/>
                </a:solidFill>
                <a:latin typeface="Times New Roman" panose="02020603050405020304" pitchFamily="18" charset="0"/>
                <a:cs typeface="Times New Roman" panose="02020603050405020304" pitchFamily="18" charset="0"/>
              </a:rPr>
              <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80 GB ổ </a:t>
            </a:r>
            <a:r>
              <a:rPr lang="en-US" sz="1650" dirty="0" err="1">
                <a:solidFill>
                  <a:srgbClr val="0070C0"/>
                </a:solidFill>
                <a:latin typeface="Times New Roman" panose="02020603050405020304" pitchFamily="18" charset="0"/>
                <a:cs typeface="Times New Roman" panose="02020603050405020304" pitchFamily="18" charset="0"/>
              </a:rPr>
              <a:t>cứng</a:t>
            </a:r>
            <a:r>
              <a:rPr lang="en-US" sz="1650" dirty="0">
                <a:solidFill>
                  <a:srgbClr val="0070C0"/>
                </a:solidFill>
                <a:latin typeface="Times New Roman" panose="02020603050405020304" pitchFamily="18" charset="0"/>
                <a:cs typeface="Times New Roman" panose="02020603050405020304" pitchFamily="18" charset="0"/>
              </a:rPr>
              <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CD-RW</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Integrated Ethernet and modem</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15-inch (13.8-inch VIS) Color Monitor</a:t>
            </a:r>
            <a:br>
              <a:rPr lang="en-US" sz="1650" dirty="0">
                <a:solidFill>
                  <a:srgbClr val="0070C0"/>
                </a:solidFill>
                <a:latin typeface="Times New Roman" panose="02020603050405020304" pitchFamily="18" charset="0"/>
                <a:cs typeface="Times New Roman" panose="02020603050405020304" pitchFamily="18" charset="0"/>
              </a:rPr>
            </a:br>
            <a:r>
              <a:rPr lang="en-US" sz="1650" dirty="0" err="1">
                <a:solidFill>
                  <a:srgbClr val="0070C0"/>
                </a:solidFill>
                <a:latin typeface="Times New Roman" panose="02020603050405020304" pitchFamily="18" charset="0"/>
                <a:cs typeface="Times New Roman" panose="02020603050405020304" pitchFamily="18" charset="0"/>
              </a:rPr>
              <a:t>Phần</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mềm</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mặc</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định</a:t>
            </a:r>
            <a:r>
              <a:rPr lang="en-US" sz="1650" dirty="0">
                <a:solidFill>
                  <a:srgbClr val="0070C0"/>
                </a:solidFill>
                <a:latin typeface="Times New Roman" panose="02020603050405020304" pitchFamily="18" charset="0"/>
                <a:cs typeface="Times New Roman" panose="02020603050405020304" pitchFamily="18" charset="0"/>
              </a:rPr>
              <a:t>:</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Microsoft Windows 2000 Professional Edition, </a:t>
            </a:r>
            <a:r>
              <a:rPr lang="en-US" sz="1650" dirty="0" err="1">
                <a:solidFill>
                  <a:srgbClr val="0070C0"/>
                </a:solidFill>
                <a:latin typeface="Times New Roman" panose="02020603050405020304" pitchFamily="18" charset="0"/>
                <a:cs typeface="Times New Roman" panose="02020603050405020304" pitchFamily="18" charset="0"/>
              </a:rPr>
              <a:t>bao</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gồm</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tiện</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ích</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tiêu</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chuẩn</a:t>
            </a:r>
            <a:r>
              <a:rPr lang="en-US" sz="1650" dirty="0">
                <a:solidFill>
                  <a:srgbClr val="0070C0"/>
                </a:solidFill>
                <a:latin typeface="Times New Roman" panose="02020603050405020304" pitchFamily="18" charset="0"/>
                <a:cs typeface="Times New Roman" panose="02020603050405020304" pitchFamily="18" charset="0"/>
              </a:rPr>
              <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Lotus SmartSuite Millennium</a:t>
            </a:r>
            <a:br>
              <a:rPr lang="en-US" sz="1650" dirty="0">
                <a:solidFill>
                  <a:srgbClr val="0070C0"/>
                </a:solidFill>
                <a:latin typeface="Times New Roman" panose="02020603050405020304" pitchFamily="18" charset="0"/>
                <a:cs typeface="Times New Roman" panose="02020603050405020304" pitchFamily="18" charset="0"/>
              </a:rPr>
            </a:br>
            <a:r>
              <a:rPr lang="en-US" sz="1650" dirty="0" err="1">
                <a:solidFill>
                  <a:srgbClr val="0070C0"/>
                </a:solidFill>
                <a:latin typeface="Times New Roman" panose="02020603050405020304" pitchFamily="18" charset="0"/>
                <a:cs typeface="Times New Roman" panose="02020603050405020304" pitchFamily="18" charset="0"/>
              </a:rPr>
              <a:t>Diệt</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virut</a:t>
            </a:r>
            <a:r>
              <a:rPr lang="en-US" sz="1650" dirty="0">
                <a:solidFill>
                  <a:srgbClr val="0070C0"/>
                </a:solidFill>
                <a:latin typeface="Times New Roman" panose="02020603050405020304" pitchFamily="18" charset="0"/>
                <a:cs typeface="Times New Roman" panose="02020603050405020304" pitchFamily="18" charset="0"/>
              </a:rPr>
              <a:t> (OEM Version)</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Internet Explorer</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Royal Client Hotel software, </a:t>
            </a:r>
            <a:r>
              <a:rPr lang="en-US" sz="1650" dirty="0" err="1">
                <a:solidFill>
                  <a:srgbClr val="0070C0"/>
                </a:solidFill>
                <a:latin typeface="Times New Roman" panose="02020603050405020304" pitchFamily="18" charset="0"/>
                <a:cs typeface="Times New Roman" panose="02020603050405020304" pitchFamily="18" charset="0"/>
              </a:rPr>
              <a:t>Cung</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cấp</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bởi</a:t>
            </a:r>
            <a:r>
              <a:rPr lang="en-US" sz="1650" dirty="0">
                <a:solidFill>
                  <a:srgbClr val="0070C0"/>
                </a:solidFill>
                <a:latin typeface="Times New Roman" panose="02020603050405020304" pitchFamily="18" charset="0"/>
                <a:cs typeface="Times New Roman" panose="02020603050405020304" pitchFamily="18" charset="0"/>
              </a:rPr>
              <a:t> Royal software, </a:t>
            </a:r>
            <a:r>
              <a:rPr lang="en-US" sz="1650" dirty="0" err="1">
                <a:solidFill>
                  <a:srgbClr val="0070C0"/>
                </a:solidFill>
                <a:latin typeface="Times New Roman" panose="02020603050405020304" pitchFamily="18" charset="0"/>
                <a:cs typeface="Times New Roman" panose="02020603050405020304" pitchFamily="18" charset="0"/>
              </a:rPr>
              <a:t>tùy</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chỉnh</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bởi</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nhà</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cung</a:t>
            </a:r>
            <a:r>
              <a:rPr lang="en-US" sz="1650" dirty="0">
                <a:solidFill>
                  <a:srgbClr val="0070C0"/>
                </a:solidFill>
                <a:latin typeface="Times New Roman" panose="02020603050405020304" pitchFamily="18" charset="0"/>
                <a:cs typeface="Times New Roman" panose="02020603050405020304" pitchFamily="18" charset="0"/>
              </a:rPr>
              <a:t> </a:t>
            </a:r>
            <a:r>
              <a:rPr lang="en-US" sz="1650" dirty="0" err="1">
                <a:solidFill>
                  <a:srgbClr val="0070C0"/>
                </a:solidFill>
                <a:latin typeface="Times New Roman" panose="02020603050405020304" pitchFamily="18" charset="0"/>
                <a:cs typeface="Times New Roman" panose="02020603050405020304" pitchFamily="18" charset="0"/>
              </a:rPr>
              <a:t>cấp</a:t>
            </a:r>
            <a:r>
              <a:rPr lang="en-US" sz="1650" dirty="0">
                <a:solidFill>
                  <a:srgbClr val="0070C0"/>
                </a:solidFill>
                <a:latin typeface="Times New Roman" panose="02020603050405020304" pitchFamily="18" charset="0"/>
                <a:cs typeface="Times New Roman" panose="02020603050405020304" pitchFamily="18" charset="0"/>
              </a:rPr>
              <a:t/>
            </a:r>
            <a:br>
              <a:rPr lang="en-US" sz="1650" dirty="0">
                <a:solidFill>
                  <a:srgbClr val="0070C0"/>
                </a:solidFill>
                <a:latin typeface="Times New Roman" panose="02020603050405020304" pitchFamily="18" charset="0"/>
                <a:cs typeface="Times New Roman" panose="02020603050405020304" pitchFamily="18" charset="0"/>
              </a:rPr>
            </a:br>
            <a:r>
              <a:rPr lang="en-US" sz="1650" b="1" dirty="0" err="1">
                <a:solidFill>
                  <a:srgbClr val="0070C0"/>
                </a:solidFill>
                <a:latin typeface="Times New Roman" panose="02020603050405020304" pitchFamily="18" charset="0"/>
                <a:cs typeface="Times New Roman" panose="02020603050405020304" pitchFamily="18" charset="0"/>
              </a:rPr>
              <a:t>Điều</a:t>
            </a:r>
            <a:r>
              <a:rPr lang="en-US" sz="1650" b="1" dirty="0">
                <a:solidFill>
                  <a:srgbClr val="0070C0"/>
                </a:solidFill>
                <a:latin typeface="Times New Roman" panose="02020603050405020304" pitchFamily="18" charset="0"/>
                <a:cs typeface="Times New Roman" panose="02020603050405020304" pitchFamily="18" charset="0"/>
              </a:rPr>
              <a:t> </a:t>
            </a:r>
            <a:r>
              <a:rPr lang="en-US" sz="1650" b="1" dirty="0" err="1">
                <a:solidFill>
                  <a:srgbClr val="0070C0"/>
                </a:solidFill>
                <a:latin typeface="Times New Roman" panose="02020603050405020304" pitchFamily="18" charset="0"/>
                <a:cs typeface="Times New Roman" panose="02020603050405020304" pitchFamily="18" charset="0"/>
              </a:rPr>
              <a:t>khoản</a:t>
            </a:r>
            <a:r>
              <a:rPr lang="en-US" sz="1650" b="1" dirty="0">
                <a:solidFill>
                  <a:srgbClr val="0070C0"/>
                </a:solidFill>
                <a:latin typeface="Times New Roman" panose="02020603050405020304" pitchFamily="18" charset="0"/>
                <a:cs typeface="Times New Roman" panose="02020603050405020304" pitchFamily="18" charset="0"/>
              </a:rPr>
              <a:t> </a:t>
            </a:r>
            <a:r>
              <a:rPr lang="en-US" sz="1650" b="1" dirty="0" err="1">
                <a:solidFill>
                  <a:srgbClr val="0070C0"/>
                </a:solidFill>
                <a:latin typeface="Times New Roman" panose="02020603050405020304" pitchFamily="18" charset="0"/>
                <a:cs typeface="Times New Roman" panose="02020603050405020304" pitchFamily="18" charset="0"/>
              </a:rPr>
              <a:t>thanh</a:t>
            </a:r>
            <a:r>
              <a:rPr lang="en-US" sz="1650" b="1" dirty="0">
                <a:solidFill>
                  <a:srgbClr val="0070C0"/>
                </a:solidFill>
                <a:latin typeface="Times New Roman" panose="02020603050405020304" pitchFamily="18" charset="0"/>
                <a:cs typeface="Times New Roman" panose="02020603050405020304" pitchFamily="18" charset="0"/>
              </a:rPr>
              <a:t> </a:t>
            </a:r>
            <a:r>
              <a:rPr lang="en-US" sz="1650" b="1" dirty="0" err="1">
                <a:solidFill>
                  <a:srgbClr val="0070C0"/>
                </a:solidFill>
                <a:latin typeface="Times New Roman" panose="02020603050405020304" pitchFamily="18" charset="0"/>
                <a:cs typeface="Times New Roman" panose="02020603050405020304" pitchFamily="18" charset="0"/>
              </a:rPr>
              <a:t>toán</a:t>
            </a:r>
            <a:r>
              <a:rPr lang="en-US" sz="1650" b="1" dirty="0">
                <a:solidFill>
                  <a:srgbClr val="0070C0"/>
                </a:solidFill>
                <a:latin typeface="Times New Roman" panose="02020603050405020304" pitchFamily="18" charset="0"/>
                <a:cs typeface="Times New Roman" panose="02020603050405020304" pitchFamily="18" charset="0"/>
              </a:rPr>
              <a:t/>
            </a:r>
            <a:br>
              <a:rPr lang="en-US" sz="1650" b="1" dirty="0">
                <a:solidFill>
                  <a:srgbClr val="0070C0"/>
                </a:solidFill>
                <a:latin typeface="Times New Roman" panose="02020603050405020304" pitchFamily="18" charset="0"/>
                <a:cs typeface="Times New Roman" panose="02020603050405020304" pitchFamily="18" charset="0"/>
              </a:rPr>
            </a:br>
            <a:r>
              <a:rPr lang="vi-VN" sz="1650" dirty="0">
                <a:solidFill>
                  <a:srgbClr val="0070C0"/>
                </a:solidFill>
                <a:latin typeface="Times New Roman" panose="02020603050405020304" pitchFamily="18" charset="0"/>
                <a:cs typeface="Times New Roman" panose="02020603050405020304" pitchFamily="18" charset="0"/>
              </a:rPr>
              <a:t>Khách hàng trả cho Nhà cung cấp về hai cột mốc cho công việc đã thực hiện và thiết bị / phần mềm được cung cấp theo hợp đồng này. Những cột mốc đó là: </a:t>
            </a:r>
            <a:r>
              <a:rPr lang="en-US" sz="1650" dirty="0">
                <a:solidFill>
                  <a:srgbClr val="0070C0"/>
                </a:solidFill>
                <a:latin typeface="Times New Roman" panose="02020603050405020304" pitchFamily="18" charset="0"/>
                <a:cs typeface="Times New Roman" panose="02020603050405020304" pitchFamily="18" charset="0"/>
              </a:rPr>
              <a:t>:</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 </a:t>
            </a:r>
            <a:r>
              <a:rPr lang="vi-VN" sz="1650" dirty="0">
                <a:solidFill>
                  <a:srgbClr val="0070C0"/>
                </a:solidFill>
                <a:latin typeface="Times New Roman" panose="02020603050405020304" pitchFamily="18" charset="0"/>
                <a:cs typeface="Times New Roman" panose="02020603050405020304" pitchFamily="18" charset="0"/>
              </a:rPr>
              <a:t>Một nửa số tiền phải trả theo hợp đồng này phải trả khi nhận được và chấp nhận một nửa số thiết bị / phần mềm yêu cầu.</a:t>
            </a:r>
            <a:r>
              <a:rPr lang="en-US" sz="1650" dirty="0">
                <a:solidFill>
                  <a:srgbClr val="0070C0"/>
                </a:solidFill>
                <a:latin typeface="Times New Roman" panose="02020603050405020304" pitchFamily="18" charset="0"/>
                <a:cs typeface="Times New Roman" panose="02020603050405020304" pitchFamily="18" charset="0"/>
              </a:rPr>
              <a:t>.</a:t>
            </a:r>
            <a:br>
              <a:rPr lang="en-US" sz="1650" dirty="0">
                <a:solidFill>
                  <a:srgbClr val="0070C0"/>
                </a:solidFill>
                <a:latin typeface="Times New Roman" panose="02020603050405020304" pitchFamily="18" charset="0"/>
                <a:cs typeface="Times New Roman" panose="02020603050405020304" pitchFamily="18" charset="0"/>
              </a:rPr>
            </a:br>
            <a:r>
              <a:rPr lang="en-US" sz="1650" dirty="0">
                <a:solidFill>
                  <a:srgbClr val="0070C0"/>
                </a:solidFill>
                <a:latin typeface="Times New Roman" panose="02020603050405020304" pitchFamily="18" charset="0"/>
                <a:cs typeface="Times New Roman" panose="02020603050405020304" pitchFamily="18" charset="0"/>
              </a:rPr>
              <a:t>• </a:t>
            </a:r>
            <a:r>
              <a:rPr lang="vi-VN" sz="1650" dirty="0">
                <a:solidFill>
                  <a:srgbClr val="0070C0"/>
                </a:solidFill>
                <a:latin typeface="Times New Roman" panose="02020603050405020304" pitchFamily="18" charset="0"/>
                <a:cs typeface="Times New Roman" panose="02020603050405020304" pitchFamily="18" charset="0"/>
              </a:rPr>
              <a:t>Nửa còn lại của tổng số tiền phải trả theo hợp đồng này được trả khi kết thúc công việc theo hợp đồng này</a:t>
            </a:r>
            <a:r>
              <a:rPr lang="en-US" sz="1650" dirty="0">
                <a:solidFill>
                  <a:srgbClr val="0070C0"/>
                </a:solidFill>
                <a:latin typeface="Times New Roman" panose="02020603050405020304" pitchFamily="18" charset="0"/>
                <a:cs typeface="Times New Roman" panose="02020603050405020304" pitchFamily="18" charset="0"/>
              </a:rPr>
              <a:t/>
            </a:r>
            <a:br>
              <a:rPr lang="en-US" sz="1650" dirty="0">
                <a:solidFill>
                  <a:srgbClr val="0070C0"/>
                </a:solidFill>
                <a:latin typeface="Times New Roman" panose="02020603050405020304" pitchFamily="18" charset="0"/>
                <a:cs typeface="Times New Roman" panose="02020603050405020304" pitchFamily="18" charset="0"/>
              </a:rPr>
            </a:br>
            <a:endParaRPr lang="en-US" sz="1650" dirty="0">
              <a:solidFill>
                <a:srgbClr val="0070C0"/>
              </a:solidFill>
              <a:latin typeface="Times New Roman" panose="02020603050405020304" pitchFamily="18" charset="0"/>
              <a:cs typeface="Times New Roman" panose="02020603050405020304" pitchFamily="18" charset="0"/>
            </a:endParaRPr>
          </a:p>
          <a:p>
            <a:endParaRPr lang="en-US" sz="1650" dirty="0">
              <a:solidFill>
                <a:srgbClr val="0070C0"/>
              </a:solidFill>
            </a:endParaRPr>
          </a:p>
        </p:txBody>
      </p:sp>
    </p:spTree>
    <p:extLst>
      <p:ext uri="{BB962C8B-B14F-4D97-AF65-F5344CB8AC3E}">
        <p14:creationId xmlns:p14="http://schemas.microsoft.com/office/powerpoint/2010/main" val="2392353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3296679" y="288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5764213"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5764213" y="3476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p:cNvSpPr txBox="1"/>
          <p:nvPr/>
        </p:nvSpPr>
        <p:spPr>
          <a:xfrm>
            <a:off x="317652" y="287125"/>
            <a:ext cx="3617039"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Final Objectives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317651" y="1094509"/>
            <a:ext cx="5695221"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Now that you have completed this course, you should be able to:</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Build a performing organization and project team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and validate project requirements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project plans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project estimates and project schedules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Work Breakdown Structures (WBS)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overall change control</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Control project execution processes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Terminate a project with a closure strategy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Perform your role as a project manager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nine PMI knowledge areas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25491" y="328936"/>
            <a:ext cx="4821382"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Mục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đích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cuối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cùng</a:t>
            </a:r>
            <a:endParaRPr lang="en-US" sz="2400" dirty="0">
              <a:solidFill>
                <a:srgbClr val="0070C0"/>
              </a:solidFill>
            </a:endParaRPr>
          </a:p>
        </p:txBody>
      </p:sp>
      <p:sp>
        <p:nvSpPr>
          <p:cNvPr id="3" name="TextBox 2"/>
          <p:cNvSpPr txBox="1"/>
          <p:nvPr/>
        </p:nvSpPr>
        <p:spPr>
          <a:xfrm>
            <a:off x="6410037" y="1094509"/>
            <a:ext cx="5574506" cy="3970318"/>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Bây</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giờ</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hoàn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học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này,bạn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thể</a:t>
            </a:r>
            <a:r>
              <a:rPr lang="en-US" b="1" dirty="0">
                <a:solidFill>
                  <a:srgbClr val="0070C0"/>
                </a:solidFill>
                <a:latin typeface="Times New Roman" panose="02020603050405020304" pitchFamily="18" charset="0"/>
                <a:cs typeface="Times New Roman" panose="02020603050405020304" pitchFamily="18" charset="0"/>
              </a:rPr>
              <a:t> :</a:t>
            </a:r>
          </a:p>
          <a:p>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biểu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chia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(WBS)</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lược</a:t>
            </a:r>
            <a:r>
              <a:rPr lang="en-US" dirty="0">
                <a:solidFill>
                  <a:srgbClr val="0070C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trò</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Mô</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tả</a:t>
            </a:r>
            <a:r>
              <a:rPr lang="en-US" dirty="0">
                <a:solidFill>
                  <a:srgbClr val="0070C0"/>
                </a:solidFill>
                <a:latin typeface="Times New Roman" panose="02020603050405020304" pitchFamily="18" charset="0"/>
                <a:cs typeface="Times New Roman" panose="02020603050405020304" pitchFamily="18" charset="0"/>
              </a:rPr>
              <a:t> 9 </a:t>
            </a:r>
            <a:r>
              <a:rPr lang="en-US" dirty="0" err="1">
                <a:solidFill>
                  <a:srgbClr val="0070C0"/>
                </a:solidFill>
                <a:latin typeface="Times New Roman" panose="02020603050405020304" pitchFamily="18" charset="0"/>
                <a:cs typeface="Times New Roman" panose="02020603050405020304" pitchFamily="18" charset="0"/>
              </a:rPr>
              <a:t>lĩnh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vực</a:t>
            </a:r>
            <a:r>
              <a:rPr lang="en-US" dirty="0">
                <a:solidFill>
                  <a:srgbClr val="0070C0"/>
                </a:solidFill>
                <a:latin typeface="Times New Roman" panose="02020603050405020304" pitchFamily="18" charset="0"/>
                <a:cs typeface="Times New Roman" panose="02020603050405020304" pitchFamily="18" charset="0"/>
              </a:rPr>
              <a:t> PMI</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55830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3296679" y="288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5764213"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5764213" y="3476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Skills a Project Manager Needs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88142" y="1175565"/>
            <a:ext cx="5176071"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 project manager needs: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sound understanding of the industry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Experience managing projects through all phases of the project life cycle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Excellent communication and teaming skills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Skills managing and motivating people to deliver according to rigorous timetables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solid appreciation of business planning and strategy techniques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196084" y="440999"/>
            <a:ext cx="5995916"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Kỹ</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năng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người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cần</a:t>
            </a:r>
            <a:r>
              <a:rPr lang="en-US" sz="2400" b="1" u="sng" dirty="0">
                <a:solidFill>
                  <a:srgbClr val="0070C0"/>
                </a:solidFill>
                <a:latin typeface="Times New Roman" panose="02020603050405020304" pitchFamily="18" charset="0"/>
                <a:cs typeface="Times New Roman" panose="02020603050405020304" pitchFamily="18" charset="0"/>
              </a:rPr>
              <a:t>( 1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endParaRPr lang="en-US" sz="2400" dirty="0">
              <a:solidFill>
                <a:srgbClr val="0070C0"/>
              </a:solidFill>
            </a:endParaRPr>
          </a:p>
        </p:txBody>
      </p:sp>
      <p:sp>
        <p:nvSpPr>
          <p:cNvPr id="3" name="TextBox 2"/>
          <p:cNvSpPr txBox="1"/>
          <p:nvPr/>
        </p:nvSpPr>
        <p:spPr>
          <a:xfrm>
            <a:off x="6196084" y="1175565"/>
            <a:ext cx="4932218" cy="286232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Người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cần</a:t>
            </a:r>
            <a:r>
              <a:rPr lang="en-US" b="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hiểu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ngành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Giao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tốt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tốt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mọi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chắc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doanh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lược</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13398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Skills a Project Manager Needs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28047" y="1175565"/>
            <a:ext cx="5268037"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 project manager needs: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Ability to understand and implement change management programs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literacy and knowledge of the advantages that IT might bring to an application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Ability to execute the concepts of risk management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Ability to manage client expectations while retaining alignment with evolving business needs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64036" y="540327"/>
            <a:ext cx="5223164"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Kỹ</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năng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cần</a:t>
            </a:r>
            <a:endParaRPr lang="en-US" sz="2400" dirty="0">
              <a:solidFill>
                <a:srgbClr val="0070C0"/>
              </a:solidFill>
            </a:endParaRPr>
          </a:p>
        </p:txBody>
      </p:sp>
      <p:sp>
        <p:nvSpPr>
          <p:cNvPr id="3" name="TextBox 2"/>
          <p:cNvSpPr txBox="1"/>
          <p:nvPr/>
        </p:nvSpPr>
        <p:spPr>
          <a:xfrm>
            <a:off x="6664036" y="1175564"/>
            <a:ext cx="5223164" cy="3139321"/>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Kỹ</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năng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cần</a:t>
            </a:r>
            <a:r>
              <a:rPr lang="en-US" b="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Khả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hiểu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CNTT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ưu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mà</a:t>
            </a:r>
            <a:r>
              <a:rPr lang="en-US" dirty="0">
                <a:solidFill>
                  <a:srgbClr val="0070C0"/>
                </a:solidFill>
                <a:latin typeface="Times New Roman" panose="02020603050405020304" pitchFamily="18" charset="0"/>
                <a:cs typeface="Times New Roman" panose="02020603050405020304" pitchFamily="18" charset="0"/>
              </a:rPr>
              <a:t> CNTT </a:t>
            </a:r>
            <a:r>
              <a:rPr lang="en-US" dirty="0" err="1">
                <a:solidFill>
                  <a:srgbClr val="0070C0"/>
                </a:solidFill>
                <a:latin typeface="Times New Roman" panose="02020603050405020304" pitchFamily="18" charset="0"/>
                <a:cs typeface="Times New Roman" panose="02020603050405020304" pitchFamily="18" charset="0"/>
              </a:rPr>
              <a:t>mang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Khả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rủi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ro</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Khả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vọng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hang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doanh</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199249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Additional Project Management Courses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28047" y="1175565"/>
            <a:ext cx="5380389"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More courses designed to enhance your project management skills: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Leadership and Team Building (N2651)</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Financial Management for Project Managers (N2652)</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Contracting for Project Managers (N2653)</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Risk Management (N2654)</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Cost &amp; Schedule Management (N2658)</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Applying Project Management Principles (N2670)</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Leading Complex Projects Workshop (N2677)</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PMP Examination Preparation (N2672)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80909" y="387927"/>
            <a:ext cx="5514109"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Bổ</a:t>
            </a:r>
            <a:r>
              <a:rPr lang="en-US" sz="2400" b="1" u="sng" dirty="0">
                <a:solidFill>
                  <a:srgbClr val="0070C0"/>
                </a:solidFill>
                <a:latin typeface="Times New Roman" panose="02020603050405020304" pitchFamily="18" charset="0"/>
                <a:cs typeface="Times New Roman" panose="02020603050405020304" pitchFamily="18" charset="0"/>
              </a:rPr>
              <a:t> sung </a:t>
            </a:r>
            <a:r>
              <a:rPr lang="en-US" sz="2400" b="1" u="sng" dirty="0" err="1">
                <a:solidFill>
                  <a:srgbClr val="0070C0"/>
                </a:solidFill>
                <a:latin typeface="Times New Roman" panose="02020603050405020304" pitchFamily="18" charset="0"/>
                <a:cs typeface="Times New Roman" panose="02020603050405020304" pitchFamily="18" charset="0"/>
              </a:rPr>
              <a:t>cho</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khóa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học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endParaRPr lang="en-US" sz="2400" dirty="0">
              <a:solidFill>
                <a:srgbClr val="0070C0"/>
              </a:solidFill>
            </a:endParaRPr>
          </a:p>
        </p:txBody>
      </p:sp>
      <p:sp>
        <p:nvSpPr>
          <p:cNvPr id="4" name="TextBox 3"/>
          <p:cNvSpPr txBox="1"/>
          <p:nvPr/>
        </p:nvSpPr>
        <p:spPr>
          <a:xfrm>
            <a:off x="6580909" y="1175565"/>
            <a:ext cx="5611091" cy="4247317"/>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Có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khóa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học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nâng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cao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kỹ</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năng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a:t>
            </a:r>
            <a:br>
              <a:rPr lang="en-US" b="1" dirty="0">
                <a:solidFill>
                  <a:srgbClr val="0070C0"/>
                </a:solidFill>
                <a:latin typeface="Times New Roman" panose="02020603050405020304" pitchFamily="18" charset="0"/>
                <a:cs typeface="Times New Roman" panose="02020603050405020304" pitchFamily="18" charset="0"/>
              </a:rPr>
            </a:b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Xây</a:t>
            </a:r>
            <a:r>
              <a:rPr lang="en-US" dirty="0">
                <a:solidFill>
                  <a:srgbClr val="0070C0"/>
                </a:solidFill>
                <a:latin typeface="Times New Roman" panose="02020603050405020304" pitchFamily="18" charset="0"/>
                <a:cs typeface="Times New Roman" panose="02020603050405020304" pitchFamily="18" charset="0"/>
              </a:rPr>
              <a:t> dung </a:t>
            </a:r>
            <a:r>
              <a:rPr lang="en-US" dirty="0" err="1">
                <a:solidFill>
                  <a:srgbClr val="0070C0"/>
                </a:solidFill>
                <a:latin typeface="Times New Roman" panose="02020603050405020304" pitchFamily="18" charset="0"/>
                <a:cs typeface="Times New Roman" panose="02020603050405020304" pitchFamily="18" charset="0"/>
              </a:rPr>
              <a:t>đội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(N2651)</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(N2652)</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(N2653)</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rủi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ro</a:t>
            </a:r>
            <a:r>
              <a:rPr lang="en-US" dirty="0">
                <a:solidFill>
                  <a:srgbClr val="0070C0"/>
                </a:solidFill>
                <a:latin typeface="Times New Roman" panose="02020603050405020304" pitchFamily="18" charset="0"/>
                <a:cs typeface="Times New Roman" panose="02020603050405020304" pitchFamily="18" charset="0"/>
              </a:rPr>
              <a:t> (N2654)</a:t>
            </a:r>
          </a:p>
          <a:p>
            <a:pPr marL="742950" lvl="1"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Chi </a:t>
            </a:r>
            <a:r>
              <a:rPr lang="en-US" dirty="0" err="1">
                <a:solidFill>
                  <a:srgbClr val="0070C0"/>
                </a:solidFill>
                <a:latin typeface="Times New Roman" panose="02020603050405020304" pitchFamily="18" charset="0"/>
                <a:cs typeface="Times New Roman" panose="02020603050405020304" pitchFamily="18" charset="0"/>
              </a:rPr>
              <a:t>phí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(N2658)</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dụng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nguyên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tắc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(N2670)</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Hội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hang </a:t>
            </a:r>
            <a:r>
              <a:rPr lang="en-US" dirty="0" err="1">
                <a:solidFill>
                  <a:srgbClr val="0070C0"/>
                </a:solidFill>
                <a:latin typeface="Times New Roman" panose="02020603050405020304" pitchFamily="18" charset="0"/>
                <a:cs typeface="Times New Roman" panose="02020603050405020304" pitchFamily="18" charset="0"/>
              </a:rPr>
              <a:t>đầu</a:t>
            </a:r>
            <a:r>
              <a:rPr lang="en-US" dirty="0">
                <a:solidFill>
                  <a:srgbClr val="0070C0"/>
                </a:solidFill>
                <a:latin typeface="Times New Roman" panose="02020603050405020304" pitchFamily="18" charset="0"/>
                <a:cs typeface="Times New Roman" panose="02020603050405020304" pitchFamily="18" charset="0"/>
              </a:rPr>
              <a:t> (N2677)</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Chuẩn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bị</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a:t>
            </a:r>
            <a:r>
              <a:rPr lang="en-US" dirty="0">
                <a:solidFill>
                  <a:srgbClr val="0070C0"/>
                </a:solidFill>
                <a:latin typeface="Times New Roman" panose="02020603050405020304" pitchFamily="18" charset="0"/>
                <a:cs typeface="Times New Roman" panose="02020603050405020304" pitchFamily="18" charset="0"/>
              </a:rPr>
              <a:t> PMP (N2672)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6299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098" y="1816076"/>
            <a:ext cx="3114675" cy="3362325"/>
          </a:xfrm>
          <a:prstGeom prst="rect">
            <a:avLst/>
          </a:prstGeom>
        </p:spPr>
      </p:pic>
      <p:sp>
        <p:nvSpPr>
          <p:cNvPr id="3" name="Rectangle 2"/>
          <p:cNvSpPr/>
          <p:nvPr/>
        </p:nvSpPr>
        <p:spPr>
          <a:xfrm>
            <a:off x="6096000" y="3033552"/>
            <a:ext cx="1751463" cy="1569660"/>
          </a:xfrm>
          <a:prstGeom prst="rect">
            <a:avLst/>
          </a:prstGeom>
        </p:spPr>
        <p:txBody>
          <a:bodyPr wrap="square">
            <a:spAutoFit/>
          </a:bodyPr>
          <a:lstStyle/>
          <a:p>
            <a:pPr algn="ctr"/>
            <a:r>
              <a:rPr lang="en-US" sz="2400" b="1" dirty="0">
                <a:solidFill>
                  <a:schemeClr val="bg2">
                    <a:lumMod val="50000"/>
                  </a:schemeClr>
                </a:solidFill>
                <a:latin typeface="Times New Roman" panose="02020603050405020304" pitchFamily="18" charset="0"/>
                <a:cs typeface="Times New Roman" panose="02020603050405020304" pitchFamily="18" charset="0"/>
              </a:rPr>
              <a:t>Thanks</a:t>
            </a:r>
            <a:br>
              <a:rPr lang="en-US" sz="2400" b="1" dirty="0">
                <a:solidFill>
                  <a:schemeClr val="bg2">
                    <a:lumMod val="50000"/>
                  </a:schemeClr>
                </a:solidFill>
                <a:latin typeface="Times New Roman" panose="02020603050405020304" pitchFamily="18" charset="0"/>
                <a:cs typeface="Times New Roman" panose="02020603050405020304" pitchFamily="18" charset="0"/>
              </a:rPr>
            </a:br>
            <a:r>
              <a:rPr lang="en-US" sz="2400" b="1" dirty="0">
                <a:solidFill>
                  <a:schemeClr val="bg2">
                    <a:lumMod val="50000"/>
                  </a:schemeClr>
                </a:solidFill>
                <a:latin typeface="Times New Roman" panose="02020603050405020304" pitchFamily="18" charset="0"/>
                <a:cs typeface="Times New Roman" panose="02020603050405020304" pitchFamily="18" charset="0"/>
              </a:rPr>
              <a:t>and</a:t>
            </a:r>
            <a:br>
              <a:rPr lang="en-US" sz="2400" b="1" dirty="0">
                <a:solidFill>
                  <a:schemeClr val="bg2">
                    <a:lumMod val="50000"/>
                  </a:schemeClr>
                </a:solidFill>
                <a:latin typeface="Times New Roman" panose="02020603050405020304" pitchFamily="18" charset="0"/>
                <a:cs typeface="Times New Roman" panose="02020603050405020304" pitchFamily="18" charset="0"/>
              </a:rPr>
            </a:br>
            <a:r>
              <a:rPr lang="en-US" sz="2400" b="1" dirty="0">
                <a:solidFill>
                  <a:schemeClr val="bg2">
                    <a:lumMod val="50000"/>
                  </a:schemeClr>
                </a:solidFill>
                <a:latin typeface="Times New Roman" panose="02020603050405020304" pitchFamily="18" charset="0"/>
                <a:cs typeface="Times New Roman" panose="02020603050405020304" pitchFamily="18" charset="0"/>
              </a:rPr>
              <a:t>Good Luck</a:t>
            </a:r>
            <a:r>
              <a:rPr lang="en-US" sz="2400" dirty="0">
                <a:solidFill>
                  <a:schemeClr val="bg2">
                    <a:lumMod val="50000"/>
                  </a:schemeClr>
                </a:solidFill>
                <a:latin typeface="Times New Roman" panose="02020603050405020304" pitchFamily="18" charset="0"/>
                <a:cs typeface="Times New Roman" panose="02020603050405020304" pitchFamily="18" charset="0"/>
              </a:rPr>
              <a:t> </a:t>
            </a:r>
            <a:br>
              <a:rPr lang="en-US" sz="2400" dirty="0">
                <a:solidFill>
                  <a:schemeClr val="bg2">
                    <a:lumMod val="50000"/>
                  </a:schemeClr>
                </a:solidFill>
                <a:latin typeface="Times New Roman" panose="02020603050405020304" pitchFamily="18" charset="0"/>
                <a:cs typeface="Times New Roman" panose="02020603050405020304" pitchFamily="18" charset="0"/>
              </a:rPr>
            </a:br>
            <a:endParaRPr lang="en-US" sz="2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17652" y="438435"/>
            <a:ext cx="587843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See You...</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922327" y="2923309"/>
            <a:ext cx="2202873" cy="646331"/>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Cảm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chúc</a:t>
            </a:r>
            <a:r>
              <a:rPr lang="en-US" b="1" dirty="0">
                <a:solidFill>
                  <a:srgbClr val="0070C0"/>
                </a:solidFill>
                <a:latin typeface="Times New Roman" panose="02020603050405020304" pitchFamily="18" charset="0"/>
                <a:cs typeface="Times New Roman" panose="02020603050405020304" pitchFamily="18" charset="0"/>
              </a:rPr>
              <a:t> may </a:t>
            </a:r>
            <a:r>
              <a:rPr lang="en-US" b="1" dirty="0" err="1">
                <a:solidFill>
                  <a:srgbClr val="0070C0"/>
                </a:solidFill>
                <a:latin typeface="Times New Roman" panose="02020603050405020304" pitchFamily="18" charset="0"/>
                <a:cs typeface="Times New Roman" panose="02020603050405020304" pitchFamily="18" charset="0"/>
              </a:rPr>
              <a:t>mắn</a:t>
            </a:r>
            <a:endParaRPr lang="en-US" dirty="0">
              <a:solidFill>
                <a:srgbClr val="0070C0"/>
              </a:solidFill>
            </a:endParaRPr>
          </a:p>
        </p:txBody>
      </p:sp>
      <p:sp>
        <p:nvSpPr>
          <p:cNvPr id="6" name="TextBox 5"/>
          <p:cNvSpPr txBox="1"/>
          <p:nvPr/>
        </p:nvSpPr>
        <p:spPr>
          <a:xfrm>
            <a:off x="317652" y="1136073"/>
            <a:ext cx="2730348" cy="369332"/>
          </a:xfrm>
          <a:prstGeom prst="rect">
            <a:avLst/>
          </a:prstGeom>
          <a:noFill/>
        </p:spPr>
        <p:txBody>
          <a:bodyPr wrap="square" rtlCol="0">
            <a:spAutoFit/>
          </a:bodyPr>
          <a:lstStyle/>
          <a:p>
            <a:r>
              <a:rPr lang="en-US" b="1" dirty="0" err="1">
                <a:solidFill>
                  <a:schemeClr val="bg2">
                    <a:lumMod val="50000"/>
                  </a:schemeClr>
                </a:solidFill>
                <a:latin typeface="Times New Roman" panose="02020603050405020304" pitchFamily="18" charset="0"/>
                <a:cs typeface="Times New Roman" panose="02020603050405020304" pitchFamily="18" charset="0"/>
              </a:rPr>
              <a:t>Hẹn</a:t>
            </a:r>
            <a:r>
              <a:rPr lang="en-US" b="1" dirty="0">
                <a:solidFill>
                  <a:schemeClr val="bg2">
                    <a:lumMod val="50000"/>
                  </a:schemeClr>
                </a:solidFill>
                <a:latin typeface="Times New Roman" panose="02020603050405020304" pitchFamily="18" charset="0"/>
                <a:cs typeface="Times New Roman" panose="02020603050405020304" pitchFamily="18" charset="0"/>
              </a:rPr>
              <a:t> </a:t>
            </a:r>
            <a:r>
              <a:rPr lang="en-US" b="1" dirty="0" err="1">
                <a:solidFill>
                  <a:schemeClr val="bg2">
                    <a:lumMod val="50000"/>
                  </a:schemeClr>
                </a:solidFill>
                <a:latin typeface="Times New Roman" panose="02020603050405020304" pitchFamily="18" charset="0"/>
                <a:cs typeface="Times New Roman" panose="02020603050405020304" pitchFamily="18" charset="0"/>
              </a:rPr>
              <a:t>gặp</a:t>
            </a:r>
            <a:r>
              <a:rPr lang="en-US" b="1" dirty="0">
                <a:solidFill>
                  <a:schemeClr val="bg2">
                    <a:lumMod val="50000"/>
                  </a:schemeClr>
                </a:solidFill>
                <a:latin typeface="Times New Roman" panose="02020603050405020304" pitchFamily="18" charset="0"/>
                <a:cs typeface="Times New Roman" panose="02020603050405020304" pitchFamily="18" charset="0"/>
              </a:rPr>
              <a:t> </a:t>
            </a:r>
            <a:r>
              <a:rPr lang="en-US" b="1" dirty="0" err="1">
                <a:solidFill>
                  <a:schemeClr val="bg2">
                    <a:lumMod val="50000"/>
                  </a:schemeClr>
                </a:solidFill>
                <a:latin typeface="Times New Roman" panose="02020603050405020304" pitchFamily="18" charset="0"/>
                <a:cs typeface="Times New Roman" panose="02020603050405020304" pitchFamily="18" charset="0"/>
              </a:rPr>
              <a:t>bạn</a:t>
            </a:r>
            <a:endParaRPr lang="en-US" dirty="0"/>
          </a:p>
        </p:txBody>
      </p:sp>
    </p:spTree>
    <p:extLst>
      <p:ext uri="{BB962C8B-B14F-4D97-AF65-F5344CB8AC3E}">
        <p14:creationId xmlns:p14="http://schemas.microsoft.com/office/powerpoint/2010/main" val="7990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3061854" y="2230231"/>
            <a:ext cx="5763491" cy="64633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25 questions in 30 minutes</a:t>
            </a:r>
          </a:p>
          <a:p>
            <a:r>
              <a:rPr lang="en-US" dirty="0" smtClean="0">
                <a:solidFill>
                  <a:srgbClr val="002C7B"/>
                </a:solidFill>
                <a:latin typeface="Times New Roman" panose="02020603050405020304" pitchFamily="18" charset="0"/>
                <a:cs typeface="Times New Roman" panose="02020603050405020304" pitchFamily="18" charset="0"/>
              </a:rPr>
              <a:t>(25 </a:t>
            </a:r>
            <a:r>
              <a:rPr lang="en-US" dirty="0" err="1">
                <a:solidFill>
                  <a:srgbClr val="002C7B"/>
                </a:solidFill>
                <a:latin typeface="Times New Roman" panose="02020603050405020304" pitchFamily="18" charset="0"/>
                <a:cs typeface="Times New Roman" panose="02020603050405020304" pitchFamily="18" charset="0"/>
              </a:rPr>
              <a:t>câu</a:t>
            </a:r>
            <a:r>
              <a:rPr lang="en-US" dirty="0">
                <a:solidFill>
                  <a:srgbClr val="002C7B"/>
                </a:solidFill>
                <a:latin typeface="Times New Roman" panose="02020603050405020304" pitchFamily="18" charset="0"/>
                <a:cs typeface="Times New Roman" panose="02020603050405020304" pitchFamily="18" charset="0"/>
              </a:rPr>
              <a:t> </a:t>
            </a:r>
            <a:r>
              <a:rPr lang="en-US" dirty="0" err="1">
                <a:solidFill>
                  <a:srgbClr val="002C7B"/>
                </a:solidFill>
                <a:latin typeface="Times New Roman" panose="02020603050405020304" pitchFamily="18" charset="0"/>
                <a:cs typeface="Times New Roman" panose="02020603050405020304" pitchFamily="18" charset="0"/>
              </a:rPr>
              <a:t>hỏi</a:t>
            </a:r>
            <a:r>
              <a:rPr lang="en-US" dirty="0">
                <a:solidFill>
                  <a:srgbClr val="002C7B"/>
                </a:solidFill>
                <a:latin typeface="Times New Roman" panose="02020603050405020304" pitchFamily="18" charset="0"/>
                <a:cs typeface="Times New Roman" panose="02020603050405020304" pitchFamily="18" charset="0"/>
              </a:rPr>
              <a:t> </a:t>
            </a:r>
            <a:r>
              <a:rPr lang="en-US" dirty="0" err="1">
                <a:solidFill>
                  <a:srgbClr val="002C7B"/>
                </a:solidFill>
                <a:latin typeface="Times New Roman" panose="02020603050405020304" pitchFamily="18" charset="0"/>
                <a:cs typeface="Times New Roman" panose="02020603050405020304" pitchFamily="18" charset="0"/>
              </a:rPr>
              <a:t>trong</a:t>
            </a:r>
            <a:r>
              <a:rPr lang="en-US" dirty="0">
                <a:solidFill>
                  <a:srgbClr val="002C7B"/>
                </a:solidFill>
                <a:latin typeface="Times New Roman" panose="02020603050405020304" pitchFamily="18" charset="0"/>
                <a:cs typeface="Times New Roman" panose="02020603050405020304" pitchFamily="18" charset="0"/>
              </a:rPr>
              <a:t> 30 </a:t>
            </a:r>
            <a:r>
              <a:rPr lang="en-US" dirty="0" err="1" smtClean="0">
                <a:solidFill>
                  <a:srgbClr val="002C7B"/>
                </a:solidFill>
                <a:latin typeface="Times New Roman" panose="02020603050405020304" pitchFamily="18" charset="0"/>
                <a:cs typeface="Times New Roman" panose="02020603050405020304" pitchFamily="18" charset="0"/>
              </a:rPr>
              <a:t>phút</a:t>
            </a:r>
            <a:r>
              <a:rPr lang="en-US" dirty="0" smtClean="0">
                <a:solidFill>
                  <a:srgbClr val="002C7B"/>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4100767" y="4197382"/>
            <a:ext cx="2288275" cy="64633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Have fun</a:t>
            </a:r>
          </a:p>
          <a:p>
            <a:r>
              <a:rPr lang="en-US" dirty="0" smtClean="0">
                <a:solidFill>
                  <a:srgbClr val="002C7B"/>
                </a:solidFill>
                <a:latin typeface="Times New Roman" panose="02020603050405020304" pitchFamily="18" charset="0"/>
                <a:cs typeface="Times New Roman" panose="02020603050405020304" pitchFamily="18" charset="0"/>
              </a:rPr>
              <a:t>(</a:t>
            </a:r>
            <a:r>
              <a:rPr lang="en-US" dirty="0" err="1" smtClean="0">
                <a:solidFill>
                  <a:srgbClr val="002C7B"/>
                </a:solidFill>
                <a:latin typeface="Times New Roman" panose="02020603050405020304" pitchFamily="18" charset="0"/>
                <a:cs typeface="Times New Roman" panose="02020603050405020304" pitchFamily="18" charset="0"/>
              </a:rPr>
              <a:t>Chúc</a:t>
            </a:r>
            <a:r>
              <a:rPr lang="en-US" dirty="0" smtClean="0">
                <a:solidFill>
                  <a:srgbClr val="002C7B"/>
                </a:solidFill>
                <a:latin typeface="Times New Roman" panose="02020603050405020304" pitchFamily="18" charset="0"/>
                <a:cs typeface="Times New Roman" panose="02020603050405020304" pitchFamily="18" charset="0"/>
              </a:rPr>
              <a:t> </a:t>
            </a:r>
            <a:r>
              <a:rPr lang="en-US" dirty="0" err="1">
                <a:solidFill>
                  <a:srgbClr val="002C7B"/>
                </a:solidFill>
                <a:latin typeface="Times New Roman" panose="02020603050405020304" pitchFamily="18" charset="0"/>
                <a:cs typeface="Times New Roman" panose="02020603050405020304" pitchFamily="18" charset="0"/>
              </a:rPr>
              <a:t>vui</a:t>
            </a:r>
            <a:r>
              <a:rPr lang="en-US" dirty="0">
                <a:solidFill>
                  <a:srgbClr val="002C7B"/>
                </a:solidFill>
                <a:latin typeface="Times New Roman" panose="02020603050405020304" pitchFamily="18" charset="0"/>
                <a:cs typeface="Times New Roman" panose="02020603050405020304" pitchFamily="18" charset="0"/>
              </a:rPr>
              <a:t> </a:t>
            </a:r>
            <a:r>
              <a:rPr lang="en-US" dirty="0" err="1">
                <a:solidFill>
                  <a:srgbClr val="002C7B"/>
                </a:solidFill>
                <a:latin typeface="Times New Roman" panose="02020603050405020304" pitchFamily="18" charset="0"/>
                <a:cs typeface="Times New Roman" panose="02020603050405020304" pitchFamily="18" charset="0"/>
              </a:rPr>
              <a:t>vẻ</a:t>
            </a:r>
            <a:r>
              <a:rPr lang="en-US" dirty="0" smtClean="0">
                <a:solidFill>
                  <a:srgbClr val="002C7B"/>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47555" y="1629633"/>
            <a:ext cx="4611095" cy="3926127"/>
          </a:xfrm>
          <a:prstGeom prst="rect">
            <a:avLst/>
          </a:prstGeom>
        </p:spPr>
      </p:pic>
      <p:sp>
        <p:nvSpPr>
          <p:cNvPr id="6" name="TextBox 5"/>
          <p:cNvSpPr txBox="1"/>
          <p:nvPr/>
        </p:nvSpPr>
        <p:spPr>
          <a:xfrm>
            <a:off x="331507" y="438435"/>
            <a:ext cx="587843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End of Class Exam</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p>
          <a:p>
            <a:r>
              <a:rPr lang="en-US" sz="2400" u="sng" dirty="0">
                <a:solidFill>
                  <a:schemeClr val="bg2">
                    <a:lumMod val="50000"/>
                  </a:schemeClr>
                </a:solidFill>
                <a:latin typeface="Times New Roman" panose="02020603050405020304" pitchFamily="18" charset="0"/>
                <a:cs typeface="Times New Roman" panose="02020603050405020304" pitchFamily="18" charset="0"/>
              </a:rPr>
              <a:t>(</a:t>
            </a:r>
            <a:r>
              <a:rPr lang="en-US" sz="2400" i="1" u="sng" dirty="0" err="1">
                <a:solidFill>
                  <a:schemeClr val="bg2">
                    <a:lumMod val="50000"/>
                  </a:schemeClr>
                </a:solidFill>
                <a:latin typeface="Times New Roman" panose="02020603050405020304" pitchFamily="18" charset="0"/>
                <a:cs typeface="Times New Roman" panose="02020603050405020304" pitchFamily="18" charset="0"/>
              </a:rPr>
              <a:t>Kết</a:t>
            </a:r>
            <a:r>
              <a:rPr lang="en-US" sz="2400"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i="1" u="sng" dirty="0" err="1">
                <a:solidFill>
                  <a:schemeClr val="bg2">
                    <a:lumMod val="50000"/>
                  </a:schemeClr>
                </a:solidFill>
                <a:latin typeface="Times New Roman" panose="02020603050405020304" pitchFamily="18" charset="0"/>
                <a:cs typeface="Times New Roman" panose="02020603050405020304" pitchFamily="18" charset="0"/>
              </a:rPr>
              <a:t>thúc</a:t>
            </a:r>
            <a:r>
              <a:rPr lang="en-US" sz="2400"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i="1" u="sng" dirty="0" err="1">
                <a:solidFill>
                  <a:schemeClr val="bg2">
                    <a:lumMod val="50000"/>
                  </a:schemeClr>
                </a:solidFill>
                <a:latin typeface="Times New Roman" panose="02020603050405020304" pitchFamily="18" charset="0"/>
                <a:cs typeface="Times New Roman" panose="02020603050405020304" pitchFamily="18" charset="0"/>
              </a:rPr>
              <a:t>kỳ</a:t>
            </a:r>
            <a:r>
              <a:rPr lang="en-US" sz="2400"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i="1" u="sng" dirty="0" err="1">
                <a:solidFill>
                  <a:schemeClr val="bg2">
                    <a:lumMod val="50000"/>
                  </a:schemeClr>
                </a:solidFill>
                <a:latin typeface="Times New Roman" panose="02020603050405020304" pitchFamily="18" charset="0"/>
                <a:cs typeface="Times New Roman" panose="02020603050405020304" pitchFamily="18" charset="0"/>
              </a:rPr>
              <a:t>thi</a:t>
            </a:r>
            <a:r>
              <a:rPr lang="en-US" sz="2400" u="sng" dirty="0">
                <a:solidFill>
                  <a:schemeClr val="bg2">
                    <a:lumMod val="50000"/>
                  </a:schemeClr>
                </a:solidFill>
                <a:latin typeface="Times New Roman" panose="02020603050405020304" pitchFamily="18" charset="0"/>
                <a:cs typeface="Times New Roman" panose="02020603050405020304" pitchFamily="18" charset="0"/>
              </a:rPr>
              <a:t>)</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49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TextBox 33"/>
          <p:cNvSpPr txBox="1"/>
          <p:nvPr/>
        </p:nvSpPr>
        <p:spPr>
          <a:xfrm>
            <a:off x="222118" y="0"/>
            <a:ext cx="5929300" cy="144655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solidFill>
                  <a:schemeClr val="bg2">
                    <a:lumMod val="50000"/>
                  </a:schemeClr>
                </a:solidFill>
                <a:latin typeface="Times New Roman" panose="02020603050405020304" pitchFamily="18" charset="0"/>
                <a:cs typeface="Times New Roman" panose="02020603050405020304" pitchFamily="18" charset="0"/>
              </a:rPr>
              <a:t>Appendix A. Case Study</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a:solidFill>
                  <a:schemeClr val="bg2">
                    <a:lumMod val="50000"/>
                  </a:schemeClr>
                </a:solidFill>
                <a:latin typeface="Times New Roman" panose="02020603050405020304" pitchFamily="18" charset="0"/>
                <a:cs typeface="Times New Roman" panose="02020603050405020304" pitchFamily="18" charset="0"/>
              </a:rPr>
              <a:t>Improvement Project Summary of Intent</a:t>
            </a:r>
            <a:br>
              <a:rPr lang="en-US" sz="2200" b="1" dirty="0">
                <a:solidFill>
                  <a:schemeClr val="bg2">
                    <a:lumMod val="50000"/>
                  </a:schemeClr>
                </a:solidFill>
                <a:latin typeface="Times New Roman" panose="02020603050405020304" pitchFamily="18" charset="0"/>
                <a:cs typeface="Times New Roman" panose="02020603050405020304" pitchFamily="18" charset="0"/>
              </a:rPr>
            </a:br>
            <a:r>
              <a:rPr lang="en-US" sz="2200" b="1" dirty="0" err="1">
                <a:solidFill>
                  <a:schemeClr val="bg2">
                    <a:lumMod val="50000"/>
                  </a:schemeClr>
                </a:solidFill>
                <a:latin typeface="Times New Roman" panose="02020603050405020304" pitchFamily="18" charset="0"/>
                <a:cs typeface="Times New Roman" panose="02020603050405020304" pitchFamily="18" charset="0"/>
              </a:rPr>
              <a:t>RestEasy</a:t>
            </a:r>
            <a:r>
              <a:rPr lang="en-US" sz="2200" b="1" dirty="0">
                <a:solidFill>
                  <a:schemeClr val="bg2">
                    <a:lumMod val="50000"/>
                  </a:schemeClr>
                </a:solidFill>
                <a:latin typeface="Times New Roman" panose="02020603050405020304" pitchFamily="18" charset="0"/>
                <a:cs typeface="Times New Roman" panose="02020603050405020304" pitchFamily="18" charset="0"/>
              </a:rPr>
              <a:t> Hotels</a:t>
            </a:r>
            <a:r>
              <a:rPr lang="en-US" sz="2200" dirty="0">
                <a:solidFill>
                  <a:schemeClr val="bg2">
                    <a:lumMod val="50000"/>
                  </a:schemeClr>
                </a:solidFill>
                <a:latin typeface="Times New Roman" panose="02020603050405020304" pitchFamily="18" charset="0"/>
                <a:cs typeface="Times New Roman" panose="02020603050405020304" pitchFamily="18" charset="0"/>
              </a:rPr>
              <a:t> </a:t>
            </a:r>
            <a:br>
              <a:rPr lang="en-US" sz="2200" dirty="0">
                <a:solidFill>
                  <a:schemeClr val="bg2">
                    <a:lumMod val="50000"/>
                  </a:schemeClr>
                </a:solidFill>
                <a:latin typeface="Times New Roman" panose="02020603050405020304" pitchFamily="18" charset="0"/>
                <a:cs typeface="Times New Roman" panose="02020603050405020304" pitchFamily="18" charset="0"/>
              </a:rPr>
            </a:br>
            <a:endParaRPr lang="en-US" sz="22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28047" y="1175565"/>
            <a:ext cx="5223371" cy="3539430"/>
          </a:xfrm>
          <a:prstGeom prst="rect">
            <a:avLst/>
          </a:prstGeom>
          <a:noFill/>
        </p:spPr>
        <p:txBody>
          <a:bodyPr wrap="square" rtlCol="0">
            <a:spAutoFit/>
          </a:bodyPr>
          <a:lstStyle/>
          <a:p>
            <a:r>
              <a:rPr lang="en-US" sz="1600" b="1" dirty="0">
                <a:solidFill>
                  <a:srgbClr val="000000"/>
                </a:solidFill>
                <a:latin typeface="Times New Roman" panose="02020603050405020304" pitchFamily="18" charset="0"/>
                <a:cs typeface="Times New Roman" panose="02020603050405020304" pitchFamily="18" charset="0"/>
              </a:rPr>
              <a:t>The Statement of Need</a:t>
            </a:r>
            <a:br>
              <a:rPr lang="en-US" sz="1600" b="1" dirty="0">
                <a:solidFill>
                  <a:srgbClr val="000000"/>
                </a:solidFill>
                <a:latin typeface="Times New Roman" panose="02020603050405020304" pitchFamily="18" charset="0"/>
                <a:cs typeface="Times New Roman" panose="02020603050405020304" pitchFamily="18" charset="0"/>
              </a:rPr>
            </a:br>
            <a:r>
              <a:rPr lang="en-US" sz="1600" dirty="0" err="1">
                <a:solidFill>
                  <a:srgbClr val="000000"/>
                </a:solidFill>
                <a:latin typeface="Times New Roman" panose="02020603050405020304" pitchFamily="18" charset="0"/>
                <a:cs typeface="Times New Roman" panose="02020603050405020304" pitchFamily="18" charset="0"/>
              </a:rPr>
              <a:t>RestEasy</a:t>
            </a:r>
            <a:r>
              <a:rPr lang="en-US" sz="1600" dirty="0">
                <a:solidFill>
                  <a:srgbClr val="000000"/>
                </a:solidFill>
                <a:latin typeface="Times New Roman" panose="02020603050405020304" pitchFamily="18" charset="0"/>
                <a:cs typeface="Times New Roman" panose="02020603050405020304" pitchFamily="18" charset="0"/>
              </a:rPr>
              <a:t> Hotels chain has 20 hotels spread throughout the country. This number is due t increase throughout the coming year with a planning estimate of 24 hotels at the end of next year.</a:t>
            </a: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The hotel chain follows a set of standard manual procedures across all the hotels that interface back to the home office functions. Apart from some word processing, no computing is done by the hotels themselves. However, at the Home Office some computing facilities exist for typical business functions, such as General Ledger and Payroll.</a:t>
            </a: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39345" y="180109"/>
            <a:ext cx="5652655" cy="1200329"/>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Phụ</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lục</a:t>
            </a:r>
            <a:r>
              <a:rPr lang="en-US" b="1" dirty="0">
                <a:solidFill>
                  <a:srgbClr val="0070C0"/>
                </a:solidFill>
                <a:latin typeface="Times New Roman" panose="02020603050405020304" pitchFamily="18" charset="0"/>
                <a:cs typeface="Times New Roman" panose="02020603050405020304" pitchFamily="18" charset="0"/>
              </a:rPr>
              <a:t> A. </a:t>
            </a:r>
            <a:r>
              <a:rPr lang="en-US" b="1" dirty="0" err="1">
                <a:solidFill>
                  <a:srgbClr val="0070C0"/>
                </a:solidFill>
                <a:latin typeface="Times New Roman" panose="02020603050405020304" pitchFamily="18" charset="0"/>
                <a:cs typeface="Times New Roman" panose="02020603050405020304" pitchFamily="18" charset="0"/>
              </a:rPr>
              <a:t>Nghiên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cứu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hình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Intent</a:t>
            </a:r>
            <a:br>
              <a:rPr lang="en-US" b="1" dirty="0">
                <a:solidFill>
                  <a:srgbClr val="0070C0"/>
                </a:solidFill>
                <a:latin typeface="Times New Roman" panose="02020603050405020304" pitchFamily="18" charset="0"/>
                <a:cs typeface="Times New Roman" panose="02020603050405020304" pitchFamily="18" charset="0"/>
              </a:rPr>
            </a:br>
            <a:r>
              <a:rPr lang="en-US" b="1" dirty="0" err="1">
                <a:solidFill>
                  <a:srgbClr val="0070C0"/>
                </a:solidFill>
                <a:latin typeface="Times New Roman" panose="02020603050405020304" pitchFamily="18" charset="0"/>
                <a:cs typeface="Times New Roman" panose="02020603050405020304" pitchFamily="18" charset="0"/>
              </a:rPr>
              <a:t>RestEasy</a:t>
            </a:r>
            <a:r>
              <a:rPr lang="en-US" b="1" dirty="0">
                <a:solidFill>
                  <a:srgbClr val="0070C0"/>
                </a:solidFill>
                <a:latin typeface="Times New Roman" panose="02020603050405020304" pitchFamily="18" charset="0"/>
                <a:cs typeface="Times New Roman" panose="02020603050405020304" pitchFamily="18" charset="0"/>
              </a:rPr>
              <a:t> Hotels</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b="1" u="sng" dirty="0">
              <a:ln/>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5" name="TextBox 4"/>
          <p:cNvSpPr txBox="1"/>
          <p:nvPr/>
        </p:nvSpPr>
        <p:spPr>
          <a:xfrm>
            <a:off x="6539345" y="1175565"/>
            <a:ext cx="5652655" cy="3816429"/>
          </a:xfrm>
          <a:prstGeom prst="rect">
            <a:avLst/>
          </a:prstGeom>
          <a:noFill/>
        </p:spPr>
        <p:txBody>
          <a:bodyPr wrap="square" rtlCol="0">
            <a:spAutoFit/>
          </a:bodyPr>
          <a:lstStyle/>
          <a:p>
            <a:r>
              <a:rPr lang="en-US" sz="1600" b="1" dirty="0" err="1">
                <a:solidFill>
                  <a:srgbClr val="0070C0"/>
                </a:solidFill>
                <a:latin typeface="Times New Roman" panose="02020603050405020304" pitchFamily="18" charset="0"/>
                <a:cs typeface="Times New Roman" panose="02020603050405020304" pitchFamily="18" charset="0"/>
              </a:rPr>
              <a:t>Tuyên</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bố</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về</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nhu</a:t>
            </a:r>
            <a:r>
              <a:rPr lang="en-US" sz="1600" b="1" dirty="0">
                <a:solidFill>
                  <a:srgbClr val="0070C0"/>
                </a:solidFill>
                <a:latin typeface="Times New Roman" panose="02020603050405020304" pitchFamily="18" charset="0"/>
                <a:cs typeface="Times New Roman" panose="02020603050405020304" pitchFamily="18" charset="0"/>
              </a:rPr>
              <a:t> </a:t>
            </a:r>
            <a:r>
              <a:rPr lang="en-US" sz="1600" b="1" dirty="0" err="1">
                <a:solidFill>
                  <a:srgbClr val="0070C0"/>
                </a:solidFill>
                <a:latin typeface="Times New Roman" panose="02020603050405020304" pitchFamily="18" charset="0"/>
                <a:cs typeface="Times New Roman" panose="02020603050405020304" pitchFamily="18" charset="0"/>
              </a:rPr>
              <a:t>cầu</a:t>
            </a:r>
            <a:r>
              <a:rPr lang="en-US" sz="1600" b="1" dirty="0">
                <a:solidFill>
                  <a:srgbClr val="0070C0"/>
                </a:solidFill>
                <a:latin typeface="Times New Roman" panose="02020603050405020304" pitchFamily="18" charset="0"/>
                <a:cs typeface="Times New Roman" panose="02020603050405020304" pitchFamily="18" charset="0"/>
              </a:rPr>
              <a:t/>
            </a:r>
            <a:br>
              <a:rPr lang="en-US" sz="1600" b="1" dirty="0">
                <a:solidFill>
                  <a:srgbClr val="0070C0"/>
                </a:solidFill>
                <a:latin typeface="Times New Roman" panose="02020603050405020304" pitchFamily="18" charset="0"/>
                <a:cs typeface="Times New Roman" panose="02020603050405020304" pitchFamily="18" charset="0"/>
              </a:rPr>
            </a:br>
            <a:r>
              <a:rPr lang="en-US" sz="1600" dirty="0" err="1">
                <a:solidFill>
                  <a:srgbClr val="0070C0"/>
                </a:solidFill>
                <a:latin typeface="Times New Roman" panose="02020603050405020304" pitchFamily="18" charset="0"/>
                <a:cs typeface="Times New Roman" panose="02020603050405020304" pitchFamily="18" charset="0"/>
              </a:rPr>
              <a:t>RestEasy</a:t>
            </a:r>
            <a:r>
              <a:rPr lang="en-US" sz="1600" dirty="0">
                <a:solidFill>
                  <a:srgbClr val="0070C0"/>
                </a:solidFill>
                <a:latin typeface="Times New Roman" panose="02020603050405020304" pitchFamily="18" charset="0"/>
                <a:cs typeface="Times New Roman" panose="02020603050405020304" pitchFamily="18" charset="0"/>
              </a:rPr>
              <a:t> Hotels </a:t>
            </a:r>
            <a:r>
              <a:rPr lang="en-US" sz="1600" dirty="0" err="1">
                <a:solidFill>
                  <a:srgbClr val="0070C0"/>
                </a:solidFill>
                <a:latin typeface="Times New Roman" panose="02020603050405020304" pitchFamily="18" charset="0"/>
                <a:cs typeface="Times New Roman" panose="02020603050405020304" pitchFamily="18" charset="0"/>
              </a:rPr>
              <a:t>là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chuỗi</a:t>
            </a:r>
            <a:r>
              <a:rPr lang="en-US" sz="1600" dirty="0">
                <a:solidFill>
                  <a:srgbClr val="0070C0"/>
                </a:solidFill>
                <a:latin typeface="Times New Roman" panose="02020603050405020304" pitchFamily="18" charset="0"/>
                <a:cs typeface="Times New Roman" panose="02020603050405020304" pitchFamily="18" charset="0"/>
              </a:rPr>
              <a:t> 20 </a:t>
            </a:r>
            <a:r>
              <a:rPr lang="en-US" sz="1600" dirty="0" err="1">
                <a:solidFill>
                  <a:srgbClr val="0070C0"/>
                </a:solidFill>
                <a:latin typeface="Times New Roman" panose="02020603050405020304" pitchFamily="18" charset="0"/>
                <a:cs typeface="Times New Roman" panose="02020603050405020304" pitchFamily="18" charset="0"/>
              </a:rPr>
              <a:t>cửa</a:t>
            </a:r>
            <a:r>
              <a:rPr lang="en-US" sz="1600" dirty="0">
                <a:solidFill>
                  <a:srgbClr val="0070C0"/>
                </a:solidFill>
                <a:latin typeface="Times New Roman" panose="02020603050405020304" pitchFamily="18" charset="0"/>
                <a:cs typeface="Times New Roman" panose="02020603050405020304" pitchFamily="18" charset="0"/>
              </a:rPr>
              <a:t> hang </a:t>
            </a:r>
            <a:r>
              <a:rPr lang="en-US" sz="1600" dirty="0" err="1">
                <a:solidFill>
                  <a:srgbClr val="0070C0"/>
                </a:solidFill>
                <a:latin typeface="Times New Roman" panose="02020603050405020304" pitchFamily="18" charset="0"/>
                <a:cs typeface="Times New Roman" panose="02020603050405020304" pitchFamily="18" charset="0"/>
              </a:rPr>
              <a:t>trên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khắp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nước</a:t>
            </a:r>
            <a:r>
              <a:rPr lang="en-US" sz="1600" dirty="0">
                <a:solidFill>
                  <a:srgbClr val="0070C0"/>
                </a:solidFill>
                <a:latin typeface="Times New Roman" panose="02020603050405020304" pitchFamily="18" charset="0"/>
                <a:cs typeface="Times New Roman" panose="02020603050405020304" pitchFamily="18" charset="0"/>
              </a:rPr>
              <a:t>. Con </a:t>
            </a:r>
            <a:r>
              <a:rPr lang="en-US" sz="1600" dirty="0" err="1">
                <a:solidFill>
                  <a:srgbClr val="0070C0"/>
                </a:solidFill>
                <a:latin typeface="Times New Roman" panose="02020603050405020304" pitchFamily="18" charset="0"/>
                <a:cs typeface="Times New Roman" panose="02020603050405020304" pitchFamily="18" charset="0"/>
              </a:rPr>
              <a:t>số</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này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tăng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tới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cuối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kiến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có</a:t>
            </a:r>
            <a:r>
              <a:rPr lang="en-US" sz="1600" dirty="0">
                <a:solidFill>
                  <a:srgbClr val="0070C0"/>
                </a:solidFill>
                <a:latin typeface="Times New Roman" panose="02020603050405020304" pitchFamily="18" charset="0"/>
                <a:cs typeface="Times New Roman" panose="02020603050405020304" pitchFamily="18" charset="0"/>
              </a:rPr>
              <a:t> 24 </a:t>
            </a:r>
            <a:r>
              <a:rPr lang="en-US" sz="1600" dirty="0" err="1">
                <a:solidFill>
                  <a:srgbClr val="0070C0"/>
                </a:solidFill>
                <a:latin typeface="Times New Roman" panose="02020603050405020304" pitchFamily="18" charset="0"/>
                <a:cs typeface="Times New Roman" panose="02020603050405020304" pitchFamily="18" charset="0"/>
              </a:rPr>
              <a:t>cái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cuối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tới</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
            </a:r>
            <a:br>
              <a:rPr lang="en-US" sz="1600" dirty="0">
                <a:solidFill>
                  <a:srgbClr val="0070C0"/>
                </a:solidFill>
                <a:latin typeface="Times New Roman" panose="02020603050405020304" pitchFamily="18" charset="0"/>
                <a:cs typeface="Times New Roman" panose="02020603050405020304" pitchFamily="18" charset="0"/>
              </a:rPr>
            </a:br>
            <a:r>
              <a:rPr lang="en-US" sz="1600" dirty="0" err="1">
                <a:solidFill>
                  <a:srgbClr val="0070C0"/>
                </a:solidFill>
                <a:latin typeface="Times New Roman" panose="02020603050405020304" pitchFamily="18" charset="0"/>
                <a:cs typeface="Times New Roman" panose="02020603050405020304" pitchFamily="18" charset="0"/>
              </a:rPr>
              <a:t>Chuỗi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tuân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theo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một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loạt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thủ</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tục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thủ</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công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tiêu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chuẩn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tất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liên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đến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chức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năng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văn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phòng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nhà</a:t>
            </a:r>
            <a:r>
              <a:rPr lang="en-US" sz="1600" dirty="0">
                <a:solidFill>
                  <a:srgbClr val="0070C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 Ngoài một số xử lý văn bản, không có máy tính được thực hiện bởi các khách sạn mình. Tuy nhiên, tại Home Office có một số cơ sở tính toán tồn tại cho các chức năng kinh doanh điển hình, chẳng hạn như sổ cái và biên chế.</a:t>
            </a:r>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
            </a:r>
            <a:br>
              <a:rPr lang="en-US" sz="1600" dirty="0">
                <a:solidFill>
                  <a:srgbClr val="0070C0"/>
                </a:solidFill>
                <a:latin typeface="Times New Roman" panose="02020603050405020304" pitchFamily="18" charset="0"/>
                <a:cs typeface="Times New Roman" panose="02020603050405020304" pitchFamily="18" charset="0"/>
              </a:rPr>
            </a:br>
            <a:endParaRPr lang="en-US" sz="1600"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626052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686</TotalTime>
  <Words>2735</Words>
  <Application>Microsoft Office PowerPoint</Application>
  <PresentationFormat>Widescreen</PresentationFormat>
  <Paragraphs>265</Paragraphs>
  <Slides>22</Slides>
  <Notes>1</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339</cp:revision>
  <dcterms:created xsi:type="dcterms:W3CDTF">2017-09-18T23:44:10Z</dcterms:created>
  <dcterms:modified xsi:type="dcterms:W3CDTF">2019-09-10T03:44:01Z</dcterms:modified>
</cp:coreProperties>
</file>