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87" r:id="rId2"/>
    <p:sldId id="256" r:id="rId3"/>
    <p:sldId id="257" r:id="rId4"/>
    <p:sldId id="286" r:id="rId5"/>
    <p:sldId id="278" r:id="rId6"/>
    <p:sldId id="279" r:id="rId7"/>
    <p:sldId id="280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A1566-1ED6-49A5-B36C-232359D3C404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736D2-1352-4A13-AD15-B3199DB23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93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5C5E-8770-4BEA-9BD6-C91AD598940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0710-8AAA-4481-8609-AA8B15C12F3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94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5C5E-8770-4BEA-9BD6-C91AD598940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0710-8AAA-4481-8609-AA8B15C1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8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5C5E-8770-4BEA-9BD6-C91AD598940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0710-8AAA-4481-8609-AA8B15C1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7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5C5E-8770-4BEA-9BD6-C91AD598940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0710-8AAA-4481-8609-AA8B15C1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7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5C5E-8770-4BEA-9BD6-C91AD598940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0710-8AAA-4481-8609-AA8B15C12F3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36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5C5E-8770-4BEA-9BD6-C91AD598940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0710-8AAA-4481-8609-AA8B15C1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5C5E-8770-4BEA-9BD6-C91AD598940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0710-8AAA-4481-8609-AA8B15C1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9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5C5E-8770-4BEA-9BD6-C91AD598940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0710-8AAA-4481-8609-AA8B15C1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3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5C5E-8770-4BEA-9BD6-C91AD598940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0710-8AAA-4481-8609-AA8B15C1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3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005C5E-8770-4BEA-9BD6-C91AD598940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3A0710-8AAA-4481-8609-AA8B15C1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5C5E-8770-4BEA-9BD6-C91AD598940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0710-8AAA-4481-8609-AA8B15C1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6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005C5E-8770-4BEA-9BD6-C91AD598940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D3A0710-8AAA-4481-8609-AA8B15C12F3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54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09800" y="1650724"/>
            <a:ext cx="7772400" cy="1780108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ICT/ Software project management</a:t>
            </a:r>
            <a:endParaRPr lang="en-US" altLang="en-US" dirty="0"/>
          </a:p>
        </p:txBody>
      </p:sp>
      <p:sp>
        <p:nvSpPr>
          <p:cNvPr id="89805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err="1" smtClean="0"/>
              <a:t>Lê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Đức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Trung</a:t>
            </a:r>
            <a:endParaRPr lang="en-US" altLang="en-US" dirty="0" smtClean="0"/>
          </a:p>
          <a:p>
            <a:r>
              <a:rPr lang="en-US" altLang="en-US" cap="none">
                <a:solidFill>
                  <a:srgbClr val="FF0000"/>
                </a:solidFill>
              </a:rPr>
              <a:t>http://bit.ly/2keQmhn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796" y="3479524"/>
            <a:ext cx="3174604" cy="317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0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899" y="320040"/>
            <a:ext cx="10180721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dirty="0" smtClean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3.</a:t>
            </a:r>
            <a:r>
              <a:rPr lang="en-US" sz="24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Initiating Processes	</a:t>
            </a:r>
            <a:r>
              <a:rPr lang="en-US" sz="2400" b="1" dirty="0" smtClean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  </a:t>
            </a:r>
            <a:r>
              <a:rPr lang="en-US" sz="2400" b="1" i="1" dirty="0" err="1" smtClean="0">
                <a:ln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i="1" dirty="0" smtClean="0">
                <a:ln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n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b="1" i="1" dirty="0">
                <a:ln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n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i="1" dirty="0">
                <a:ln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n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b="1" i="1" dirty="0">
                <a:ln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n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en-US" sz="2400" b="1" i="1" dirty="0">
              <a:ln/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n/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420" y="1525971"/>
            <a:ext cx="55419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This Unit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unit discuss the activities performed in the group of initiating processes.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You Should Be Able to Do		</a:t>
            </a:r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After completing this unit, you should be able to 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activities include in initiating processes.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the aims of initiating processes.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You Will Check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b="1" i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Accountability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		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			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Guide to the Project Management Body of Knowledge (PMBOK Guide Third Edition), Pennsylvania : Project Manager Institute.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7281" y="1535963"/>
            <a:ext cx="606471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về</a:t>
            </a:r>
            <a:r>
              <a:rPr lang="en-US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về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b="1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Guide to the Project Management Body of Knowledge (PMBOK Guide Third Edition), Pennsylvania : Project Manager Institute.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24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0481" y="1002770"/>
            <a:ext cx="56402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completing this unit, you should be able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the activities included in initiating processes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the aims of Initiating processes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0481" y="287032"/>
            <a:ext cx="92826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Unit Objectives </a:t>
            </a:r>
            <a:r>
              <a:rPr lang="en-US" sz="2400" b="1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b="1" i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2400" b="1" i="1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b="1" i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b="1" i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b="1" i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2400" b="1" i="1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u="sng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36080" y="1002770"/>
            <a:ext cx="4373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b="1" i="1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b="1" i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b="1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i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6939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1619" y="5394960"/>
            <a:ext cx="8226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3-2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Process Groups Mapped to the Plan-Do-Check-Act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3-2. </a:t>
            </a:r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hoạch-làm-kiểm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691" y="1217595"/>
            <a:ext cx="6434383" cy="42310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18181" y="828411"/>
            <a:ext cx="2182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Monitoring &amp; Controlling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</a:p>
          <a:p>
            <a:pPr algn="ctr"/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16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1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9038" y="2034141"/>
            <a:ext cx="12475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4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4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4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4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14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998" y="2848284"/>
            <a:ext cx="1212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Initialing </a:t>
            </a:r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6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16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18181" y="4213445"/>
            <a:ext cx="15773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Executing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 (</a:t>
            </a:r>
            <a:r>
              <a:rPr lang="en-US" sz="14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4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4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4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4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18230" y="2917602"/>
            <a:ext cx="1508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Closing </a:t>
            </a:r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 (</a:t>
            </a:r>
            <a:r>
              <a:rPr lang="en-US" sz="16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6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6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16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199" y="239559"/>
            <a:ext cx="5586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Process Groups (</a:t>
            </a:r>
            <a:r>
              <a:rPr lang="en-US" sz="2400" b="1" i="1" u="sng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b="1" i="1" u="sng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b="1" i="1" u="sng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i="1" u="sng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i="1" u="sng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i="1" u="sng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b="1" i="1" u="sng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b="1" u="sng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634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66230" y="1812539"/>
            <a:ext cx="1098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 Processes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4600" y="2917603"/>
            <a:ext cx="146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Initialing Processes</a:t>
            </a:r>
          </a:p>
          <a:p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6230" y="4318762"/>
            <a:ext cx="1577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Executing Processes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17920" y="2917603"/>
            <a:ext cx="150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Closing Processes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0482" y="287032"/>
            <a:ext cx="11340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Initiating Process Group </a:t>
            </a:r>
            <a:r>
              <a:rPr lang="en-US" sz="2400" b="1" i="1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400" b="1" i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 </a:t>
            </a:r>
            <a:r>
              <a:rPr lang="en-US" sz="2400" b="1" i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 trình khởi tạo</a:t>
            </a:r>
          </a:p>
          <a:p>
            <a:endParaRPr lang="en-US" sz="2400" b="1" u="sng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8595" y="1002770"/>
            <a:ext cx="56822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Initiating Process Group consists of the processes that facilitate the formal authorization to start a new project or a project phase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defines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		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Project’s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Authorizes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manager to start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management processes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Charter		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Preliminary Project Scope Statement (Project Definition)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20840" y="1002770"/>
            <a:ext cx="50596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22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66230" y="1812539"/>
            <a:ext cx="1098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 Processes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4600" y="2917603"/>
            <a:ext cx="146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Initialing Processes</a:t>
            </a:r>
          </a:p>
          <a:p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6230" y="4318762"/>
            <a:ext cx="1577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Executing Processes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17920" y="2917603"/>
            <a:ext cx="150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Closing Processes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0482" y="287032"/>
            <a:ext cx="10516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Initiating Process Group </a:t>
            </a:r>
            <a:r>
              <a:rPr lang="en-US" sz="2400" b="1" i="1" dirty="0" smtClean="0">
                <a:ln w="0"/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b="1" i="1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i="1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b="1" i="1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i="1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b="1" i="1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i="1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b="1" i="1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en-US" sz="2400" b="1" i="1" dirty="0">
              <a:ln w="0"/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i="1" dirty="0">
              <a:ln w="0"/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8596" y="1002770"/>
            <a:ext cx="4828804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Initiating processes activities include : 			</a:t>
            </a:r>
            <a:endParaRPr lang="vi-V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notification			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and document business needs or requirements	</a:t>
            </a:r>
            <a:endParaRPr lang="vi-V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project goals and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evaluating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vi-V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Estimating resources the organization is willing to commit	</a:t>
            </a:r>
            <a:endParaRPr lang="vi-V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Documenting initial assumptions and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</a:t>
            </a:r>
            <a:endParaRPr lang="vi-V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Presenting the project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proposal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vi-V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Obtaining approval for the project or next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preliminary project scope statement</a:t>
            </a:r>
            <a:r>
              <a:rPr lang="en-US" dirty="0"/>
              <a:t>	</a:t>
            </a:r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04722" y="1002770"/>
            <a:ext cx="499781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17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vi-VN" sz="1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về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7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hay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thế</a:t>
            </a:r>
            <a:r>
              <a:rPr lang="en-US" sz="1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sàng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cam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vi-VN" sz="1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phê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về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3853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66230" y="1812539"/>
            <a:ext cx="1098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 Processes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4600" y="2917603"/>
            <a:ext cx="146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Initialing Processes</a:t>
            </a:r>
          </a:p>
          <a:p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6230" y="4318762"/>
            <a:ext cx="1577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Executing Processes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17920" y="2917603"/>
            <a:ext cx="150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Closing Processes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0481" y="287032"/>
            <a:ext cx="10756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Aims of Initiating </a:t>
            </a:r>
            <a:r>
              <a:rPr lang="en-US" sz="2400" b="1" u="sng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Processes	</a:t>
            </a:r>
            <a:r>
              <a:rPr lang="en-US" sz="2400" b="1" i="1" smtClean="0">
                <a:ln w="0"/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i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</a:t>
            </a:r>
            <a:r>
              <a:rPr lang="en-US" sz="2400" b="1" i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 của các quy trình khởi đầu.</a:t>
            </a:r>
          </a:p>
          <a:p>
            <a:endParaRPr lang="en-US" sz="2400" b="1" i="1" dirty="0">
              <a:ln w="0"/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6700" y="1118029"/>
            <a:ext cx="5416870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/>
              <a:t> 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aims of the initiating processes are to :	</a:t>
            </a:r>
            <a:endParaRPr lang="vi-V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and define the project goals and objectives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			</a:t>
            </a:r>
            <a:endParaRPr lang="vi-V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Measurable			</a:t>
            </a:r>
            <a:endParaRPr lang="vi-V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Time-defined			</a:t>
            </a:r>
            <a:endParaRPr lang="vi-V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Clearly define project scope and deliverables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and verify client needs and expectations	</a:t>
            </a:r>
            <a:endParaRPr lang="vi-V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the team organization		</a:t>
            </a:r>
            <a:endParaRPr lang="vi-V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project evaluation criteria	</a:t>
            </a:r>
            <a:endParaRPr lang="vi-V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assign the project manager</a:t>
            </a:r>
            <a:endParaRPr lang="vi-V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800"/>
              </a:spcAft>
              <a:tabLst>
                <a:tab pos="457200" algn="l"/>
              </a:tabLst>
            </a:pPr>
            <a:r>
              <a:rPr lang="en-US" sz="1600" dirty="0" smtClean="0">
                <a:latin typeface="Times New Roman" panose="02020603050405020304" pitchFamily="18" charset="0"/>
                <a:ea typeface="MS Mincho"/>
              </a:rPr>
              <a:t>	</a:t>
            </a:r>
            <a:endParaRPr lang="vi-V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043570" y="1364250"/>
            <a:ext cx="532938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17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7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7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7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7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7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7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Phác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7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7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7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97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66230" y="1812539"/>
            <a:ext cx="1098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 Processes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4600" y="2917603"/>
            <a:ext cx="146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Initialing Processes</a:t>
            </a:r>
          </a:p>
          <a:p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6230" y="4318762"/>
            <a:ext cx="1577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Executing Processes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17920" y="2917603"/>
            <a:ext cx="150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Closing Processes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00" y="3930747"/>
            <a:ext cx="2404110" cy="18224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0482" y="287032"/>
            <a:ext cx="11446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Aims of Initiating </a:t>
            </a:r>
            <a:r>
              <a:rPr lang="en-US" sz="2400" b="1" u="sng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Processes	</a:t>
            </a:r>
            <a:r>
              <a:rPr lang="en-US" sz="2400" b="1" i="1" smtClean="0">
                <a:ln w="0"/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b="1" i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</a:t>
            </a:r>
            <a:r>
              <a:rPr lang="en-US" sz="2400" b="1" i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 của quy trình khởi tạo</a:t>
            </a:r>
          </a:p>
          <a:p>
            <a:endParaRPr lang="en-US" sz="2400" b="1" u="sng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8596" y="1002770"/>
            <a:ext cx="41277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Initiating Process Group provides for the formal authorization to start a new project for a project phase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Outputs of the Initiating Processes are the Project Charter and Project Definition (preliminary project scope statement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60820" y="1002770"/>
            <a:ext cx="4434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đầu ra chính của các q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uy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vi-V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ự án và 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ịnh nghĩa 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ự án (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 phạm vi dự án ban đầu)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13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607</TotalTime>
  <Words>757</Words>
  <Application>Microsoft Office PowerPoint</Application>
  <PresentationFormat>Widescreen</PresentationFormat>
  <Paragraphs>141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MS Mincho</vt:lpstr>
      <vt:lpstr>Times New Roman</vt:lpstr>
      <vt:lpstr>Wingdings</vt:lpstr>
      <vt:lpstr>Retrospect</vt:lpstr>
      <vt:lpstr>ICT/ Software project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TungLe611</dc:creator>
  <cp:lastModifiedBy>Le Duc Trung</cp:lastModifiedBy>
  <cp:revision>253</cp:revision>
  <dcterms:created xsi:type="dcterms:W3CDTF">2017-09-19T15:51:03Z</dcterms:created>
  <dcterms:modified xsi:type="dcterms:W3CDTF">2019-09-18T02:43:25Z</dcterms:modified>
</cp:coreProperties>
</file>