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370" r:id="rId2"/>
    <p:sldId id="256" r:id="rId3"/>
    <p:sldId id="257" r:id="rId4"/>
    <p:sldId id="294" r:id="rId5"/>
    <p:sldId id="298" r:id="rId6"/>
    <p:sldId id="295" r:id="rId7"/>
    <p:sldId id="283" r:id="rId8"/>
    <p:sldId id="284" r:id="rId9"/>
    <p:sldId id="285" r:id="rId10"/>
    <p:sldId id="286" r:id="rId11"/>
    <p:sldId id="336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7" r:id="rId20"/>
    <p:sldId id="349" r:id="rId21"/>
    <p:sldId id="352" r:id="rId22"/>
    <p:sldId id="353" r:id="rId23"/>
    <p:sldId id="355" r:id="rId24"/>
    <p:sldId id="357" r:id="rId25"/>
    <p:sldId id="361" r:id="rId26"/>
    <p:sldId id="362" r:id="rId27"/>
    <p:sldId id="363" r:id="rId28"/>
    <p:sldId id="364" r:id="rId29"/>
    <p:sldId id="366" r:id="rId30"/>
    <p:sldId id="368" r:id="rId31"/>
    <p:sldId id="369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7CA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FD169B-4A40-4CDC-BB87-276B97BC3D0E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48E0EF-D361-4C9B-8FF5-40A3DC54D24C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President(</a:t>
          </a:r>
          <a:r>
            <a:rPr lang="en-US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  <a:r>
            <a:rPr lang="en-US" sz="16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hủ</a:t>
          </a:r>
          <a:r>
            <a:rPr lang="en-US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tịch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C59DFE-911A-4C1C-BDFB-27CCA9DEC936}" type="parTrans" cxnId="{EE3509F0-D866-44B6-B27F-0BEE5418C063}">
      <dgm:prSet/>
      <dgm:spPr/>
      <dgm:t>
        <a:bodyPr/>
        <a:lstStyle/>
        <a:p>
          <a:endParaRPr lang="en-US"/>
        </a:p>
      </dgm:t>
    </dgm:pt>
    <dgm:pt modelId="{8E6E2AAE-4C09-4C75-93A2-BB98905F0604}" type="sibTrans" cxnId="{EE3509F0-D866-44B6-B27F-0BEE5418C063}">
      <dgm:prSet/>
      <dgm:spPr/>
      <dgm:t>
        <a:bodyPr/>
        <a:lstStyle/>
        <a:p>
          <a:endParaRPr lang="en-US"/>
        </a:p>
      </dgm:t>
    </dgm:pt>
    <dgm:pt modelId="{DFCCC26D-BDBC-4D03-906E-434EF7EEE95D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VP(</a:t>
          </a:r>
          <a:r>
            <a:rPr lang="en-US" sz="16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phó</a:t>
          </a:r>
          <a:r>
            <a:rPr lang="en-US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chủ</a:t>
          </a:r>
          <a:r>
            <a:rPr lang="en-US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tịch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218D9C-862E-4A96-8340-5EF3EE1C33A0}" type="parTrans" cxnId="{D9400BFC-AC3C-4688-BE1B-FFE7425F51C1}">
      <dgm:prSet/>
      <dgm:spPr/>
      <dgm:t>
        <a:bodyPr/>
        <a:lstStyle/>
        <a:p>
          <a:endParaRPr lang="en-US"/>
        </a:p>
      </dgm:t>
    </dgm:pt>
    <dgm:pt modelId="{68261D68-F6D2-422D-B631-401F134FF60F}" type="sibTrans" cxnId="{D9400BFC-AC3C-4688-BE1B-FFE7425F51C1}">
      <dgm:prSet/>
      <dgm:spPr/>
      <dgm:t>
        <a:bodyPr/>
        <a:lstStyle/>
        <a:p>
          <a:endParaRPr lang="en-US"/>
        </a:p>
      </dgm:t>
    </dgm:pt>
    <dgm:pt modelId="{3CFF2675-0071-4FFF-BF18-BB3B77AA416A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Purchasing(</a:t>
          </a:r>
          <a:r>
            <a:rPr lang="en-US" sz="16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thu</a:t>
          </a:r>
          <a:r>
            <a:rPr lang="en-US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CCA3F2-5655-41C8-9A7D-5C971D0EA208}" type="parTrans" cxnId="{39D9171F-5F4E-4409-9D7C-010979159C7E}">
      <dgm:prSet/>
      <dgm:spPr/>
      <dgm:t>
        <a:bodyPr/>
        <a:lstStyle/>
        <a:p>
          <a:endParaRPr lang="en-US"/>
        </a:p>
      </dgm:t>
    </dgm:pt>
    <dgm:pt modelId="{24B709BD-647B-42E4-BA6F-903D26B9F9A2}" type="sibTrans" cxnId="{39D9171F-5F4E-4409-9D7C-010979159C7E}">
      <dgm:prSet/>
      <dgm:spPr/>
      <dgm:t>
        <a:bodyPr/>
        <a:lstStyle/>
        <a:p>
          <a:endParaRPr lang="en-US"/>
        </a:p>
      </dgm:t>
    </dgm:pt>
    <dgm:pt modelId="{8BEFE768-CD40-4450-9EA8-292C67DFCDF8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Marketing(</a:t>
          </a:r>
          <a:r>
            <a:rPr lang="en-US" sz="16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quảng</a:t>
          </a:r>
          <a:r>
            <a:rPr lang="en-US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bá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B32316-73CE-487E-A4F3-D87F4ACBAFA9}" type="parTrans" cxnId="{2A43C9D2-FD47-4242-8490-B902901CDA74}">
      <dgm:prSet/>
      <dgm:spPr/>
      <dgm:t>
        <a:bodyPr/>
        <a:lstStyle/>
        <a:p>
          <a:endParaRPr lang="en-US"/>
        </a:p>
      </dgm:t>
    </dgm:pt>
    <dgm:pt modelId="{62871061-DFE9-4325-85F4-FB1AED769277}" type="sibTrans" cxnId="{2A43C9D2-FD47-4242-8490-B902901CDA74}">
      <dgm:prSet/>
      <dgm:spPr/>
      <dgm:t>
        <a:bodyPr/>
        <a:lstStyle/>
        <a:p>
          <a:endParaRPr lang="en-US"/>
        </a:p>
      </dgm:t>
    </dgm:pt>
    <dgm:pt modelId="{066A8C12-3E43-4373-9869-1ACBAC60BC88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VP(</a:t>
          </a:r>
          <a:r>
            <a:rPr lang="en-US" sz="16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phó</a:t>
          </a:r>
          <a:r>
            <a:rPr lang="en-US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chủ</a:t>
          </a:r>
          <a:r>
            <a:rPr lang="en-US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tịch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C8F037-9B45-46BE-B00A-00EBF0EF6BD4}" type="parTrans" cxnId="{F04A4018-61FA-406B-B67A-A20BDE6B3E78}">
      <dgm:prSet/>
      <dgm:spPr/>
      <dgm:t>
        <a:bodyPr/>
        <a:lstStyle/>
        <a:p>
          <a:endParaRPr lang="en-US"/>
        </a:p>
      </dgm:t>
    </dgm:pt>
    <dgm:pt modelId="{767C7FA8-0B0B-4DD9-8941-B44CE2A6AC60}" type="sibTrans" cxnId="{F04A4018-61FA-406B-B67A-A20BDE6B3E78}">
      <dgm:prSet/>
      <dgm:spPr/>
      <dgm:t>
        <a:bodyPr/>
        <a:lstStyle/>
        <a:p>
          <a:endParaRPr lang="en-US"/>
        </a:p>
      </dgm:t>
    </dgm:pt>
    <dgm:pt modelId="{EF0049E9-3D65-46E7-83C8-FABF1DAF9DFA}">
      <dgm:prSet phldrT="[Text]"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Production(</a:t>
          </a:r>
          <a:r>
            <a:rPr lang="en-US" sz="16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sản</a:t>
          </a:r>
          <a:r>
            <a:rPr lang="en-US" sz="1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phẩm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881015-B197-4109-B897-ACDD46159BB5}" type="parTrans" cxnId="{DD824333-5C84-4DD3-AF47-1683473E82FE}">
      <dgm:prSet/>
      <dgm:spPr/>
      <dgm:t>
        <a:bodyPr/>
        <a:lstStyle/>
        <a:p>
          <a:endParaRPr lang="en-US"/>
        </a:p>
      </dgm:t>
    </dgm:pt>
    <dgm:pt modelId="{ECB0D44F-F5A9-4BBE-9152-FA9006CB2626}" type="sibTrans" cxnId="{DD824333-5C84-4DD3-AF47-1683473E82FE}">
      <dgm:prSet/>
      <dgm:spPr/>
      <dgm:t>
        <a:bodyPr/>
        <a:lstStyle/>
        <a:p>
          <a:endParaRPr lang="en-US"/>
        </a:p>
      </dgm:t>
    </dgm:pt>
    <dgm:pt modelId="{097AE518-01B0-48FD-AB69-91B71321EDE4}">
      <dgm:prSet custT="1"/>
      <dgm:spPr/>
      <dgm:t>
        <a:bodyPr/>
        <a:lstStyle/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Development(</a:t>
          </a:r>
          <a:r>
            <a:rPr lang="en-US" sz="1600" dirty="0" err="1" smtClean="0">
              <a:solidFill>
                <a:srgbClr val="2887CA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1600" dirty="0" smtClean="0">
              <a:solidFill>
                <a:srgbClr val="2887CA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dirty="0" err="1" smtClean="0">
              <a:solidFill>
                <a:srgbClr val="2887CA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A2BEB9-DB52-4E19-AB7E-13B6700E390B}" type="parTrans" cxnId="{35D27923-AF10-4EA7-9C49-5785501F4989}">
      <dgm:prSet/>
      <dgm:spPr/>
      <dgm:t>
        <a:bodyPr/>
        <a:lstStyle/>
        <a:p>
          <a:endParaRPr lang="en-US"/>
        </a:p>
      </dgm:t>
    </dgm:pt>
    <dgm:pt modelId="{580BAF26-385A-42AD-B48A-7C0D27D52976}" type="sibTrans" cxnId="{35D27923-AF10-4EA7-9C49-5785501F4989}">
      <dgm:prSet/>
      <dgm:spPr/>
      <dgm:t>
        <a:bodyPr/>
        <a:lstStyle/>
        <a:p>
          <a:endParaRPr lang="en-US"/>
        </a:p>
      </dgm:t>
    </dgm:pt>
    <dgm:pt modelId="{0976026F-DB9E-4F70-8E5B-DB652EB71685}" type="pres">
      <dgm:prSet presAssocID="{A1FD169B-4A40-4CDC-BB87-276B97BC3D0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31F98E5-A74D-4A52-8B52-FB6BED829A15}" type="pres">
      <dgm:prSet presAssocID="{F448E0EF-D361-4C9B-8FF5-40A3DC54D24C}" presName="hierRoot1" presStyleCnt="0"/>
      <dgm:spPr/>
    </dgm:pt>
    <dgm:pt modelId="{2569B2CB-EED9-41BA-8762-83157D8B0E3C}" type="pres">
      <dgm:prSet presAssocID="{F448E0EF-D361-4C9B-8FF5-40A3DC54D24C}" presName="composite" presStyleCnt="0"/>
      <dgm:spPr/>
    </dgm:pt>
    <dgm:pt modelId="{C86FE6BB-6313-43C7-B744-7A2E3D28F57F}" type="pres">
      <dgm:prSet presAssocID="{F448E0EF-D361-4C9B-8FF5-40A3DC54D24C}" presName="background" presStyleLbl="node0" presStyleIdx="0" presStyleCn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  <dgm:pt modelId="{F820CE55-42C2-49BA-88CC-4238B1E3319B}" type="pres">
      <dgm:prSet presAssocID="{F448E0EF-D361-4C9B-8FF5-40A3DC54D24C}" presName="text" presStyleLbl="fgAcc0" presStyleIdx="0" presStyleCnt="1" custScaleX="1919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F89A64-3BDC-4F1D-AB18-2A51DB72E446}" type="pres">
      <dgm:prSet presAssocID="{F448E0EF-D361-4C9B-8FF5-40A3DC54D24C}" presName="hierChild2" presStyleCnt="0"/>
      <dgm:spPr/>
    </dgm:pt>
    <dgm:pt modelId="{FF800973-9C4E-483D-992A-35F12E844A86}" type="pres">
      <dgm:prSet presAssocID="{16218D9C-862E-4A96-8340-5EF3EE1C33A0}" presName="Name10" presStyleLbl="parChTrans1D2" presStyleIdx="0" presStyleCnt="2"/>
      <dgm:spPr/>
      <dgm:t>
        <a:bodyPr/>
        <a:lstStyle/>
        <a:p>
          <a:endParaRPr lang="en-US"/>
        </a:p>
      </dgm:t>
    </dgm:pt>
    <dgm:pt modelId="{4EEAB4B0-9A18-4986-8A57-3FC5AFDE1F24}" type="pres">
      <dgm:prSet presAssocID="{DFCCC26D-BDBC-4D03-906E-434EF7EEE95D}" presName="hierRoot2" presStyleCnt="0"/>
      <dgm:spPr/>
    </dgm:pt>
    <dgm:pt modelId="{44598053-46CE-44E7-9091-865551CA492C}" type="pres">
      <dgm:prSet presAssocID="{DFCCC26D-BDBC-4D03-906E-434EF7EEE95D}" presName="composite2" presStyleCnt="0"/>
      <dgm:spPr/>
    </dgm:pt>
    <dgm:pt modelId="{70960ADC-B7DA-4920-996F-BBF5B5286132}" type="pres">
      <dgm:prSet presAssocID="{DFCCC26D-BDBC-4D03-906E-434EF7EEE95D}" presName="background2" presStyleLbl="node2" presStyleIdx="0" presStyleCnt="2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  <dgm:pt modelId="{9FC604B8-6797-40C9-9366-8147CE6032C4}" type="pres">
      <dgm:prSet presAssocID="{DFCCC26D-BDBC-4D03-906E-434EF7EEE95D}" presName="text2" presStyleLbl="fgAcc2" presStyleIdx="0" presStyleCnt="2" custScaleX="1717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623D3C-7B2D-42E2-B611-7B74E616A195}" type="pres">
      <dgm:prSet presAssocID="{DFCCC26D-BDBC-4D03-906E-434EF7EEE95D}" presName="hierChild3" presStyleCnt="0"/>
      <dgm:spPr/>
    </dgm:pt>
    <dgm:pt modelId="{0CD61187-BC35-4FA1-BDDE-04ACBB47571C}" type="pres">
      <dgm:prSet presAssocID="{85CCA3F2-5655-41C8-9A7D-5C971D0EA208}" presName="Name17" presStyleLbl="parChTrans1D3" presStyleIdx="0" presStyleCnt="4"/>
      <dgm:spPr/>
      <dgm:t>
        <a:bodyPr/>
        <a:lstStyle/>
        <a:p>
          <a:endParaRPr lang="en-US"/>
        </a:p>
      </dgm:t>
    </dgm:pt>
    <dgm:pt modelId="{9EC652D9-949F-4620-BF50-744358AE1EF6}" type="pres">
      <dgm:prSet presAssocID="{3CFF2675-0071-4FFF-BF18-BB3B77AA416A}" presName="hierRoot3" presStyleCnt="0"/>
      <dgm:spPr/>
    </dgm:pt>
    <dgm:pt modelId="{E661A56B-C0F0-487C-9619-C1C146D4F203}" type="pres">
      <dgm:prSet presAssocID="{3CFF2675-0071-4FFF-BF18-BB3B77AA416A}" presName="composite3" presStyleCnt="0"/>
      <dgm:spPr/>
    </dgm:pt>
    <dgm:pt modelId="{323280F3-A5A5-44D4-9EFE-01C53755FFB4}" type="pres">
      <dgm:prSet presAssocID="{3CFF2675-0071-4FFF-BF18-BB3B77AA416A}" presName="background3" presStyleLbl="node3" presStyleIdx="0" presStyleCnt="4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  <dgm:pt modelId="{57AA3519-1B1B-4ED7-B5CF-1F022684AC10}" type="pres">
      <dgm:prSet presAssocID="{3CFF2675-0071-4FFF-BF18-BB3B77AA416A}" presName="text3" presStyleLbl="fgAcc3" presStyleIdx="0" presStyleCnt="4" custScaleX="1504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87A5B0-BCC7-4046-AB80-29DD80362D4B}" type="pres">
      <dgm:prSet presAssocID="{3CFF2675-0071-4FFF-BF18-BB3B77AA416A}" presName="hierChild4" presStyleCnt="0"/>
      <dgm:spPr/>
    </dgm:pt>
    <dgm:pt modelId="{AA946A47-E661-48B5-AB8B-72B060DA4ADC}" type="pres">
      <dgm:prSet presAssocID="{EFB32316-73CE-487E-A4F3-D87F4ACBAFA9}" presName="Name17" presStyleLbl="parChTrans1D3" presStyleIdx="1" presStyleCnt="4"/>
      <dgm:spPr/>
      <dgm:t>
        <a:bodyPr/>
        <a:lstStyle/>
        <a:p>
          <a:endParaRPr lang="en-US"/>
        </a:p>
      </dgm:t>
    </dgm:pt>
    <dgm:pt modelId="{2295AF74-9FFE-4185-8796-7CB53CAB2EF9}" type="pres">
      <dgm:prSet presAssocID="{8BEFE768-CD40-4450-9EA8-292C67DFCDF8}" presName="hierRoot3" presStyleCnt="0"/>
      <dgm:spPr/>
    </dgm:pt>
    <dgm:pt modelId="{86292F38-49FE-471B-9FE7-F4E40B492959}" type="pres">
      <dgm:prSet presAssocID="{8BEFE768-CD40-4450-9EA8-292C67DFCDF8}" presName="composite3" presStyleCnt="0"/>
      <dgm:spPr/>
    </dgm:pt>
    <dgm:pt modelId="{3032F2C7-B9ED-4BFA-85F8-F52144883AB6}" type="pres">
      <dgm:prSet presAssocID="{8BEFE768-CD40-4450-9EA8-292C67DFCDF8}" presName="background3" presStyleLbl="node3" presStyleIdx="1" presStyleCnt="4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  <dgm:pt modelId="{EF136A64-1DFC-4C80-BB31-5551705C7FE0}" type="pres">
      <dgm:prSet presAssocID="{8BEFE768-CD40-4450-9EA8-292C67DFCDF8}" presName="text3" presStyleLbl="fgAcc3" presStyleIdx="1" presStyleCnt="4" custScaleX="1290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FB2DD7-70DE-49C4-AB17-FF643CEDA5D5}" type="pres">
      <dgm:prSet presAssocID="{8BEFE768-CD40-4450-9EA8-292C67DFCDF8}" presName="hierChild4" presStyleCnt="0"/>
      <dgm:spPr/>
    </dgm:pt>
    <dgm:pt modelId="{452DD71A-C594-4DA5-9F8C-36C61855C154}" type="pres">
      <dgm:prSet presAssocID="{A1C8F037-9B45-46BE-B00A-00EBF0EF6BD4}" presName="Name10" presStyleLbl="parChTrans1D2" presStyleIdx="1" presStyleCnt="2"/>
      <dgm:spPr/>
      <dgm:t>
        <a:bodyPr/>
        <a:lstStyle/>
        <a:p>
          <a:endParaRPr lang="en-US"/>
        </a:p>
      </dgm:t>
    </dgm:pt>
    <dgm:pt modelId="{324FE3AD-F753-43C6-A415-49A9D8C0F13E}" type="pres">
      <dgm:prSet presAssocID="{066A8C12-3E43-4373-9869-1ACBAC60BC88}" presName="hierRoot2" presStyleCnt="0"/>
      <dgm:spPr/>
    </dgm:pt>
    <dgm:pt modelId="{F618A0A9-66E0-4563-BC23-E2DC69F2DD3B}" type="pres">
      <dgm:prSet presAssocID="{066A8C12-3E43-4373-9869-1ACBAC60BC88}" presName="composite2" presStyleCnt="0"/>
      <dgm:spPr/>
    </dgm:pt>
    <dgm:pt modelId="{0C23641D-3BF1-4561-9E72-2337187E69FA}" type="pres">
      <dgm:prSet presAssocID="{066A8C12-3E43-4373-9869-1ACBAC60BC88}" presName="background2" presStyleLbl="node2" presStyleIdx="1" presStyleCnt="2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  <dgm:pt modelId="{26E5FCBD-FA74-4C91-8EA5-1E7E6E0BF211}" type="pres">
      <dgm:prSet presAssocID="{066A8C12-3E43-4373-9869-1ACBAC60BC88}" presName="text2" presStyleLbl="fgAcc2" presStyleIdx="1" presStyleCnt="2" custScaleX="1806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A2B7DC-2D5A-4459-A2F9-88C2BEAD4CFF}" type="pres">
      <dgm:prSet presAssocID="{066A8C12-3E43-4373-9869-1ACBAC60BC88}" presName="hierChild3" presStyleCnt="0"/>
      <dgm:spPr/>
    </dgm:pt>
    <dgm:pt modelId="{2A3F1E3B-F0A7-41B2-9766-87A09FD8E6F0}" type="pres">
      <dgm:prSet presAssocID="{D4881015-B197-4109-B897-ACDD46159BB5}" presName="Name17" presStyleLbl="parChTrans1D3" presStyleIdx="2" presStyleCnt="4"/>
      <dgm:spPr/>
      <dgm:t>
        <a:bodyPr/>
        <a:lstStyle/>
        <a:p>
          <a:endParaRPr lang="en-US"/>
        </a:p>
      </dgm:t>
    </dgm:pt>
    <dgm:pt modelId="{E25B005C-4435-4C76-B5CF-75EBDE61380E}" type="pres">
      <dgm:prSet presAssocID="{EF0049E9-3D65-46E7-83C8-FABF1DAF9DFA}" presName="hierRoot3" presStyleCnt="0"/>
      <dgm:spPr/>
    </dgm:pt>
    <dgm:pt modelId="{68449787-D5AA-45FF-BA11-FBB0C39D54BF}" type="pres">
      <dgm:prSet presAssocID="{EF0049E9-3D65-46E7-83C8-FABF1DAF9DFA}" presName="composite3" presStyleCnt="0"/>
      <dgm:spPr/>
    </dgm:pt>
    <dgm:pt modelId="{F791E6D2-E242-4C11-A2DA-0AFA04A7F943}" type="pres">
      <dgm:prSet presAssocID="{EF0049E9-3D65-46E7-83C8-FABF1DAF9DFA}" presName="background3" presStyleLbl="node3" presStyleIdx="2" presStyleCnt="4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  <dgm:pt modelId="{4C935C7B-1B87-4565-9F22-BF26A28F150E}" type="pres">
      <dgm:prSet presAssocID="{EF0049E9-3D65-46E7-83C8-FABF1DAF9DFA}" presName="text3" presStyleLbl="fgAcc3" presStyleIdx="2" presStyleCnt="4" custScaleX="1691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5FD1F0-2A72-46CD-B6C7-D13D8B55A342}" type="pres">
      <dgm:prSet presAssocID="{EF0049E9-3D65-46E7-83C8-FABF1DAF9DFA}" presName="hierChild4" presStyleCnt="0"/>
      <dgm:spPr/>
    </dgm:pt>
    <dgm:pt modelId="{94DD38AE-515D-4589-B6C9-1BA7586DB4B6}" type="pres">
      <dgm:prSet presAssocID="{34A2BEB9-DB52-4E19-AB7E-13B6700E390B}" presName="Name17" presStyleLbl="parChTrans1D3" presStyleIdx="3" presStyleCnt="4"/>
      <dgm:spPr/>
      <dgm:t>
        <a:bodyPr/>
        <a:lstStyle/>
        <a:p>
          <a:endParaRPr lang="en-US"/>
        </a:p>
      </dgm:t>
    </dgm:pt>
    <dgm:pt modelId="{9FD5F17B-8BF4-42C6-8364-404506D6645D}" type="pres">
      <dgm:prSet presAssocID="{097AE518-01B0-48FD-AB69-91B71321EDE4}" presName="hierRoot3" presStyleCnt="0"/>
      <dgm:spPr/>
    </dgm:pt>
    <dgm:pt modelId="{7D64F76E-ED76-4B18-A2AF-BCA8F814638B}" type="pres">
      <dgm:prSet presAssocID="{097AE518-01B0-48FD-AB69-91B71321EDE4}" presName="composite3" presStyleCnt="0"/>
      <dgm:spPr/>
    </dgm:pt>
    <dgm:pt modelId="{1D67C3A1-D5F1-46AE-B472-C07145F146DA}" type="pres">
      <dgm:prSet presAssocID="{097AE518-01B0-48FD-AB69-91B71321EDE4}" presName="background3" presStyleLbl="node3" presStyleIdx="3" presStyleCnt="4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</dgm:pt>
    <dgm:pt modelId="{453534F9-29D3-403A-BF6B-B4614FDF3FA5}" type="pres">
      <dgm:prSet presAssocID="{097AE518-01B0-48FD-AB69-91B71321EDE4}" presName="text3" presStyleLbl="fgAcc3" presStyleIdx="3" presStyleCnt="4" custScaleX="1730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A40256-6921-4E28-9CBA-9F9996E94508}" type="pres">
      <dgm:prSet presAssocID="{097AE518-01B0-48FD-AB69-91B71321EDE4}" presName="hierChild4" presStyleCnt="0"/>
      <dgm:spPr/>
    </dgm:pt>
  </dgm:ptLst>
  <dgm:cxnLst>
    <dgm:cxn modelId="{F6196114-FAB2-42F0-A9CC-70370AF3CD73}" type="presOf" srcId="{34A2BEB9-DB52-4E19-AB7E-13B6700E390B}" destId="{94DD38AE-515D-4589-B6C9-1BA7586DB4B6}" srcOrd="0" destOrd="0" presId="urn:microsoft.com/office/officeart/2005/8/layout/hierarchy1"/>
    <dgm:cxn modelId="{39D9171F-5F4E-4409-9D7C-010979159C7E}" srcId="{DFCCC26D-BDBC-4D03-906E-434EF7EEE95D}" destId="{3CFF2675-0071-4FFF-BF18-BB3B77AA416A}" srcOrd="0" destOrd="0" parTransId="{85CCA3F2-5655-41C8-9A7D-5C971D0EA208}" sibTransId="{24B709BD-647B-42E4-BA6F-903D26B9F9A2}"/>
    <dgm:cxn modelId="{6AE8F256-287B-4BD8-97FE-8FDB817AB654}" type="presOf" srcId="{3CFF2675-0071-4FFF-BF18-BB3B77AA416A}" destId="{57AA3519-1B1B-4ED7-B5CF-1F022684AC10}" srcOrd="0" destOrd="0" presId="urn:microsoft.com/office/officeart/2005/8/layout/hierarchy1"/>
    <dgm:cxn modelId="{7A12220C-E217-4F3E-8725-1C7F81E14705}" type="presOf" srcId="{A1C8F037-9B45-46BE-B00A-00EBF0EF6BD4}" destId="{452DD71A-C594-4DA5-9F8C-36C61855C154}" srcOrd="0" destOrd="0" presId="urn:microsoft.com/office/officeart/2005/8/layout/hierarchy1"/>
    <dgm:cxn modelId="{D9400BFC-AC3C-4688-BE1B-FFE7425F51C1}" srcId="{F448E0EF-D361-4C9B-8FF5-40A3DC54D24C}" destId="{DFCCC26D-BDBC-4D03-906E-434EF7EEE95D}" srcOrd="0" destOrd="0" parTransId="{16218D9C-862E-4A96-8340-5EF3EE1C33A0}" sibTransId="{68261D68-F6D2-422D-B631-401F134FF60F}"/>
    <dgm:cxn modelId="{FA2032F2-ACE5-424A-A2B8-31876A1AE850}" type="presOf" srcId="{097AE518-01B0-48FD-AB69-91B71321EDE4}" destId="{453534F9-29D3-403A-BF6B-B4614FDF3FA5}" srcOrd="0" destOrd="0" presId="urn:microsoft.com/office/officeart/2005/8/layout/hierarchy1"/>
    <dgm:cxn modelId="{F04A4018-61FA-406B-B67A-A20BDE6B3E78}" srcId="{F448E0EF-D361-4C9B-8FF5-40A3DC54D24C}" destId="{066A8C12-3E43-4373-9869-1ACBAC60BC88}" srcOrd="1" destOrd="0" parTransId="{A1C8F037-9B45-46BE-B00A-00EBF0EF6BD4}" sibTransId="{767C7FA8-0B0B-4DD9-8941-B44CE2A6AC60}"/>
    <dgm:cxn modelId="{DD824333-5C84-4DD3-AF47-1683473E82FE}" srcId="{066A8C12-3E43-4373-9869-1ACBAC60BC88}" destId="{EF0049E9-3D65-46E7-83C8-FABF1DAF9DFA}" srcOrd="0" destOrd="0" parTransId="{D4881015-B197-4109-B897-ACDD46159BB5}" sibTransId="{ECB0D44F-F5A9-4BBE-9152-FA9006CB2626}"/>
    <dgm:cxn modelId="{AEA5187D-033B-41E2-84BC-ECE8A1C30D49}" type="presOf" srcId="{EFB32316-73CE-487E-A4F3-D87F4ACBAFA9}" destId="{AA946A47-E661-48B5-AB8B-72B060DA4ADC}" srcOrd="0" destOrd="0" presId="urn:microsoft.com/office/officeart/2005/8/layout/hierarchy1"/>
    <dgm:cxn modelId="{AE1EC10D-67F1-4458-8554-404191FEEC44}" type="presOf" srcId="{D4881015-B197-4109-B897-ACDD46159BB5}" destId="{2A3F1E3B-F0A7-41B2-9766-87A09FD8E6F0}" srcOrd="0" destOrd="0" presId="urn:microsoft.com/office/officeart/2005/8/layout/hierarchy1"/>
    <dgm:cxn modelId="{EE3509F0-D866-44B6-B27F-0BEE5418C063}" srcId="{A1FD169B-4A40-4CDC-BB87-276B97BC3D0E}" destId="{F448E0EF-D361-4C9B-8FF5-40A3DC54D24C}" srcOrd="0" destOrd="0" parTransId="{95C59DFE-911A-4C1C-BDFB-27CCA9DEC936}" sibTransId="{8E6E2AAE-4C09-4C75-93A2-BB98905F0604}"/>
    <dgm:cxn modelId="{37D9E4F7-C3BA-43FA-A7F4-0B10602583D9}" type="presOf" srcId="{DFCCC26D-BDBC-4D03-906E-434EF7EEE95D}" destId="{9FC604B8-6797-40C9-9366-8147CE6032C4}" srcOrd="0" destOrd="0" presId="urn:microsoft.com/office/officeart/2005/8/layout/hierarchy1"/>
    <dgm:cxn modelId="{186C9E80-12F8-4F18-B44D-40DAA8E4C028}" type="presOf" srcId="{066A8C12-3E43-4373-9869-1ACBAC60BC88}" destId="{26E5FCBD-FA74-4C91-8EA5-1E7E6E0BF211}" srcOrd="0" destOrd="0" presId="urn:microsoft.com/office/officeart/2005/8/layout/hierarchy1"/>
    <dgm:cxn modelId="{1C8CD353-648A-4921-A99E-EA61D0AE881C}" type="presOf" srcId="{EF0049E9-3D65-46E7-83C8-FABF1DAF9DFA}" destId="{4C935C7B-1B87-4565-9F22-BF26A28F150E}" srcOrd="0" destOrd="0" presId="urn:microsoft.com/office/officeart/2005/8/layout/hierarchy1"/>
    <dgm:cxn modelId="{0D997FC6-5050-4E59-BC70-1F699312B863}" type="presOf" srcId="{8BEFE768-CD40-4450-9EA8-292C67DFCDF8}" destId="{EF136A64-1DFC-4C80-BB31-5551705C7FE0}" srcOrd="0" destOrd="0" presId="urn:microsoft.com/office/officeart/2005/8/layout/hierarchy1"/>
    <dgm:cxn modelId="{803DCC4F-7477-4D27-A26C-15148F0E32E5}" type="presOf" srcId="{85CCA3F2-5655-41C8-9A7D-5C971D0EA208}" destId="{0CD61187-BC35-4FA1-BDDE-04ACBB47571C}" srcOrd="0" destOrd="0" presId="urn:microsoft.com/office/officeart/2005/8/layout/hierarchy1"/>
    <dgm:cxn modelId="{2A43C9D2-FD47-4242-8490-B902901CDA74}" srcId="{DFCCC26D-BDBC-4D03-906E-434EF7EEE95D}" destId="{8BEFE768-CD40-4450-9EA8-292C67DFCDF8}" srcOrd="1" destOrd="0" parTransId="{EFB32316-73CE-487E-A4F3-D87F4ACBAFA9}" sibTransId="{62871061-DFE9-4325-85F4-FB1AED769277}"/>
    <dgm:cxn modelId="{15861C04-041B-4B4C-996B-F632F8AF0B4B}" type="presOf" srcId="{16218D9C-862E-4A96-8340-5EF3EE1C33A0}" destId="{FF800973-9C4E-483D-992A-35F12E844A86}" srcOrd="0" destOrd="0" presId="urn:microsoft.com/office/officeart/2005/8/layout/hierarchy1"/>
    <dgm:cxn modelId="{587951C7-10C3-4C4D-89C8-2EB28702ACBA}" type="presOf" srcId="{A1FD169B-4A40-4CDC-BB87-276B97BC3D0E}" destId="{0976026F-DB9E-4F70-8E5B-DB652EB71685}" srcOrd="0" destOrd="0" presId="urn:microsoft.com/office/officeart/2005/8/layout/hierarchy1"/>
    <dgm:cxn modelId="{35D27923-AF10-4EA7-9C49-5785501F4989}" srcId="{066A8C12-3E43-4373-9869-1ACBAC60BC88}" destId="{097AE518-01B0-48FD-AB69-91B71321EDE4}" srcOrd="1" destOrd="0" parTransId="{34A2BEB9-DB52-4E19-AB7E-13B6700E390B}" sibTransId="{580BAF26-385A-42AD-B48A-7C0D27D52976}"/>
    <dgm:cxn modelId="{4E0529E4-4F20-45E8-BEB6-FB76DFCCC2DC}" type="presOf" srcId="{F448E0EF-D361-4C9B-8FF5-40A3DC54D24C}" destId="{F820CE55-42C2-49BA-88CC-4238B1E3319B}" srcOrd="0" destOrd="0" presId="urn:microsoft.com/office/officeart/2005/8/layout/hierarchy1"/>
    <dgm:cxn modelId="{9F659D7F-63DC-4172-AB6B-3A41EBB5DDD0}" type="presParOf" srcId="{0976026F-DB9E-4F70-8E5B-DB652EB71685}" destId="{131F98E5-A74D-4A52-8B52-FB6BED829A15}" srcOrd="0" destOrd="0" presId="urn:microsoft.com/office/officeart/2005/8/layout/hierarchy1"/>
    <dgm:cxn modelId="{AF8868EB-BCFD-4BC9-AA7D-B742791AAC8C}" type="presParOf" srcId="{131F98E5-A74D-4A52-8B52-FB6BED829A15}" destId="{2569B2CB-EED9-41BA-8762-83157D8B0E3C}" srcOrd="0" destOrd="0" presId="urn:microsoft.com/office/officeart/2005/8/layout/hierarchy1"/>
    <dgm:cxn modelId="{43125970-A846-4680-8FC7-C00EACC4D8A4}" type="presParOf" srcId="{2569B2CB-EED9-41BA-8762-83157D8B0E3C}" destId="{C86FE6BB-6313-43C7-B744-7A2E3D28F57F}" srcOrd="0" destOrd="0" presId="urn:microsoft.com/office/officeart/2005/8/layout/hierarchy1"/>
    <dgm:cxn modelId="{3339420F-2E95-42D1-94DB-E4AFFB0A8B01}" type="presParOf" srcId="{2569B2CB-EED9-41BA-8762-83157D8B0E3C}" destId="{F820CE55-42C2-49BA-88CC-4238B1E3319B}" srcOrd="1" destOrd="0" presId="urn:microsoft.com/office/officeart/2005/8/layout/hierarchy1"/>
    <dgm:cxn modelId="{613D43F4-4278-4E30-8833-6EFF97CAF79C}" type="presParOf" srcId="{131F98E5-A74D-4A52-8B52-FB6BED829A15}" destId="{FCF89A64-3BDC-4F1D-AB18-2A51DB72E446}" srcOrd="1" destOrd="0" presId="urn:microsoft.com/office/officeart/2005/8/layout/hierarchy1"/>
    <dgm:cxn modelId="{F6AB3B91-FA3B-494D-9AA7-94483AC46491}" type="presParOf" srcId="{FCF89A64-3BDC-4F1D-AB18-2A51DB72E446}" destId="{FF800973-9C4E-483D-992A-35F12E844A86}" srcOrd="0" destOrd="0" presId="urn:microsoft.com/office/officeart/2005/8/layout/hierarchy1"/>
    <dgm:cxn modelId="{A1F9B358-CD0A-4F0E-97E5-7EC9583EA6BF}" type="presParOf" srcId="{FCF89A64-3BDC-4F1D-AB18-2A51DB72E446}" destId="{4EEAB4B0-9A18-4986-8A57-3FC5AFDE1F24}" srcOrd="1" destOrd="0" presId="urn:microsoft.com/office/officeart/2005/8/layout/hierarchy1"/>
    <dgm:cxn modelId="{406CEE1D-E5D5-40C8-A473-738513C0A8E9}" type="presParOf" srcId="{4EEAB4B0-9A18-4986-8A57-3FC5AFDE1F24}" destId="{44598053-46CE-44E7-9091-865551CA492C}" srcOrd="0" destOrd="0" presId="urn:microsoft.com/office/officeart/2005/8/layout/hierarchy1"/>
    <dgm:cxn modelId="{F2B38545-5A4E-40B3-A2D2-B49EF22804B8}" type="presParOf" srcId="{44598053-46CE-44E7-9091-865551CA492C}" destId="{70960ADC-B7DA-4920-996F-BBF5B5286132}" srcOrd="0" destOrd="0" presId="urn:microsoft.com/office/officeart/2005/8/layout/hierarchy1"/>
    <dgm:cxn modelId="{2641B260-EF9D-432F-A57E-DFDF45D3E980}" type="presParOf" srcId="{44598053-46CE-44E7-9091-865551CA492C}" destId="{9FC604B8-6797-40C9-9366-8147CE6032C4}" srcOrd="1" destOrd="0" presId="urn:microsoft.com/office/officeart/2005/8/layout/hierarchy1"/>
    <dgm:cxn modelId="{18E9F928-4BCF-4216-97D6-8CA14731263B}" type="presParOf" srcId="{4EEAB4B0-9A18-4986-8A57-3FC5AFDE1F24}" destId="{CF623D3C-7B2D-42E2-B611-7B74E616A195}" srcOrd="1" destOrd="0" presId="urn:microsoft.com/office/officeart/2005/8/layout/hierarchy1"/>
    <dgm:cxn modelId="{76053B7F-8A14-4481-B209-489B58CD8E11}" type="presParOf" srcId="{CF623D3C-7B2D-42E2-B611-7B74E616A195}" destId="{0CD61187-BC35-4FA1-BDDE-04ACBB47571C}" srcOrd="0" destOrd="0" presId="urn:microsoft.com/office/officeart/2005/8/layout/hierarchy1"/>
    <dgm:cxn modelId="{D49D0C0B-EB17-415E-836A-2DDE114A3570}" type="presParOf" srcId="{CF623D3C-7B2D-42E2-B611-7B74E616A195}" destId="{9EC652D9-949F-4620-BF50-744358AE1EF6}" srcOrd="1" destOrd="0" presId="urn:microsoft.com/office/officeart/2005/8/layout/hierarchy1"/>
    <dgm:cxn modelId="{E00CD0D7-2A8A-4F70-9D1B-242480064330}" type="presParOf" srcId="{9EC652D9-949F-4620-BF50-744358AE1EF6}" destId="{E661A56B-C0F0-487C-9619-C1C146D4F203}" srcOrd="0" destOrd="0" presId="urn:microsoft.com/office/officeart/2005/8/layout/hierarchy1"/>
    <dgm:cxn modelId="{606FF5EA-F08D-4F0B-8638-F3AD82CA6775}" type="presParOf" srcId="{E661A56B-C0F0-487C-9619-C1C146D4F203}" destId="{323280F3-A5A5-44D4-9EFE-01C53755FFB4}" srcOrd="0" destOrd="0" presId="urn:microsoft.com/office/officeart/2005/8/layout/hierarchy1"/>
    <dgm:cxn modelId="{D9A09297-9B62-4325-B836-AE7200202C1E}" type="presParOf" srcId="{E661A56B-C0F0-487C-9619-C1C146D4F203}" destId="{57AA3519-1B1B-4ED7-B5CF-1F022684AC10}" srcOrd="1" destOrd="0" presId="urn:microsoft.com/office/officeart/2005/8/layout/hierarchy1"/>
    <dgm:cxn modelId="{E485C63B-9693-4123-A132-E07BA18CF12B}" type="presParOf" srcId="{9EC652D9-949F-4620-BF50-744358AE1EF6}" destId="{B987A5B0-BCC7-4046-AB80-29DD80362D4B}" srcOrd="1" destOrd="0" presId="urn:microsoft.com/office/officeart/2005/8/layout/hierarchy1"/>
    <dgm:cxn modelId="{F4E34E30-273A-40FC-9F1A-D43E4C514B80}" type="presParOf" srcId="{CF623D3C-7B2D-42E2-B611-7B74E616A195}" destId="{AA946A47-E661-48B5-AB8B-72B060DA4ADC}" srcOrd="2" destOrd="0" presId="urn:microsoft.com/office/officeart/2005/8/layout/hierarchy1"/>
    <dgm:cxn modelId="{CAE8D8C4-ACD5-48D2-B5B7-4B9AD01F70D2}" type="presParOf" srcId="{CF623D3C-7B2D-42E2-B611-7B74E616A195}" destId="{2295AF74-9FFE-4185-8796-7CB53CAB2EF9}" srcOrd="3" destOrd="0" presId="urn:microsoft.com/office/officeart/2005/8/layout/hierarchy1"/>
    <dgm:cxn modelId="{70FC0AE0-E3AA-43E4-8262-D793EB277F40}" type="presParOf" srcId="{2295AF74-9FFE-4185-8796-7CB53CAB2EF9}" destId="{86292F38-49FE-471B-9FE7-F4E40B492959}" srcOrd="0" destOrd="0" presId="urn:microsoft.com/office/officeart/2005/8/layout/hierarchy1"/>
    <dgm:cxn modelId="{C747C96A-A8E4-4504-9F32-D053E2775C4A}" type="presParOf" srcId="{86292F38-49FE-471B-9FE7-F4E40B492959}" destId="{3032F2C7-B9ED-4BFA-85F8-F52144883AB6}" srcOrd="0" destOrd="0" presId="urn:microsoft.com/office/officeart/2005/8/layout/hierarchy1"/>
    <dgm:cxn modelId="{AE4F084A-DCAB-44D6-9AC7-09121B2AF027}" type="presParOf" srcId="{86292F38-49FE-471B-9FE7-F4E40B492959}" destId="{EF136A64-1DFC-4C80-BB31-5551705C7FE0}" srcOrd="1" destOrd="0" presId="urn:microsoft.com/office/officeart/2005/8/layout/hierarchy1"/>
    <dgm:cxn modelId="{2DF9EB90-B9ED-4B26-B809-95A9DADC6346}" type="presParOf" srcId="{2295AF74-9FFE-4185-8796-7CB53CAB2EF9}" destId="{14FB2DD7-70DE-49C4-AB17-FF643CEDA5D5}" srcOrd="1" destOrd="0" presId="urn:microsoft.com/office/officeart/2005/8/layout/hierarchy1"/>
    <dgm:cxn modelId="{26B0D6A2-A2DF-4E1A-AF6C-8458E197233C}" type="presParOf" srcId="{FCF89A64-3BDC-4F1D-AB18-2A51DB72E446}" destId="{452DD71A-C594-4DA5-9F8C-36C61855C154}" srcOrd="2" destOrd="0" presId="urn:microsoft.com/office/officeart/2005/8/layout/hierarchy1"/>
    <dgm:cxn modelId="{D4157438-4450-4258-B334-5C6164E63C4E}" type="presParOf" srcId="{FCF89A64-3BDC-4F1D-AB18-2A51DB72E446}" destId="{324FE3AD-F753-43C6-A415-49A9D8C0F13E}" srcOrd="3" destOrd="0" presId="urn:microsoft.com/office/officeart/2005/8/layout/hierarchy1"/>
    <dgm:cxn modelId="{96C82C96-3D92-415E-B95F-58145D042BA1}" type="presParOf" srcId="{324FE3AD-F753-43C6-A415-49A9D8C0F13E}" destId="{F618A0A9-66E0-4563-BC23-E2DC69F2DD3B}" srcOrd="0" destOrd="0" presId="urn:microsoft.com/office/officeart/2005/8/layout/hierarchy1"/>
    <dgm:cxn modelId="{122C5476-F56B-4535-9B62-3B7FA2E85E55}" type="presParOf" srcId="{F618A0A9-66E0-4563-BC23-E2DC69F2DD3B}" destId="{0C23641D-3BF1-4561-9E72-2337187E69FA}" srcOrd="0" destOrd="0" presId="urn:microsoft.com/office/officeart/2005/8/layout/hierarchy1"/>
    <dgm:cxn modelId="{14A0A622-9791-457E-9989-162DDF361A2E}" type="presParOf" srcId="{F618A0A9-66E0-4563-BC23-E2DC69F2DD3B}" destId="{26E5FCBD-FA74-4C91-8EA5-1E7E6E0BF211}" srcOrd="1" destOrd="0" presId="urn:microsoft.com/office/officeart/2005/8/layout/hierarchy1"/>
    <dgm:cxn modelId="{B44DFA35-0527-4C54-A593-338A79E50BD8}" type="presParOf" srcId="{324FE3AD-F753-43C6-A415-49A9D8C0F13E}" destId="{3DA2B7DC-2D5A-4459-A2F9-88C2BEAD4CFF}" srcOrd="1" destOrd="0" presId="urn:microsoft.com/office/officeart/2005/8/layout/hierarchy1"/>
    <dgm:cxn modelId="{16E95DA9-4B17-4A0F-ACD9-406DBA53BAFB}" type="presParOf" srcId="{3DA2B7DC-2D5A-4459-A2F9-88C2BEAD4CFF}" destId="{2A3F1E3B-F0A7-41B2-9766-87A09FD8E6F0}" srcOrd="0" destOrd="0" presId="urn:microsoft.com/office/officeart/2005/8/layout/hierarchy1"/>
    <dgm:cxn modelId="{440EEF2E-DCC3-4E45-8FFB-D63E94177C7B}" type="presParOf" srcId="{3DA2B7DC-2D5A-4459-A2F9-88C2BEAD4CFF}" destId="{E25B005C-4435-4C76-B5CF-75EBDE61380E}" srcOrd="1" destOrd="0" presId="urn:microsoft.com/office/officeart/2005/8/layout/hierarchy1"/>
    <dgm:cxn modelId="{41FE2F42-8BAE-4466-AF9C-CB5B2D48CA74}" type="presParOf" srcId="{E25B005C-4435-4C76-B5CF-75EBDE61380E}" destId="{68449787-D5AA-45FF-BA11-FBB0C39D54BF}" srcOrd="0" destOrd="0" presId="urn:microsoft.com/office/officeart/2005/8/layout/hierarchy1"/>
    <dgm:cxn modelId="{1691486D-3808-42FA-82E5-58FBC212E8B8}" type="presParOf" srcId="{68449787-D5AA-45FF-BA11-FBB0C39D54BF}" destId="{F791E6D2-E242-4C11-A2DA-0AFA04A7F943}" srcOrd="0" destOrd="0" presId="urn:microsoft.com/office/officeart/2005/8/layout/hierarchy1"/>
    <dgm:cxn modelId="{DEB35001-B1DC-45F4-AE6E-A7E770044A84}" type="presParOf" srcId="{68449787-D5AA-45FF-BA11-FBB0C39D54BF}" destId="{4C935C7B-1B87-4565-9F22-BF26A28F150E}" srcOrd="1" destOrd="0" presId="urn:microsoft.com/office/officeart/2005/8/layout/hierarchy1"/>
    <dgm:cxn modelId="{25F749A8-ED9B-4C93-9C9A-D0D8F4326571}" type="presParOf" srcId="{E25B005C-4435-4C76-B5CF-75EBDE61380E}" destId="{2B5FD1F0-2A72-46CD-B6C7-D13D8B55A342}" srcOrd="1" destOrd="0" presId="urn:microsoft.com/office/officeart/2005/8/layout/hierarchy1"/>
    <dgm:cxn modelId="{6BDED601-8E3A-4733-AC1C-63AA4A88E2E2}" type="presParOf" srcId="{3DA2B7DC-2D5A-4459-A2F9-88C2BEAD4CFF}" destId="{94DD38AE-515D-4589-B6C9-1BA7586DB4B6}" srcOrd="2" destOrd="0" presId="urn:microsoft.com/office/officeart/2005/8/layout/hierarchy1"/>
    <dgm:cxn modelId="{9744482F-52EC-4965-867B-B6B21A182D6F}" type="presParOf" srcId="{3DA2B7DC-2D5A-4459-A2F9-88C2BEAD4CFF}" destId="{9FD5F17B-8BF4-42C6-8364-404506D6645D}" srcOrd="3" destOrd="0" presId="urn:microsoft.com/office/officeart/2005/8/layout/hierarchy1"/>
    <dgm:cxn modelId="{A0DD1F78-5DB2-47CB-B690-12969BDB95BE}" type="presParOf" srcId="{9FD5F17B-8BF4-42C6-8364-404506D6645D}" destId="{7D64F76E-ED76-4B18-A2AF-BCA8F814638B}" srcOrd="0" destOrd="0" presId="urn:microsoft.com/office/officeart/2005/8/layout/hierarchy1"/>
    <dgm:cxn modelId="{7FBA8CD8-AD81-4074-8248-12255A5F6B05}" type="presParOf" srcId="{7D64F76E-ED76-4B18-A2AF-BCA8F814638B}" destId="{1D67C3A1-D5F1-46AE-B472-C07145F146DA}" srcOrd="0" destOrd="0" presId="urn:microsoft.com/office/officeart/2005/8/layout/hierarchy1"/>
    <dgm:cxn modelId="{1804E7CA-D332-4A3C-A149-6F44ACAB9D94}" type="presParOf" srcId="{7D64F76E-ED76-4B18-A2AF-BCA8F814638B}" destId="{453534F9-29D3-403A-BF6B-B4614FDF3FA5}" srcOrd="1" destOrd="0" presId="urn:microsoft.com/office/officeart/2005/8/layout/hierarchy1"/>
    <dgm:cxn modelId="{6DACB893-5673-4D38-A2D6-0B4543025EA5}" type="presParOf" srcId="{9FD5F17B-8BF4-42C6-8364-404506D6645D}" destId="{66A40256-6921-4E28-9CBA-9F9996E9450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D38AE-515D-4589-B6C9-1BA7586DB4B6}">
      <dsp:nvSpPr>
        <dsp:cNvPr id="0" name=""/>
        <dsp:cNvSpPr/>
      </dsp:nvSpPr>
      <dsp:spPr>
        <a:xfrm>
          <a:off x="3896930" y="1836719"/>
          <a:ext cx="736174" cy="223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490"/>
              </a:lnTo>
              <a:lnTo>
                <a:pt x="736174" y="152490"/>
              </a:lnTo>
              <a:lnTo>
                <a:pt x="736174" y="2237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F1E3B-F0A7-41B2-9766-87A09FD8E6F0}">
      <dsp:nvSpPr>
        <dsp:cNvPr id="0" name=""/>
        <dsp:cNvSpPr/>
      </dsp:nvSpPr>
      <dsp:spPr>
        <a:xfrm>
          <a:off x="3145603" y="1836719"/>
          <a:ext cx="751327" cy="223766"/>
        </a:xfrm>
        <a:custGeom>
          <a:avLst/>
          <a:gdLst/>
          <a:ahLst/>
          <a:cxnLst/>
          <a:rect l="0" t="0" r="0" b="0"/>
          <a:pathLst>
            <a:path>
              <a:moveTo>
                <a:pt x="751327" y="0"/>
              </a:moveTo>
              <a:lnTo>
                <a:pt x="751327" y="152490"/>
              </a:lnTo>
              <a:lnTo>
                <a:pt x="0" y="152490"/>
              </a:lnTo>
              <a:lnTo>
                <a:pt x="0" y="2237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DD71A-C594-4DA5-9F8C-36C61855C154}">
      <dsp:nvSpPr>
        <dsp:cNvPr id="0" name=""/>
        <dsp:cNvSpPr/>
      </dsp:nvSpPr>
      <dsp:spPr>
        <a:xfrm>
          <a:off x="2547150" y="1124386"/>
          <a:ext cx="1349780" cy="223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490"/>
              </a:lnTo>
              <a:lnTo>
                <a:pt x="1349780" y="152490"/>
              </a:lnTo>
              <a:lnTo>
                <a:pt x="1349780" y="2237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946A47-E661-48B5-AB8B-72B060DA4ADC}">
      <dsp:nvSpPr>
        <dsp:cNvPr id="0" name=""/>
        <dsp:cNvSpPr/>
      </dsp:nvSpPr>
      <dsp:spPr>
        <a:xfrm>
          <a:off x="1163297" y="1836719"/>
          <a:ext cx="664374" cy="223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490"/>
              </a:lnTo>
              <a:lnTo>
                <a:pt x="664374" y="152490"/>
              </a:lnTo>
              <a:lnTo>
                <a:pt x="664374" y="2237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61187-BC35-4FA1-BDDE-04ACBB47571C}">
      <dsp:nvSpPr>
        <dsp:cNvPr id="0" name=""/>
        <dsp:cNvSpPr/>
      </dsp:nvSpPr>
      <dsp:spPr>
        <a:xfrm>
          <a:off x="581540" y="1836719"/>
          <a:ext cx="581756" cy="223766"/>
        </a:xfrm>
        <a:custGeom>
          <a:avLst/>
          <a:gdLst/>
          <a:ahLst/>
          <a:cxnLst/>
          <a:rect l="0" t="0" r="0" b="0"/>
          <a:pathLst>
            <a:path>
              <a:moveTo>
                <a:pt x="581756" y="0"/>
              </a:moveTo>
              <a:lnTo>
                <a:pt x="581756" y="152490"/>
              </a:lnTo>
              <a:lnTo>
                <a:pt x="0" y="152490"/>
              </a:lnTo>
              <a:lnTo>
                <a:pt x="0" y="223766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00973-9C4E-483D-992A-35F12E844A86}">
      <dsp:nvSpPr>
        <dsp:cNvPr id="0" name=""/>
        <dsp:cNvSpPr/>
      </dsp:nvSpPr>
      <dsp:spPr>
        <a:xfrm>
          <a:off x="1163297" y="1124386"/>
          <a:ext cx="1383852" cy="223766"/>
        </a:xfrm>
        <a:custGeom>
          <a:avLst/>
          <a:gdLst/>
          <a:ahLst/>
          <a:cxnLst/>
          <a:rect l="0" t="0" r="0" b="0"/>
          <a:pathLst>
            <a:path>
              <a:moveTo>
                <a:pt x="1383852" y="0"/>
              </a:moveTo>
              <a:lnTo>
                <a:pt x="1383852" y="152490"/>
              </a:lnTo>
              <a:lnTo>
                <a:pt x="0" y="152490"/>
              </a:lnTo>
              <a:lnTo>
                <a:pt x="0" y="22376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FE6BB-6313-43C7-B744-7A2E3D28F57F}">
      <dsp:nvSpPr>
        <dsp:cNvPr id="0" name=""/>
        <dsp:cNvSpPr/>
      </dsp:nvSpPr>
      <dsp:spPr>
        <a:xfrm>
          <a:off x="1808884" y="635820"/>
          <a:ext cx="1476532" cy="488566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F820CE55-42C2-49BA-88CC-4238B1E3319B}">
      <dsp:nvSpPr>
        <dsp:cNvPr id="0" name=""/>
        <dsp:cNvSpPr/>
      </dsp:nvSpPr>
      <dsp:spPr>
        <a:xfrm>
          <a:off x="1894372" y="717034"/>
          <a:ext cx="1476532" cy="488566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President(</a:t>
          </a:r>
          <a:r>
            <a:rPr lang="en-US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  <a:r>
            <a:rPr lang="en-US" sz="1600" kern="12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hủ</a:t>
          </a:r>
          <a:r>
            <a:rPr lang="en-US" sz="1600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tịch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08682" y="731344"/>
        <a:ext cx="1447912" cy="459946"/>
      </dsp:txXfrm>
    </dsp:sp>
    <dsp:sp modelId="{70960ADC-B7DA-4920-996F-BBF5B5286132}">
      <dsp:nvSpPr>
        <dsp:cNvPr id="0" name=""/>
        <dsp:cNvSpPr/>
      </dsp:nvSpPr>
      <dsp:spPr>
        <a:xfrm>
          <a:off x="502528" y="1348152"/>
          <a:ext cx="1321537" cy="488566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9FC604B8-6797-40C9-9366-8147CE6032C4}">
      <dsp:nvSpPr>
        <dsp:cNvPr id="0" name=""/>
        <dsp:cNvSpPr/>
      </dsp:nvSpPr>
      <dsp:spPr>
        <a:xfrm>
          <a:off x="588017" y="1429366"/>
          <a:ext cx="1321537" cy="488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VP(</a:t>
          </a:r>
          <a:r>
            <a:rPr lang="en-US" sz="1600" kern="12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phó</a:t>
          </a:r>
          <a:r>
            <a:rPr lang="en-US" sz="1600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chủ</a:t>
          </a:r>
          <a:r>
            <a:rPr lang="en-US" sz="1600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tịch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2327" y="1443676"/>
        <a:ext cx="1292917" cy="459946"/>
      </dsp:txXfrm>
    </dsp:sp>
    <dsp:sp modelId="{323280F3-A5A5-44D4-9EFE-01C53755FFB4}">
      <dsp:nvSpPr>
        <dsp:cNvPr id="0" name=""/>
        <dsp:cNvSpPr/>
      </dsp:nvSpPr>
      <dsp:spPr>
        <a:xfrm>
          <a:off x="2655" y="2060485"/>
          <a:ext cx="1157771" cy="488566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57AA3519-1B1B-4ED7-B5CF-1F022684AC10}">
      <dsp:nvSpPr>
        <dsp:cNvPr id="0" name=""/>
        <dsp:cNvSpPr/>
      </dsp:nvSpPr>
      <dsp:spPr>
        <a:xfrm>
          <a:off x="88143" y="2141699"/>
          <a:ext cx="1157771" cy="488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Purchasing(</a:t>
          </a:r>
          <a:r>
            <a:rPr lang="en-US" sz="1600" kern="12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người</a:t>
          </a:r>
          <a:r>
            <a:rPr lang="en-US" sz="1600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thu</a:t>
          </a:r>
          <a:r>
            <a:rPr lang="en-US" sz="1600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mua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2453" y="2156009"/>
        <a:ext cx="1129151" cy="459946"/>
      </dsp:txXfrm>
    </dsp:sp>
    <dsp:sp modelId="{3032F2C7-B9ED-4BFA-85F8-F52144883AB6}">
      <dsp:nvSpPr>
        <dsp:cNvPr id="0" name=""/>
        <dsp:cNvSpPr/>
      </dsp:nvSpPr>
      <dsp:spPr>
        <a:xfrm>
          <a:off x="1331403" y="2060485"/>
          <a:ext cx="992536" cy="488566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EF136A64-1DFC-4C80-BB31-5551705C7FE0}">
      <dsp:nvSpPr>
        <dsp:cNvPr id="0" name=""/>
        <dsp:cNvSpPr/>
      </dsp:nvSpPr>
      <dsp:spPr>
        <a:xfrm>
          <a:off x="1416892" y="2141699"/>
          <a:ext cx="992536" cy="488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Marketing(</a:t>
          </a:r>
          <a:r>
            <a:rPr lang="en-US" sz="1600" kern="12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quảng</a:t>
          </a:r>
          <a:r>
            <a:rPr lang="en-US" sz="1600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bá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1202" y="2156009"/>
        <a:ext cx="963916" cy="459946"/>
      </dsp:txXfrm>
    </dsp:sp>
    <dsp:sp modelId="{0C23641D-3BF1-4561-9E72-2337187E69FA}">
      <dsp:nvSpPr>
        <dsp:cNvPr id="0" name=""/>
        <dsp:cNvSpPr/>
      </dsp:nvSpPr>
      <dsp:spPr>
        <a:xfrm>
          <a:off x="3202089" y="1348152"/>
          <a:ext cx="1389683" cy="488566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26E5FCBD-FA74-4C91-8EA5-1E7E6E0BF211}">
      <dsp:nvSpPr>
        <dsp:cNvPr id="0" name=""/>
        <dsp:cNvSpPr/>
      </dsp:nvSpPr>
      <dsp:spPr>
        <a:xfrm>
          <a:off x="3287577" y="1429366"/>
          <a:ext cx="1389683" cy="488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VP(</a:t>
          </a:r>
          <a:r>
            <a:rPr lang="en-US" sz="1600" kern="12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phó</a:t>
          </a:r>
          <a:r>
            <a:rPr lang="en-US" sz="1600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chủ</a:t>
          </a:r>
          <a:r>
            <a:rPr lang="en-US" sz="1600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tịch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01887" y="1443676"/>
        <a:ext cx="1361063" cy="459946"/>
      </dsp:txXfrm>
    </dsp:sp>
    <dsp:sp modelId="{F791E6D2-E242-4C11-A2DA-0AFA04A7F943}">
      <dsp:nvSpPr>
        <dsp:cNvPr id="0" name=""/>
        <dsp:cNvSpPr/>
      </dsp:nvSpPr>
      <dsp:spPr>
        <a:xfrm>
          <a:off x="2494917" y="2060485"/>
          <a:ext cx="1301371" cy="488566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4C935C7B-1B87-4565-9F22-BF26A28F150E}">
      <dsp:nvSpPr>
        <dsp:cNvPr id="0" name=""/>
        <dsp:cNvSpPr/>
      </dsp:nvSpPr>
      <dsp:spPr>
        <a:xfrm>
          <a:off x="2580405" y="2141699"/>
          <a:ext cx="1301371" cy="488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Production(</a:t>
          </a:r>
          <a:r>
            <a:rPr lang="en-US" sz="1600" kern="12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sản</a:t>
          </a:r>
          <a:r>
            <a:rPr lang="en-US" sz="1600" kern="12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phẩm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94715" y="2156009"/>
        <a:ext cx="1272751" cy="459946"/>
      </dsp:txXfrm>
    </dsp:sp>
    <dsp:sp modelId="{1D67C3A1-D5F1-46AE-B472-C07145F146DA}">
      <dsp:nvSpPr>
        <dsp:cNvPr id="0" name=""/>
        <dsp:cNvSpPr/>
      </dsp:nvSpPr>
      <dsp:spPr>
        <a:xfrm>
          <a:off x="3967266" y="2060485"/>
          <a:ext cx="1331678" cy="488566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453534F9-29D3-403A-BF6B-B4614FDF3FA5}">
      <dsp:nvSpPr>
        <dsp:cNvPr id="0" name=""/>
        <dsp:cNvSpPr/>
      </dsp:nvSpPr>
      <dsp:spPr>
        <a:xfrm>
          <a:off x="4052754" y="2141699"/>
          <a:ext cx="1331678" cy="488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Development(</a:t>
          </a:r>
          <a:r>
            <a:rPr lang="en-US" sz="1600" kern="1200" dirty="0" err="1" smtClean="0">
              <a:solidFill>
                <a:srgbClr val="2887CA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1600" kern="1200" dirty="0" smtClean="0">
              <a:solidFill>
                <a:srgbClr val="2887CA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 smtClean="0">
              <a:solidFill>
                <a:srgbClr val="2887CA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67064" y="2156009"/>
        <a:ext cx="1303058" cy="459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A1566-1ED6-49A5-B36C-232359D3C404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736D2-1352-4A13-AD15-B3199DB2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93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0E19F9-E9ED-4EA2-A4C8-A7B9B026F79E}" type="slidenum">
              <a:rPr lang="en-US"/>
              <a:pPr/>
              <a:t>19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92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EB49B-976B-4DA9-8436-602CAC87AD72}" type="slidenum">
              <a:rPr lang="en-US"/>
              <a:pPr/>
              <a:t>20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5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59222-BFA9-4890-BEE2-0C5BAE1D3A73}" type="slidenum">
              <a:rPr lang="en-US"/>
              <a:pPr/>
              <a:t>21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5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5C5E-8770-4BEA-9BD6-C91AD598940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710-8AAA-4481-8609-AA8B15C12F3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4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5C5E-8770-4BEA-9BD6-C91AD598940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710-8AAA-4481-8609-AA8B15C1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8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5C5E-8770-4BEA-9BD6-C91AD598940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710-8AAA-4481-8609-AA8B15C1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7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5C5E-8770-4BEA-9BD6-C91AD598940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710-8AAA-4481-8609-AA8B15C1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7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5C5E-8770-4BEA-9BD6-C91AD598940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710-8AAA-4481-8609-AA8B15C12F3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36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5C5E-8770-4BEA-9BD6-C91AD598940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710-8AAA-4481-8609-AA8B15C1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5C5E-8770-4BEA-9BD6-C91AD598940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710-8AAA-4481-8609-AA8B15C1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9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5C5E-8770-4BEA-9BD6-C91AD598940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710-8AAA-4481-8609-AA8B15C1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3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5C5E-8770-4BEA-9BD6-C91AD598940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710-8AAA-4481-8609-AA8B15C1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3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005C5E-8770-4BEA-9BD6-C91AD598940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A0710-8AAA-4481-8609-AA8B15C1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5C5E-8770-4BEA-9BD6-C91AD598940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710-8AAA-4481-8609-AA8B15C1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6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005C5E-8770-4BEA-9BD6-C91AD598940A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3A0710-8AAA-4481-8609-AA8B15C12F3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54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../QLDA-PhuLuc/PL2.2-PhacThao.doc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../QLDA-PhuLuc/PL2.3-SoTayDuAn.DOC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09800" y="1650724"/>
            <a:ext cx="7772400" cy="1780108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ICT/ Software project management</a:t>
            </a:r>
            <a:endParaRPr lang="en-US" altLang="en-US" dirty="0"/>
          </a:p>
        </p:txBody>
      </p:sp>
      <p:sp>
        <p:nvSpPr>
          <p:cNvPr id="8980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err="1" smtClean="0"/>
              <a:t>Lê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Đức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Trung</a:t>
            </a:r>
            <a:endParaRPr lang="en-US" altLang="en-US" dirty="0" smtClean="0"/>
          </a:p>
          <a:p>
            <a:r>
              <a:rPr lang="en-US" altLang="en-US" cap="none">
                <a:solidFill>
                  <a:srgbClr val="FF0000"/>
                </a:solidFill>
              </a:rPr>
              <a:t>http://bit.ly/2keQmhn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796" y="3479524"/>
            <a:ext cx="3174604" cy="317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4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66230" y="1812539"/>
            <a:ext cx="109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6230" y="4318762"/>
            <a:ext cx="157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7920" y="2917603"/>
            <a:ext cx="150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Closing Processes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3184" y="1425662"/>
            <a:ext cx="27812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Interrelated projects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plan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management plan</a:t>
            </a: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analysis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199" y="434340"/>
            <a:ext cx="11526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Definition Document Components </a:t>
            </a:r>
            <a:r>
              <a:rPr lang="en-US" sz="2400" b="1" i="1" dirty="0" smtClean="0">
                <a:ln w="0"/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b="1" i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 tài </a:t>
            </a:r>
            <a:r>
              <a:rPr lang="en-US" sz="2400" b="1" i="1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b="1" i="1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b="1" i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b="1" i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b="1" i="1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án</a:t>
            </a:r>
          </a:p>
          <a:p>
            <a:endParaRPr lang="en-US" sz="2400" b="1" u="sng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6026" y="1425662"/>
            <a:ext cx="23751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summary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i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deliverables</a:t>
            </a: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requirements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72299" y="1333329"/>
            <a:ext cx="23962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3" name="TextBox 2"/>
          <p:cNvSpPr txBox="1"/>
          <p:nvPr/>
        </p:nvSpPr>
        <p:spPr>
          <a:xfrm>
            <a:off x="9515570" y="1333329"/>
            <a:ext cx="23259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endParaRPr lang="en-US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lang="en-US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53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 smtClean="0"/>
              <a:t>Project </a:t>
            </a:r>
            <a:r>
              <a:rPr lang="fr-FR" altLang="en-US" dirty="0" err="1" smtClean="0"/>
              <a:t>definition</a:t>
            </a:r>
            <a:r>
              <a:rPr lang="fr-FR" altLang="en-US" dirty="0" smtClean="0"/>
              <a:t/>
            </a:r>
            <a:br>
              <a:rPr lang="fr-FR" altLang="en-US" dirty="0" smtClean="0"/>
            </a:br>
            <a:r>
              <a:rPr lang="fr-FR" altLang="en-US" dirty="0" err="1" smtClean="0">
                <a:solidFill>
                  <a:srgbClr val="0070C0"/>
                </a:solidFill>
              </a:rPr>
              <a:t>Xác</a:t>
            </a:r>
            <a:r>
              <a:rPr lang="fr-FR" altLang="en-US" dirty="0" smtClean="0">
                <a:solidFill>
                  <a:srgbClr val="0070C0"/>
                </a:solidFill>
              </a:rPr>
              <a:t> </a:t>
            </a:r>
            <a:r>
              <a:rPr lang="fr-FR" altLang="en-US" dirty="0" err="1" smtClean="0">
                <a:solidFill>
                  <a:srgbClr val="0070C0"/>
                </a:solidFill>
              </a:rPr>
              <a:t>định</a:t>
            </a:r>
            <a:r>
              <a:rPr lang="fr-FR" altLang="en-US" dirty="0" smtClean="0">
                <a:solidFill>
                  <a:srgbClr val="0070C0"/>
                </a:solidFill>
              </a:rPr>
              <a:t> </a:t>
            </a:r>
            <a:r>
              <a:rPr lang="fr-FR" altLang="en-US" dirty="0" err="1" smtClean="0">
                <a:solidFill>
                  <a:srgbClr val="0070C0"/>
                </a:solidFill>
              </a:rPr>
              <a:t>dự</a:t>
            </a:r>
            <a:r>
              <a:rPr lang="fr-FR" altLang="en-US" dirty="0" smtClean="0">
                <a:solidFill>
                  <a:srgbClr val="0070C0"/>
                </a:solidFill>
              </a:rPr>
              <a:t> </a:t>
            </a:r>
            <a:r>
              <a:rPr lang="fr-FR" altLang="en-US" dirty="0" err="1" smtClean="0">
                <a:solidFill>
                  <a:srgbClr val="0070C0"/>
                </a:solidFill>
              </a:rPr>
              <a:t>án</a:t>
            </a:r>
            <a:endParaRPr lang="fr-FR" altLang="en-US" dirty="0">
              <a:solidFill>
                <a:srgbClr val="0070C0"/>
              </a:solidFill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 smtClean="0"/>
              <a:t>1</a:t>
            </a:r>
            <a:r>
              <a:rPr lang="en-US" altLang="en-US" dirty="0"/>
              <a:t>. Determine the purpose and objectives of the project</a:t>
            </a:r>
          </a:p>
          <a:p>
            <a:r>
              <a:rPr lang="en-US" altLang="en-US" dirty="0"/>
              <a:t>2. Determine the scope of the project</a:t>
            </a:r>
          </a:p>
          <a:p>
            <a:r>
              <a:rPr lang="en-US" altLang="en-US" dirty="0"/>
              <a:t>3. Document the Project </a:t>
            </a:r>
            <a:r>
              <a:rPr lang="en-US" altLang="en-US" dirty="0" smtClean="0"/>
              <a:t>Statement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altLang="en-US" dirty="0">
                <a:solidFill>
                  <a:srgbClr val="0070C0"/>
                </a:solidFill>
              </a:rPr>
              <a:t>1.  </a:t>
            </a:r>
            <a:r>
              <a:rPr lang="en-AU" altLang="en-US" dirty="0" err="1">
                <a:solidFill>
                  <a:srgbClr val="0070C0"/>
                </a:solidFill>
              </a:rPr>
              <a:t>Xác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định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mục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đích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và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mục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tiêu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dự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án</a:t>
            </a:r>
            <a:endParaRPr lang="en-AU" altLang="en-US" dirty="0">
              <a:solidFill>
                <a:srgbClr val="0070C0"/>
              </a:solidFill>
            </a:endParaRPr>
          </a:p>
          <a:p>
            <a:r>
              <a:rPr lang="en-AU" altLang="en-US" dirty="0">
                <a:solidFill>
                  <a:srgbClr val="0070C0"/>
                </a:solidFill>
              </a:rPr>
              <a:t>2. </a:t>
            </a:r>
            <a:r>
              <a:rPr lang="en-AU" altLang="en-US" dirty="0" err="1">
                <a:solidFill>
                  <a:srgbClr val="0070C0"/>
                </a:solidFill>
              </a:rPr>
              <a:t>Xác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phạm</a:t>
            </a:r>
            <a:r>
              <a:rPr lang="en-AU" altLang="en-US" dirty="0">
                <a:solidFill>
                  <a:srgbClr val="0070C0"/>
                </a:solidFill>
              </a:rPr>
              <a:t> vi </a:t>
            </a:r>
            <a:r>
              <a:rPr lang="en-AU" altLang="en-US" dirty="0" err="1">
                <a:solidFill>
                  <a:srgbClr val="0070C0"/>
                </a:solidFill>
              </a:rPr>
              <a:t>dự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án</a:t>
            </a:r>
            <a:endParaRPr lang="en-US" altLang="en-US" dirty="0">
              <a:solidFill>
                <a:srgbClr val="0070C0"/>
              </a:solidFill>
            </a:endParaRPr>
          </a:p>
          <a:p>
            <a:r>
              <a:rPr lang="en-AU" altLang="en-US" dirty="0">
                <a:solidFill>
                  <a:srgbClr val="0070C0"/>
                </a:solidFill>
              </a:rPr>
              <a:t>3. </a:t>
            </a:r>
            <a:r>
              <a:rPr lang="en-AU" altLang="en-US" dirty="0" err="1">
                <a:solidFill>
                  <a:srgbClr val="0070C0"/>
                </a:solidFill>
              </a:rPr>
              <a:t>Làm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tài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liệu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Phác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thảo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dự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án</a:t>
            </a:r>
            <a:endParaRPr lang="en-US" alt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Xác định dự án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BF060FD7-D6D5-456D-993B-4518AEFE4351}" type="slidenum">
              <a:rPr lang="en-US" altLang="en-US" smtClean="0"/>
              <a:pPr lvl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01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14895" y="286603"/>
            <a:ext cx="10764981" cy="145075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1. Determine the </a:t>
            </a:r>
            <a:r>
              <a:rPr lang="en-US" altLang="en-US" dirty="0" smtClean="0"/>
              <a:t>Goal &amp; </a:t>
            </a:r>
            <a:r>
              <a:rPr lang="en-US" altLang="en-US" dirty="0"/>
              <a:t>objectives of the </a:t>
            </a:r>
            <a:r>
              <a:rPr lang="en-US" altLang="en-US" dirty="0" smtClean="0"/>
              <a:t>project</a:t>
            </a:r>
            <a:br>
              <a:rPr lang="en-US" altLang="en-US" dirty="0" smtClean="0"/>
            </a:br>
            <a:r>
              <a:rPr lang="fr-FR" altLang="en-US" dirty="0" smtClean="0">
                <a:solidFill>
                  <a:srgbClr val="0070C0"/>
                </a:solidFill>
              </a:rPr>
              <a:t>1.  </a:t>
            </a:r>
            <a:r>
              <a:rPr lang="fr-FR" altLang="en-US" dirty="0" err="1" smtClean="0">
                <a:solidFill>
                  <a:srgbClr val="0070C0"/>
                </a:solidFill>
              </a:rPr>
              <a:t>Xác</a:t>
            </a:r>
            <a:r>
              <a:rPr lang="fr-FR" altLang="en-US" dirty="0" smtClean="0">
                <a:solidFill>
                  <a:srgbClr val="0070C0"/>
                </a:solidFill>
              </a:rPr>
              <a:t> </a:t>
            </a:r>
            <a:r>
              <a:rPr lang="fr-FR" altLang="en-US" dirty="0" err="1" smtClean="0">
                <a:solidFill>
                  <a:srgbClr val="0070C0"/>
                </a:solidFill>
              </a:rPr>
              <a:t>định</a:t>
            </a:r>
            <a:r>
              <a:rPr lang="fr-FR" altLang="en-US" dirty="0" smtClean="0">
                <a:solidFill>
                  <a:srgbClr val="0070C0"/>
                </a:solidFill>
              </a:rPr>
              <a:t> </a:t>
            </a:r>
            <a:r>
              <a:rPr lang="fr-FR" altLang="en-US" dirty="0" err="1" smtClean="0">
                <a:solidFill>
                  <a:srgbClr val="0070C0"/>
                </a:solidFill>
              </a:rPr>
              <a:t>mục</a:t>
            </a:r>
            <a:r>
              <a:rPr lang="fr-FR" altLang="en-US" dirty="0" smtClean="0">
                <a:solidFill>
                  <a:srgbClr val="0070C0"/>
                </a:solidFill>
              </a:rPr>
              <a:t> </a:t>
            </a:r>
            <a:r>
              <a:rPr lang="fr-FR" altLang="en-US" dirty="0" err="1" smtClean="0">
                <a:solidFill>
                  <a:srgbClr val="0070C0"/>
                </a:solidFill>
              </a:rPr>
              <a:t>đích</a:t>
            </a:r>
            <a:r>
              <a:rPr lang="fr-FR" altLang="en-US" dirty="0" smtClean="0">
                <a:solidFill>
                  <a:srgbClr val="0070C0"/>
                </a:solidFill>
              </a:rPr>
              <a:t> </a:t>
            </a:r>
            <a:r>
              <a:rPr lang="fr-FR" altLang="en-US" dirty="0" err="1" smtClean="0">
                <a:solidFill>
                  <a:srgbClr val="0070C0"/>
                </a:solidFill>
              </a:rPr>
              <a:t>và</a:t>
            </a:r>
            <a:r>
              <a:rPr lang="fr-FR" altLang="en-US" dirty="0" smtClean="0">
                <a:solidFill>
                  <a:srgbClr val="0070C0"/>
                </a:solidFill>
              </a:rPr>
              <a:t> </a:t>
            </a:r>
            <a:r>
              <a:rPr lang="fr-FR" altLang="en-US" dirty="0" err="1" smtClean="0">
                <a:solidFill>
                  <a:srgbClr val="0070C0"/>
                </a:solidFill>
              </a:rPr>
              <a:t>mục</a:t>
            </a:r>
            <a:r>
              <a:rPr lang="fr-FR" altLang="en-US" dirty="0" smtClean="0">
                <a:solidFill>
                  <a:srgbClr val="0070C0"/>
                </a:solidFill>
              </a:rPr>
              <a:t> </a:t>
            </a:r>
            <a:r>
              <a:rPr lang="fr-FR" altLang="en-US" dirty="0" err="1" smtClean="0">
                <a:solidFill>
                  <a:srgbClr val="0070C0"/>
                </a:solidFill>
              </a:rPr>
              <a:t>tiêu</a:t>
            </a:r>
            <a:r>
              <a:rPr lang="fr-FR" altLang="en-US" dirty="0" smtClean="0">
                <a:solidFill>
                  <a:srgbClr val="0070C0"/>
                </a:solidFill>
              </a:rPr>
              <a:t> </a:t>
            </a:r>
            <a:r>
              <a:rPr lang="fr-FR" altLang="en-US" dirty="0" err="1" smtClean="0">
                <a:solidFill>
                  <a:srgbClr val="0070C0"/>
                </a:solidFill>
              </a:rPr>
              <a:t>dự</a:t>
            </a:r>
            <a:r>
              <a:rPr lang="fr-FR" altLang="en-US" dirty="0" smtClean="0">
                <a:solidFill>
                  <a:srgbClr val="0070C0"/>
                </a:solidFill>
              </a:rPr>
              <a:t> </a:t>
            </a:r>
            <a:r>
              <a:rPr lang="fr-FR" altLang="en-US" dirty="0" err="1" smtClean="0">
                <a:solidFill>
                  <a:srgbClr val="0070C0"/>
                </a:solidFill>
              </a:rPr>
              <a:t>án</a:t>
            </a:r>
            <a:endParaRPr lang="fr-FR" altLang="en-US" dirty="0">
              <a:solidFill>
                <a:srgbClr val="0070C0"/>
              </a:solidFill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Goals are descriptions of what the project will achieve. Purpose is generally not measurable.</a:t>
            </a:r>
          </a:p>
          <a:p>
            <a:r>
              <a:rPr lang="en-US" altLang="en-US" dirty="0"/>
              <a:t>Objectives are subsets (measurable) of goals. Achieving a goal will show how far the project's overall goals have been achieved.</a:t>
            </a:r>
            <a:endParaRPr lang="fr-F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altLang="en-US" dirty="0" err="1">
                <a:solidFill>
                  <a:srgbClr val="0070C0"/>
                </a:solidFill>
              </a:rPr>
              <a:t>Mục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đích</a:t>
            </a:r>
            <a:r>
              <a:rPr lang="fr-FR" altLang="en-US" dirty="0">
                <a:solidFill>
                  <a:srgbClr val="0070C0"/>
                </a:solidFill>
              </a:rPr>
              <a:t> (Goals) là </a:t>
            </a:r>
            <a:r>
              <a:rPr lang="fr-FR" altLang="en-US" dirty="0" err="1">
                <a:solidFill>
                  <a:srgbClr val="0070C0"/>
                </a:solidFill>
              </a:rPr>
              <a:t>những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mô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tả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dự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án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sẽ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đạt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tới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cái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gì</a:t>
            </a:r>
            <a:r>
              <a:rPr lang="fr-FR" altLang="en-US" dirty="0">
                <a:solidFill>
                  <a:srgbClr val="0070C0"/>
                </a:solidFill>
              </a:rPr>
              <a:t>. </a:t>
            </a:r>
            <a:r>
              <a:rPr lang="fr-FR" altLang="en-US" dirty="0" err="1">
                <a:solidFill>
                  <a:srgbClr val="0070C0"/>
                </a:solidFill>
              </a:rPr>
              <a:t>Mục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đích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nói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chung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không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đo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được</a:t>
            </a:r>
            <a:r>
              <a:rPr lang="fr-FR" altLang="en-US" dirty="0">
                <a:solidFill>
                  <a:srgbClr val="0070C0"/>
                </a:solidFill>
              </a:rPr>
              <a:t>.</a:t>
            </a:r>
          </a:p>
          <a:p>
            <a:r>
              <a:rPr lang="fr-FR" altLang="en-US" dirty="0" err="1">
                <a:solidFill>
                  <a:srgbClr val="0070C0"/>
                </a:solidFill>
              </a:rPr>
              <a:t>Mục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tiêu</a:t>
            </a:r>
            <a:r>
              <a:rPr lang="fr-FR" altLang="en-US" dirty="0">
                <a:solidFill>
                  <a:srgbClr val="0070C0"/>
                </a:solidFill>
              </a:rPr>
              <a:t> (Objectives) là </a:t>
            </a:r>
            <a:r>
              <a:rPr lang="fr-FR" altLang="en-US" dirty="0" err="1">
                <a:solidFill>
                  <a:srgbClr val="0070C0"/>
                </a:solidFill>
              </a:rPr>
              <a:t>các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tập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hợp</a:t>
            </a:r>
            <a:r>
              <a:rPr lang="fr-FR" altLang="en-US" dirty="0">
                <a:solidFill>
                  <a:srgbClr val="0070C0"/>
                </a:solidFill>
              </a:rPr>
              <a:t> con (</a:t>
            </a:r>
            <a:r>
              <a:rPr lang="fr-FR" altLang="en-US" dirty="0" err="1">
                <a:solidFill>
                  <a:srgbClr val="0070C0"/>
                </a:solidFill>
              </a:rPr>
              <a:t>có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thể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đo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được</a:t>
            </a:r>
            <a:r>
              <a:rPr lang="fr-FR" altLang="en-US" dirty="0">
                <a:solidFill>
                  <a:srgbClr val="0070C0"/>
                </a:solidFill>
              </a:rPr>
              <a:t>) </a:t>
            </a:r>
            <a:r>
              <a:rPr lang="fr-FR" altLang="en-US" dirty="0" err="1">
                <a:solidFill>
                  <a:srgbClr val="0070C0"/>
                </a:solidFill>
              </a:rPr>
              <a:t>của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mục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đích</a:t>
            </a:r>
            <a:r>
              <a:rPr lang="fr-FR" altLang="en-US" dirty="0">
                <a:solidFill>
                  <a:srgbClr val="0070C0"/>
                </a:solidFill>
              </a:rPr>
              <a:t>. </a:t>
            </a:r>
            <a:r>
              <a:rPr lang="fr-FR" altLang="en-US" dirty="0" err="1">
                <a:solidFill>
                  <a:srgbClr val="0070C0"/>
                </a:solidFill>
              </a:rPr>
              <a:t>Việc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đạt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tới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một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mục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tiêu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sẽ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nói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lên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rằng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việc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đạt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tới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các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mục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đích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tổng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thể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của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dự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án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đã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đi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đến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mức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nào</a:t>
            </a:r>
            <a:r>
              <a:rPr lang="fr-FR" altLang="en-US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Xác định mục đích và mục tiêu dự án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Xác định dự án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EA02816D-2C2C-446A-A705-4AA2D06A967A}" type="slidenum">
              <a:rPr lang="en-US" altLang="en-US" smtClean="0"/>
              <a:pPr lvl="1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50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value of clear goals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err="1" smtClean="0">
                <a:solidFill>
                  <a:srgbClr val="0070C0"/>
                </a:solidFill>
              </a:rPr>
              <a:t>Giá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 err="1" smtClean="0">
                <a:solidFill>
                  <a:srgbClr val="0070C0"/>
                </a:solidFill>
              </a:rPr>
              <a:t>trị</a:t>
            </a:r>
            <a:r>
              <a:rPr lang="en-US" altLang="en-US" dirty="0" smtClean="0">
                <a:solidFill>
                  <a:srgbClr val="0070C0"/>
                </a:solidFill>
              </a:rPr>
              <a:t> của các </a:t>
            </a:r>
            <a:r>
              <a:rPr lang="en-US" altLang="en-US" dirty="0" err="1" smtClean="0">
                <a:solidFill>
                  <a:srgbClr val="0070C0"/>
                </a:solidFill>
              </a:rPr>
              <a:t>mục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 err="1" smtClean="0">
                <a:solidFill>
                  <a:srgbClr val="0070C0"/>
                </a:solidFill>
              </a:rPr>
              <a:t>tiêu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 err="1" smtClean="0">
                <a:solidFill>
                  <a:srgbClr val="0070C0"/>
                </a:solidFill>
              </a:rPr>
              <a:t>rõ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 err="1" smtClean="0">
                <a:solidFill>
                  <a:srgbClr val="0070C0"/>
                </a:solidFill>
              </a:rPr>
              <a:t>ràng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96665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Establish project sponsor expectations</a:t>
            </a:r>
          </a:p>
          <a:p>
            <a:r>
              <a:rPr lang="en-US" altLang="en-US" dirty="0"/>
              <a:t>Set goals to guide the project team</a:t>
            </a:r>
          </a:p>
          <a:p>
            <a:r>
              <a:rPr lang="en-US" altLang="en-US" dirty="0"/>
              <a:t>Lets determine the end time!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0070C0"/>
                </a:solidFill>
              </a:rPr>
              <a:t>Thiết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lập</a:t>
            </a:r>
            <a:r>
              <a:rPr lang="en-US" altLang="en-US" dirty="0">
                <a:solidFill>
                  <a:srgbClr val="0070C0"/>
                </a:solidFill>
              </a:rPr>
              <a:t> sự </a:t>
            </a:r>
            <a:r>
              <a:rPr lang="en-US" altLang="en-US" dirty="0" err="1">
                <a:solidFill>
                  <a:srgbClr val="0070C0"/>
                </a:solidFill>
              </a:rPr>
              <a:t>mong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đợi</a:t>
            </a:r>
            <a:r>
              <a:rPr lang="en-US" altLang="en-US" dirty="0">
                <a:solidFill>
                  <a:srgbClr val="0070C0"/>
                </a:solidFill>
              </a:rPr>
              <a:t> của </a:t>
            </a:r>
            <a:r>
              <a:rPr lang="en-US" altLang="en-US" dirty="0" err="1">
                <a:solidFill>
                  <a:srgbClr val="0070C0"/>
                </a:solidFill>
              </a:rPr>
              <a:t>nhà</a:t>
            </a:r>
            <a:r>
              <a:rPr lang="en-US" altLang="en-US" dirty="0">
                <a:solidFill>
                  <a:srgbClr val="0070C0"/>
                </a:solidFill>
              </a:rPr>
              <a:t> tài </a:t>
            </a:r>
            <a:r>
              <a:rPr lang="en-US" altLang="en-US" dirty="0" err="1">
                <a:solidFill>
                  <a:srgbClr val="0070C0"/>
                </a:solidFill>
              </a:rPr>
              <a:t>trợ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dự</a:t>
            </a:r>
            <a:r>
              <a:rPr lang="en-US" altLang="en-US" dirty="0">
                <a:solidFill>
                  <a:srgbClr val="0070C0"/>
                </a:solidFill>
              </a:rPr>
              <a:t> án</a:t>
            </a:r>
          </a:p>
          <a:p>
            <a:r>
              <a:rPr lang="en-US" altLang="en-US" dirty="0" err="1">
                <a:solidFill>
                  <a:srgbClr val="0070C0"/>
                </a:solidFill>
              </a:rPr>
              <a:t>Đưa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ra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mục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tiêu</a:t>
            </a:r>
            <a:r>
              <a:rPr lang="en-US" altLang="en-US" dirty="0">
                <a:solidFill>
                  <a:srgbClr val="0070C0"/>
                </a:solidFill>
              </a:rPr>
              <a:t> để hướng dẫn </a:t>
            </a:r>
            <a:r>
              <a:rPr lang="en-US" altLang="en-US" dirty="0" err="1">
                <a:solidFill>
                  <a:srgbClr val="0070C0"/>
                </a:solidFill>
              </a:rPr>
              <a:t>đội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dự</a:t>
            </a:r>
            <a:r>
              <a:rPr lang="en-US" altLang="en-US" dirty="0">
                <a:solidFill>
                  <a:srgbClr val="0070C0"/>
                </a:solidFill>
              </a:rPr>
              <a:t> án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Cho </a:t>
            </a:r>
            <a:r>
              <a:rPr lang="en-US" altLang="en-US" dirty="0" err="1">
                <a:solidFill>
                  <a:srgbClr val="0070C0"/>
                </a:solidFill>
              </a:rPr>
              <a:t>phép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xác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định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thời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điểm</a:t>
            </a:r>
            <a:r>
              <a:rPr lang="en-US" altLang="en-US" dirty="0">
                <a:solidFill>
                  <a:srgbClr val="0070C0"/>
                </a:solidFill>
              </a:rPr>
              <a:t> kết </a:t>
            </a:r>
            <a:r>
              <a:rPr lang="en-US" altLang="en-US" dirty="0" err="1">
                <a:solidFill>
                  <a:srgbClr val="0070C0"/>
                </a:solidFill>
              </a:rPr>
              <a:t>thúc</a:t>
            </a:r>
            <a:r>
              <a:rPr lang="en-US" altLang="en-US" dirty="0">
                <a:solidFill>
                  <a:srgbClr val="0070C0"/>
                </a:solidFill>
              </a:rPr>
              <a:t>!</a:t>
            </a:r>
          </a:p>
          <a:p>
            <a:endParaRPr lang="en-US" dirty="0"/>
          </a:p>
        </p:txBody>
      </p:sp>
      <p:sp>
        <p:nvSpPr>
          <p:cNvPr id="1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Xác định dự án</a:t>
            </a:r>
            <a:endParaRPr lang="en-US" altLang="en-US"/>
          </a:p>
        </p:txBody>
      </p:sp>
      <p:sp>
        <p:nvSpPr>
          <p:cNvPr id="1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57C071DF-B594-42FA-9EF4-7F68A9CDBBFF}" type="slidenum">
              <a:rPr lang="en-US" altLang="en-US" smtClean="0"/>
              <a:pPr lvl="1"/>
              <a:t>13</a:t>
            </a:fld>
            <a:endParaRPr lang="en-US" altLang="en-US"/>
          </a:p>
        </p:txBody>
      </p:sp>
      <p:grpSp>
        <p:nvGrpSpPr>
          <p:cNvPr id="966660" name="Group 4"/>
          <p:cNvGrpSpPr>
            <a:grpSpLocks noChangeAspect="1"/>
          </p:cNvGrpSpPr>
          <p:nvPr/>
        </p:nvGrpSpPr>
        <p:grpSpPr bwMode="auto">
          <a:xfrm>
            <a:off x="2585720" y="3276600"/>
            <a:ext cx="6605270" cy="2346960"/>
            <a:chOff x="504" y="2064"/>
            <a:chExt cx="5201" cy="1848"/>
          </a:xfrm>
        </p:grpSpPr>
        <p:grpSp>
          <p:nvGrpSpPr>
            <p:cNvPr id="966661" name="Group 5"/>
            <p:cNvGrpSpPr>
              <a:grpSpLocks noChangeAspect="1"/>
            </p:cNvGrpSpPr>
            <p:nvPr/>
          </p:nvGrpSpPr>
          <p:grpSpPr bwMode="auto">
            <a:xfrm>
              <a:off x="5148" y="2064"/>
              <a:ext cx="492" cy="923"/>
              <a:chOff x="4724" y="1706"/>
              <a:chExt cx="447" cy="840"/>
            </a:xfrm>
          </p:grpSpPr>
          <p:grpSp>
            <p:nvGrpSpPr>
              <p:cNvPr id="966662" name="Group 6"/>
              <p:cNvGrpSpPr>
                <a:grpSpLocks noChangeAspect="1"/>
              </p:cNvGrpSpPr>
              <p:nvPr/>
            </p:nvGrpSpPr>
            <p:grpSpPr bwMode="auto">
              <a:xfrm>
                <a:off x="4724" y="1706"/>
                <a:ext cx="447" cy="840"/>
                <a:chOff x="4724" y="1706"/>
                <a:chExt cx="447" cy="840"/>
              </a:xfrm>
            </p:grpSpPr>
            <p:grpSp>
              <p:nvGrpSpPr>
                <p:cNvPr id="966663" name="Group 7"/>
                <p:cNvGrpSpPr>
                  <a:grpSpLocks noChangeAspect="1"/>
                </p:cNvGrpSpPr>
                <p:nvPr/>
              </p:nvGrpSpPr>
              <p:grpSpPr bwMode="auto">
                <a:xfrm>
                  <a:off x="4724" y="1706"/>
                  <a:ext cx="447" cy="840"/>
                  <a:chOff x="4724" y="1706"/>
                  <a:chExt cx="447" cy="840"/>
                </a:xfrm>
              </p:grpSpPr>
              <p:grpSp>
                <p:nvGrpSpPr>
                  <p:cNvPr id="966664" name="Group 8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724" y="1706"/>
                    <a:ext cx="447" cy="840"/>
                    <a:chOff x="4724" y="1706"/>
                    <a:chExt cx="447" cy="840"/>
                  </a:xfrm>
                </p:grpSpPr>
                <p:sp>
                  <p:nvSpPr>
                    <p:cNvPr id="966665" name="Oval 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724" y="1706"/>
                      <a:ext cx="447" cy="84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>
                      <a:outerShdw dist="157090" dir="842175" algn="ctr" rotWithShape="0">
                        <a:srgbClr val="3F000B"/>
                      </a:outerShdw>
                    </a:effectLst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6666" name="Oval 1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4771" y="1791"/>
                      <a:ext cx="353" cy="667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966667" name="Oval 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819" y="1882"/>
                    <a:ext cx="256" cy="485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6668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4866" y="1972"/>
                  <a:ext cx="163" cy="306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66669" name="Oval 13"/>
              <p:cNvSpPr>
                <a:spLocks noChangeAspect="1" noChangeArrowheads="1"/>
              </p:cNvSpPr>
              <p:nvPr/>
            </p:nvSpPr>
            <p:spPr bwMode="auto">
              <a:xfrm>
                <a:off x="4914" y="2061"/>
                <a:ext cx="66" cy="127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66670" name="Freeform 14"/>
            <p:cNvSpPr>
              <a:spLocks noChangeAspect="1"/>
            </p:cNvSpPr>
            <p:nvPr/>
          </p:nvSpPr>
          <p:spPr bwMode="auto">
            <a:xfrm>
              <a:off x="629" y="2549"/>
              <a:ext cx="4744" cy="1352"/>
            </a:xfrm>
            <a:custGeom>
              <a:avLst/>
              <a:gdLst>
                <a:gd name="T0" fmla="*/ 3628 w 4314"/>
                <a:gd name="T1" fmla="*/ 239 h 1230"/>
                <a:gd name="T2" fmla="*/ 3508 w 4314"/>
                <a:gd name="T3" fmla="*/ 220 h 1230"/>
                <a:gd name="T4" fmla="*/ 4313 w 4314"/>
                <a:gd name="T5" fmla="*/ 0 h 1230"/>
                <a:gd name="T6" fmla="*/ 4185 w 4314"/>
                <a:gd name="T7" fmla="*/ 336 h 1230"/>
                <a:gd name="T8" fmla="*/ 4062 w 4314"/>
                <a:gd name="T9" fmla="*/ 313 h 1230"/>
                <a:gd name="T10" fmla="*/ 3987 w 4314"/>
                <a:gd name="T11" fmla="*/ 356 h 1230"/>
                <a:gd name="T12" fmla="*/ 3885 w 4314"/>
                <a:gd name="T13" fmla="*/ 420 h 1230"/>
                <a:gd name="T14" fmla="*/ 3769 w 4314"/>
                <a:gd name="T15" fmla="*/ 480 h 1230"/>
                <a:gd name="T16" fmla="*/ 3656 w 4314"/>
                <a:gd name="T17" fmla="*/ 537 h 1230"/>
                <a:gd name="T18" fmla="*/ 3528 w 4314"/>
                <a:gd name="T19" fmla="*/ 593 h 1230"/>
                <a:gd name="T20" fmla="*/ 3400 w 4314"/>
                <a:gd name="T21" fmla="*/ 645 h 1230"/>
                <a:gd name="T22" fmla="*/ 3263 w 4314"/>
                <a:gd name="T23" fmla="*/ 701 h 1230"/>
                <a:gd name="T24" fmla="*/ 3138 w 4314"/>
                <a:gd name="T25" fmla="*/ 749 h 1230"/>
                <a:gd name="T26" fmla="*/ 3025 w 4314"/>
                <a:gd name="T27" fmla="*/ 792 h 1230"/>
                <a:gd name="T28" fmla="*/ 2892 w 4314"/>
                <a:gd name="T29" fmla="*/ 836 h 1230"/>
                <a:gd name="T30" fmla="*/ 2780 w 4314"/>
                <a:gd name="T31" fmla="*/ 871 h 1230"/>
                <a:gd name="T32" fmla="*/ 2651 w 4314"/>
                <a:gd name="T33" fmla="*/ 909 h 1230"/>
                <a:gd name="T34" fmla="*/ 2529 w 4314"/>
                <a:gd name="T35" fmla="*/ 941 h 1230"/>
                <a:gd name="T36" fmla="*/ 2407 w 4314"/>
                <a:gd name="T37" fmla="*/ 976 h 1230"/>
                <a:gd name="T38" fmla="*/ 2276 w 4314"/>
                <a:gd name="T39" fmla="*/ 1007 h 1230"/>
                <a:gd name="T40" fmla="*/ 2137 w 4314"/>
                <a:gd name="T41" fmla="*/ 1040 h 1230"/>
                <a:gd name="T42" fmla="*/ 2009 w 4314"/>
                <a:gd name="T43" fmla="*/ 1067 h 1230"/>
                <a:gd name="T44" fmla="*/ 1886 w 4314"/>
                <a:gd name="T45" fmla="*/ 1093 h 1230"/>
                <a:gd name="T46" fmla="*/ 1742 w 4314"/>
                <a:gd name="T47" fmla="*/ 1119 h 1230"/>
                <a:gd name="T48" fmla="*/ 1554 w 4314"/>
                <a:gd name="T49" fmla="*/ 1146 h 1230"/>
                <a:gd name="T50" fmla="*/ 1399 w 4314"/>
                <a:gd name="T51" fmla="*/ 1169 h 1230"/>
                <a:gd name="T52" fmla="*/ 1256 w 4314"/>
                <a:gd name="T53" fmla="*/ 1188 h 1230"/>
                <a:gd name="T54" fmla="*/ 1133 w 4314"/>
                <a:gd name="T55" fmla="*/ 1198 h 1230"/>
                <a:gd name="T56" fmla="*/ 1027 w 4314"/>
                <a:gd name="T57" fmla="*/ 1207 h 1230"/>
                <a:gd name="T58" fmla="*/ 920 w 4314"/>
                <a:gd name="T59" fmla="*/ 1216 h 1230"/>
                <a:gd name="T60" fmla="*/ 813 w 4314"/>
                <a:gd name="T61" fmla="*/ 1222 h 1230"/>
                <a:gd name="T62" fmla="*/ 711 w 4314"/>
                <a:gd name="T63" fmla="*/ 1225 h 1230"/>
                <a:gd name="T64" fmla="*/ 614 w 4314"/>
                <a:gd name="T65" fmla="*/ 1229 h 1230"/>
                <a:gd name="T66" fmla="*/ 454 w 4314"/>
                <a:gd name="T67" fmla="*/ 1227 h 1230"/>
                <a:gd name="T68" fmla="*/ 273 w 4314"/>
                <a:gd name="T69" fmla="*/ 1223 h 1230"/>
                <a:gd name="T70" fmla="*/ 0 w 4314"/>
                <a:gd name="T71" fmla="*/ 1207 h 1230"/>
                <a:gd name="T72" fmla="*/ 432 w 4314"/>
                <a:gd name="T73" fmla="*/ 1205 h 1230"/>
                <a:gd name="T74" fmla="*/ 565 w 4314"/>
                <a:gd name="T75" fmla="*/ 1199 h 1230"/>
                <a:gd name="T76" fmla="*/ 677 w 4314"/>
                <a:gd name="T77" fmla="*/ 1188 h 1230"/>
                <a:gd name="T78" fmla="*/ 793 w 4314"/>
                <a:gd name="T79" fmla="*/ 1178 h 1230"/>
                <a:gd name="T80" fmla="*/ 908 w 4314"/>
                <a:gd name="T81" fmla="*/ 1164 h 1230"/>
                <a:gd name="T82" fmla="*/ 1141 w 4314"/>
                <a:gd name="T83" fmla="*/ 1130 h 1230"/>
                <a:gd name="T84" fmla="*/ 1353 w 4314"/>
                <a:gd name="T85" fmla="*/ 1092 h 1230"/>
                <a:gd name="T86" fmla="*/ 1561 w 4314"/>
                <a:gd name="T87" fmla="*/ 1049 h 1230"/>
                <a:gd name="T88" fmla="*/ 1757 w 4314"/>
                <a:gd name="T89" fmla="*/ 996 h 1230"/>
                <a:gd name="T90" fmla="*/ 1933 w 4314"/>
                <a:gd name="T91" fmla="*/ 947 h 1230"/>
                <a:gd name="T92" fmla="*/ 2167 w 4314"/>
                <a:gd name="T93" fmla="*/ 880 h 1230"/>
                <a:gd name="T94" fmla="*/ 2369 w 4314"/>
                <a:gd name="T95" fmla="*/ 816 h 1230"/>
                <a:gd name="T96" fmla="*/ 2556 w 4314"/>
                <a:gd name="T97" fmla="*/ 746 h 1230"/>
                <a:gd name="T98" fmla="*/ 2721 w 4314"/>
                <a:gd name="T99" fmla="*/ 684 h 1230"/>
                <a:gd name="T100" fmla="*/ 2896 w 4314"/>
                <a:gd name="T101" fmla="*/ 611 h 1230"/>
                <a:gd name="T102" fmla="*/ 3061 w 4314"/>
                <a:gd name="T103" fmla="*/ 537 h 1230"/>
                <a:gd name="T104" fmla="*/ 3193 w 4314"/>
                <a:gd name="T105" fmla="*/ 477 h 1230"/>
                <a:gd name="T106" fmla="*/ 3344 w 4314"/>
                <a:gd name="T107" fmla="*/ 401 h 1230"/>
                <a:gd name="T108" fmla="*/ 3500 w 4314"/>
                <a:gd name="T109" fmla="*/ 320 h 1230"/>
                <a:gd name="T110" fmla="*/ 3628 w 4314"/>
                <a:gd name="T111" fmla="*/ 239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314" h="1230">
                  <a:moveTo>
                    <a:pt x="3628" y="239"/>
                  </a:moveTo>
                  <a:lnTo>
                    <a:pt x="3508" y="220"/>
                  </a:lnTo>
                  <a:lnTo>
                    <a:pt x="4313" y="0"/>
                  </a:lnTo>
                  <a:lnTo>
                    <a:pt x="4185" y="336"/>
                  </a:lnTo>
                  <a:lnTo>
                    <a:pt x="4062" y="313"/>
                  </a:lnTo>
                  <a:lnTo>
                    <a:pt x="3987" y="356"/>
                  </a:lnTo>
                  <a:lnTo>
                    <a:pt x="3885" y="420"/>
                  </a:lnTo>
                  <a:lnTo>
                    <a:pt x="3769" y="480"/>
                  </a:lnTo>
                  <a:lnTo>
                    <a:pt x="3656" y="537"/>
                  </a:lnTo>
                  <a:lnTo>
                    <a:pt x="3528" y="593"/>
                  </a:lnTo>
                  <a:lnTo>
                    <a:pt x="3400" y="645"/>
                  </a:lnTo>
                  <a:lnTo>
                    <a:pt x="3263" y="701"/>
                  </a:lnTo>
                  <a:lnTo>
                    <a:pt x="3138" y="749"/>
                  </a:lnTo>
                  <a:lnTo>
                    <a:pt x="3025" y="792"/>
                  </a:lnTo>
                  <a:lnTo>
                    <a:pt x="2892" y="836"/>
                  </a:lnTo>
                  <a:lnTo>
                    <a:pt x="2780" y="871"/>
                  </a:lnTo>
                  <a:lnTo>
                    <a:pt x="2651" y="909"/>
                  </a:lnTo>
                  <a:lnTo>
                    <a:pt x="2529" y="941"/>
                  </a:lnTo>
                  <a:lnTo>
                    <a:pt x="2407" y="976"/>
                  </a:lnTo>
                  <a:lnTo>
                    <a:pt x="2276" y="1007"/>
                  </a:lnTo>
                  <a:lnTo>
                    <a:pt x="2137" y="1040"/>
                  </a:lnTo>
                  <a:lnTo>
                    <a:pt x="2009" y="1067"/>
                  </a:lnTo>
                  <a:lnTo>
                    <a:pt x="1886" y="1093"/>
                  </a:lnTo>
                  <a:lnTo>
                    <a:pt x="1742" y="1119"/>
                  </a:lnTo>
                  <a:lnTo>
                    <a:pt x="1554" y="1146"/>
                  </a:lnTo>
                  <a:lnTo>
                    <a:pt x="1399" y="1169"/>
                  </a:lnTo>
                  <a:lnTo>
                    <a:pt x="1256" y="1188"/>
                  </a:lnTo>
                  <a:lnTo>
                    <a:pt x="1133" y="1198"/>
                  </a:lnTo>
                  <a:lnTo>
                    <a:pt x="1027" y="1207"/>
                  </a:lnTo>
                  <a:lnTo>
                    <a:pt x="920" y="1216"/>
                  </a:lnTo>
                  <a:lnTo>
                    <a:pt x="813" y="1222"/>
                  </a:lnTo>
                  <a:lnTo>
                    <a:pt x="711" y="1225"/>
                  </a:lnTo>
                  <a:lnTo>
                    <a:pt x="614" y="1229"/>
                  </a:lnTo>
                  <a:lnTo>
                    <a:pt x="454" y="1227"/>
                  </a:lnTo>
                  <a:lnTo>
                    <a:pt x="273" y="1223"/>
                  </a:lnTo>
                  <a:lnTo>
                    <a:pt x="0" y="1207"/>
                  </a:lnTo>
                  <a:lnTo>
                    <a:pt x="432" y="1205"/>
                  </a:lnTo>
                  <a:lnTo>
                    <a:pt x="565" y="1199"/>
                  </a:lnTo>
                  <a:lnTo>
                    <a:pt x="677" y="1188"/>
                  </a:lnTo>
                  <a:lnTo>
                    <a:pt x="793" y="1178"/>
                  </a:lnTo>
                  <a:lnTo>
                    <a:pt x="908" y="1164"/>
                  </a:lnTo>
                  <a:lnTo>
                    <a:pt x="1141" y="1130"/>
                  </a:lnTo>
                  <a:lnTo>
                    <a:pt x="1353" y="1092"/>
                  </a:lnTo>
                  <a:lnTo>
                    <a:pt x="1561" y="1049"/>
                  </a:lnTo>
                  <a:lnTo>
                    <a:pt x="1757" y="996"/>
                  </a:lnTo>
                  <a:lnTo>
                    <a:pt x="1933" y="947"/>
                  </a:lnTo>
                  <a:lnTo>
                    <a:pt x="2167" y="880"/>
                  </a:lnTo>
                  <a:lnTo>
                    <a:pt x="2369" y="816"/>
                  </a:lnTo>
                  <a:lnTo>
                    <a:pt x="2556" y="746"/>
                  </a:lnTo>
                  <a:lnTo>
                    <a:pt x="2721" y="684"/>
                  </a:lnTo>
                  <a:lnTo>
                    <a:pt x="2896" y="611"/>
                  </a:lnTo>
                  <a:lnTo>
                    <a:pt x="3061" y="537"/>
                  </a:lnTo>
                  <a:lnTo>
                    <a:pt x="3193" y="477"/>
                  </a:lnTo>
                  <a:lnTo>
                    <a:pt x="3344" y="401"/>
                  </a:lnTo>
                  <a:lnTo>
                    <a:pt x="3500" y="320"/>
                  </a:lnTo>
                  <a:lnTo>
                    <a:pt x="3628" y="239"/>
                  </a:lnTo>
                </a:path>
              </a:pathLst>
            </a:custGeom>
            <a:solidFill>
              <a:srgbClr val="51DC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76200" dir="5400000" algn="ctr" rotWithShape="0">
                <a:srgbClr val="00540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966671" name="Rectangle 15"/>
            <p:cNvSpPr>
              <a:spLocks noChangeAspect="1" noChangeArrowheads="1"/>
            </p:cNvSpPr>
            <p:nvPr/>
          </p:nvSpPr>
          <p:spPr bwMode="auto">
            <a:xfrm>
              <a:off x="5187" y="3137"/>
              <a:ext cx="51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800" b="1" dirty="0">
                  <a:solidFill>
                    <a:srgbClr val="66FFFF"/>
                  </a:solidFill>
                  <a:latin typeface=".VnTime" pitchFamily="34" charset="0"/>
                </a:rPr>
                <a:t>Goal</a:t>
              </a:r>
            </a:p>
          </p:txBody>
        </p:sp>
        <p:grpSp>
          <p:nvGrpSpPr>
            <p:cNvPr id="966672" name="Group 16"/>
            <p:cNvGrpSpPr>
              <a:grpSpLocks noChangeAspect="1"/>
            </p:cNvGrpSpPr>
            <p:nvPr/>
          </p:nvGrpSpPr>
          <p:grpSpPr bwMode="auto">
            <a:xfrm>
              <a:off x="504" y="2990"/>
              <a:ext cx="1076" cy="922"/>
              <a:chOff x="500" y="2548"/>
              <a:chExt cx="979" cy="839"/>
            </a:xfrm>
          </p:grpSpPr>
          <p:grpSp>
            <p:nvGrpSpPr>
              <p:cNvPr id="966673" name="Group 17"/>
              <p:cNvGrpSpPr>
                <a:grpSpLocks noChangeAspect="1"/>
              </p:cNvGrpSpPr>
              <p:nvPr/>
            </p:nvGrpSpPr>
            <p:grpSpPr bwMode="auto">
              <a:xfrm>
                <a:off x="500" y="2571"/>
                <a:ext cx="193" cy="778"/>
                <a:chOff x="500" y="2571"/>
                <a:chExt cx="193" cy="778"/>
              </a:xfrm>
            </p:grpSpPr>
            <p:grpSp>
              <p:nvGrpSpPr>
                <p:cNvPr id="966674" name="Group 18"/>
                <p:cNvGrpSpPr>
                  <a:grpSpLocks noChangeAspect="1"/>
                </p:cNvGrpSpPr>
                <p:nvPr/>
              </p:nvGrpSpPr>
              <p:grpSpPr bwMode="auto">
                <a:xfrm>
                  <a:off x="542" y="2571"/>
                  <a:ext cx="101" cy="186"/>
                  <a:chOff x="542" y="2571"/>
                  <a:chExt cx="101" cy="186"/>
                </a:xfrm>
              </p:grpSpPr>
              <p:sp>
                <p:nvSpPr>
                  <p:cNvPr id="966675" name="Freeform 19"/>
                  <p:cNvSpPr>
                    <a:spLocks noChangeAspect="1"/>
                  </p:cNvSpPr>
                  <p:nvPr/>
                </p:nvSpPr>
                <p:spPr bwMode="auto">
                  <a:xfrm>
                    <a:off x="542" y="2571"/>
                    <a:ext cx="101" cy="142"/>
                  </a:xfrm>
                  <a:custGeom>
                    <a:avLst/>
                    <a:gdLst>
                      <a:gd name="T0" fmla="*/ 38 w 101"/>
                      <a:gd name="T1" fmla="*/ 2 h 142"/>
                      <a:gd name="T2" fmla="*/ 28 w 101"/>
                      <a:gd name="T3" fmla="*/ 7 h 142"/>
                      <a:gd name="T4" fmla="*/ 20 w 101"/>
                      <a:gd name="T5" fmla="*/ 13 h 142"/>
                      <a:gd name="T6" fmla="*/ 15 w 101"/>
                      <a:gd name="T7" fmla="*/ 20 h 142"/>
                      <a:gd name="T8" fmla="*/ 10 w 101"/>
                      <a:gd name="T9" fmla="*/ 34 h 142"/>
                      <a:gd name="T10" fmla="*/ 4 w 101"/>
                      <a:gd name="T11" fmla="*/ 55 h 142"/>
                      <a:gd name="T12" fmla="*/ 0 w 101"/>
                      <a:gd name="T13" fmla="*/ 74 h 142"/>
                      <a:gd name="T14" fmla="*/ 1 w 101"/>
                      <a:gd name="T15" fmla="*/ 82 h 142"/>
                      <a:gd name="T16" fmla="*/ 2 w 101"/>
                      <a:gd name="T17" fmla="*/ 90 h 142"/>
                      <a:gd name="T18" fmla="*/ 4 w 101"/>
                      <a:gd name="T19" fmla="*/ 101 h 142"/>
                      <a:gd name="T20" fmla="*/ 11 w 101"/>
                      <a:gd name="T21" fmla="*/ 141 h 142"/>
                      <a:gd name="T22" fmla="*/ 17 w 101"/>
                      <a:gd name="T23" fmla="*/ 133 h 142"/>
                      <a:gd name="T24" fmla="*/ 24 w 101"/>
                      <a:gd name="T25" fmla="*/ 132 h 142"/>
                      <a:gd name="T26" fmla="*/ 30 w 101"/>
                      <a:gd name="T27" fmla="*/ 130 h 142"/>
                      <a:gd name="T28" fmla="*/ 37 w 101"/>
                      <a:gd name="T29" fmla="*/ 125 h 142"/>
                      <a:gd name="T30" fmla="*/ 35 w 101"/>
                      <a:gd name="T31" fmla="*/ 104 h 142"/>
                      <a:gd name="T32" fmla="*/ 35 w 101"/>
                      <a:gd name="T33" fmla="*/ 97 h 142"/>
                      <a:gd name="T34" fmla="*/ 27 w 101"/>
                      <a:gd name="T35" fmla="*/ 83 h 142"/>
                      <a:gd name="T36" fmla="*/ 26 w 101"/>
                      <a:gd name="T37" fmla="*/ 60 h 142"/>
                      <a:gd name="T38" fmla="*/ 27 w 101"/>
                      <a:gd name="T39" fmla="*/ 39 h 142"/>
                      <a:gd name="T40" fmla="*/ 41 w 101"/>
                      <a:gd name="T41" fmla="*/ 27 h 142"/>
                      <a:gd name="T42" fmla="*/ 65 w 101"/>
                      <a:gd name="T43" fmla="*/ 25 h 142"/>
                      <a:gd name="T44" fmla="*/ 76 w 101"/>
                      <a:gd name="T45" fmla="*/ 37 h 142"/>
                      <a:gd name="T46" fmla="*/ 75 w 101"/>
                      <a:gd name="T47" fmla="*/ 80 h 142"/>
                      <a:gd name="T48" fmla="*/ 65 w 101"/>
                      <a:gd name="T49" fmla="*/ 97 h 142"/>
                      <a:gd name="T50" fmla="*/ 63 w 101"/>
                      <a:gd name="T51" fmla="*/ 125 h 142"/>
                      <a:gd name="T52" fmla="*/ 68 w 101"/>
                      <a:gd name="T53" fmla="*/ 120 h 142"/>
                      <a:gd name="T54" fmla="*/ 73 w 101"/>
                      <a:gd name="T55" fmla="*/ 125 h 142"/>
                      <a:gd name="T56" fmla="*/ 79 w 101"/>
                      <a:gd name="T57" fmla="*/ 128 h 142"/>
                      <a:gd name="T58" fmla="*/ 83 w 101"/>
                      <a:gd name="T59" fmla="*/ 131 h 142"/>
                      <a:gd name="T60" fmla="*/ 90 w 101"/>
                      <a:gd name="T61" fmla="*/ 134 h 142"/>
                      <a:gd name="T62" fmla="*/ 95 w 101"/>
                      <a:gd name="T63" fmla="*/ 106 h 142"/>
                      <a:gd name="T64" fmla="*/ 98 w 101"/>
                      <a:gd name="T65" fmla="*/ 88 h 142"/>
                      <a:gd name="T66" fmla="*/ 99 w 101"/>
                      <a:gd name="T67" fmla="*/ 77 h 142"/>
                      <a:gd name="T68" fmla="*/ 100 w 101"/>
                      <a:gd name="T69" fmla="*/ 69 h 142"/>
                      <a:gd name="T70" fmla="*/ 99 w 101"/>
                      <a:gd name="T71" fmla="*/ 60 h 142"/>
                      <a:gd name="T72" fmla="*/ 98 w 101"/>
                      <a:gd name="T73" fmla="*/ 53 h 142"/>
                      <a:gd name="T74" fmla="*/ 95 w 101"/>
                      <a:gd name="T75" fmla="*/ 46 h 142"/>
                      <a:gd name="T76" fmla="*/ 93 w 101"/>
                      <a:gd name="T77" fmla="*/ 39 h 142"/>
                      <a:gd name="T78" fmla="*/ 93 w 101"/>
                      <a:gd name="T79" fmla="*/ 34 h 142"/>
                      <a:gd name="T80" fmla="*/ 92 w 101"/>
                      <a:gd name="T81" fmla="*/ 26 h 142"/>
                      <a:gd name="T82" fmla="*/ 88 w 101"/>
                      <a:gd name="T83" fmla="*/ 17 h 142"/>
                      <a:gd name="T84" fmla="*/ 82 w 101"/>
                      <a:gd name="T85" fmla="*/ 9 h 142"/>
                      <a:gd name="T86" fmla="*/ 72 w 101"/>
                      <a:gd name="T87" fmla="*/ 3 h 142"/>
                      <a:gd name="T88" fmla="*/ 62 w 101"/>
                      <a:gd name="T89" fmla="*/ 1 h 142"/>
                      <a:gd name="T90" fmla="*/ 52 w 101"/>
                      <a:gd name="T91" fmla="*/ 0 h 142"/>
                      <a:gd name="T92" fmla="*/ 38 w 101"/>
                      <a:gd name="T93" fmla="*/ 2 h 1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01" h="142">
                        <a:moveTo>
                          <a:pt x="38" y="2"/>
                        </a:moveTo>
                        <a:lnTo>
                          <a:pt x="28" y="7"/>
                        </a:lnTo>
                        <a:lnTo>
                          <a:pt x="20" y="13"/>
                        </a:lnTo>
                        <a:lnTo>
                          <a:pt x="15" y="20"/>
                        </a:lnTo>
                        <a:lnTo>
                          <a:pt x="10" y="34"/>
                        </a:lnTo>
                        <a:lnTo>
                          <a:pt x="4" y="55"/>
                        </a:lnTo>
                        <a:lnTo>
                          <a:pt x="0" y="74"/>
                        </a:lnTo>
                        <a:lnTo>
                          <a:pt x="1" y="82"/>
                        </a:lnTo>
                        <a:lnTo>
                          <a:pt x="2" y="90"/>
                        </a:lnTo>
                        <a:lnTo>
                          <a:pt x="4" y="101"/>
                        </a:lnTo>
                        <a:lnTo>
                          <a:pt x="11" y="141"/>
                        </a:lnTo>
                        <a:lnTo>
                          <a:pt x="17" y="133"/>
                        </a:lnTo>
                        <a:lnTo>
                          <a:pt x="24" y="132"/>
                        </a:lnTo>
                        <a:lnTo>
                          <a:pt x="30" y="130"/>
                        </a:lnTo>
                        <a:lnTo>
                          <a:pt x="37" y="125"/>
                        </a:lnTo>
                        <a:lnTo>
                          <a:pt x="35" y="104"/>
                        </a:lnTo>
                        <a:lnTo>
                          <a:pt x="35" y="97"/>
                        </a:lnTo>
                        <a:lnTo>
                          <a:pt x="27" y="83"/>
                        </a:lnTo>
                        <a:lnTo>
                          <a:pt x="26" y="60"/>
                        </a:lnTo>
                        <a:lnTo>
                          <a:pt x="27" y="39"/>
                        </a:lnTo>
                        <a:lnTo>
                          <a:pt x="41" y="27"/>
                        </a:lnTo>
                        <a:lnTo>
                          <a:pt x="65" y="25"/>
                        </a:lnTo>
                        <a:lnTo>
                          <a:pt x="76" y="37"/>
                        </a:lnTo>
                        <a:lnTo>
                          <a:pt x="75" y="80"/>
                        </a:lnTo>
                        <a:lnTo>
                          <a:pt x="65" y="97"/>
                        </a:lnTo>
                        <a:lnTo>
                          <a:pt x="63" y="125"/>
                        </a:lnTo>
                        <a:lnTo>
                          <a:pt x="68" y="120"/>
                        </a:lnTo>
                        <a:lnTo>
                          <a:pt x="73" y="125"/>
                        </a:lnTo>
                        <a:lnTo>
                          <a:pt x="79" y="128"/>
                        </a:lnTo>
                        <a:lnTo>
                          <a:pt x="83" y="131"/>
                        </a:lnTo>
                        <a:lnTo>
                          <a:pt x="90" y="134"/>
                        </a:lnTo>
                        <a:lnTo>
                          <a:pt x="95" y="106"/>
                        </a:lnTo>
                        <a:lnTo>
                          <a:pt x="98" y="88"/>
                        </a:lnTo>
                        <a:lnTo>
                          <a:pt x="99" y="77"/>
                        </a:lnTo>
                        <a:lnTo>
                          <a:pt x="100" y="69"/>
                        </a:lnTo>
                        <a:lnTo>
                          <a:pt x="99" y="60"/>
                        </a:lnTo>
                        <a:lnTo>
                          <a:pt x="98" y="53"/>
                        </a:lnTo>
                        <a:lnTo>
                          <a:pt x="95" y="46"/>
                        </a:lnTo>
                        <a:lnTo>
                          <a:pt x="93" y="39"/>
                        </a:lnTo>
                        <a:lnTo>
                          <a:pt x="93" y="34"/>
                        </a:lnTo>
                        <a:lnTo>
                          <a:pt x="92" y="26"/>
                        </a:lnTo>
                        <a:lnTo>
                          <a:pt x="88" y="17"/>
                        </a:lnTo>
                        <a:lnTo>
                          <a:pt x="82" y="9"/>
                        </a:lnTo>
                        <a:lnTo>
                          <a:pt x="72" y="3"/>
                        </a:lnTo>
                        <a:lnTo>
                          <a:pt x="62" y="1"/>
                        </a:lnTo>
                        <a:lnTo>
                          <a:pt x="52" y="0"/>
                        </a:lnTo>
                        <a:lnTo>
                          <a:pt x="38" y="2"/>
                        </a:lnTo>
                      </a:path>
                    </a:pathLst>
                  </a:custGeom>
                  <a:solidFill>
                    <a:srgbClr val="BF3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66676" name="Freeform 20"/>
                  <p:cNvSpPr>
                    <a:spLocks noChangeAspect="1"/>
                  </p:cNvSpPr>
                  <p:nvPr/>
                </p:nvSpPr>
                <p:spPr bwMode="auto">
                  <a:xfrm>
                    <a:off x="554" y="2594"/>
                    <a:ext cx="82" cy="163"/>
                  </a:xfrm>
                  <a:custGeom>
                    <a:avLst/>
                    <a:gdLst>
                      <a:gd name="T0" fmla="*/ 30 w 82"/>
                      <a:gd name="T1" fmla="*/ 2 h 163"/>
                      <a:gd name="T2" fmla="*/ 23 w 82"/>
                      <a:gd name="T3" fmla="*/ 5 h 163"/>
                      <a:gd name="T4" fmla="*/ 18 w 82"/>
                      <a:gd name="T5" fmla="*/ 11 h 163"/>
                      <a:gd name="T6" fmla="*/ 15 w 82"/>
                      <a:gd name="T7" fmla="*/ 17 h 163"/>
                      <a:gd name="T8" fmla="*/ 14 w 82"/>
                      <a:gd name="T9" fmla="*/ 26 h 163"/>
                      <a:gd name="T10" fmla="*/ 13 w 82"/>
                      <a:gd name="T11" fmla="*/ 38 h 163"/>
                      <a:gd name="T12" fmla="*/ 15 w 82"/>
                      <a:gd name="T13" fmla="*/ 58 h 163"/>
                      <a:gd name="T14" fmla="*/ 18 w 82"/>
                      <a:gd name="T15" fmla="*/ 65 h 163"/>
                      <a:gd name="T16" fmla="*/ 23 w 82"/>
                      <a:gd name="T17" fmla="*/ 76 h 163"/>
                      <a:gd name="T18" fmla="*/ 23 w 82"/>
                      <a:gd name="T19" fmla="*/ 100 h 163"/>
                      <a:gd name="T20" fmla="*/ 0 w 82"/>
                      <a:gd name="T21" fmla="*/ 114 h 163"/>
                      <a:gd name="T22" fmla="*/ 42 w 82"/>
                      <a:gd name="T23" fmla="*/ 162 h 163"/>
                      <a:gd name="T24" fmla="*/ 81 w 82"/>
                      <a:gd name="T25" fmla="*/ 111 h 163"/>
                      <a:gd name="T26" fmla="*/ 53 w 82"/>
                      <a:gd name="T27" fmla="*/ 95 h 163"/>
                      <a:gd name="T28" fmla="*/ 53 w 82"/>
                      <a:gd name="T29" fmla="*/ 76 h 163"/>
                      <a:gd name="T30" fmla="*/ 62 w 82"/>
                      <a:gd name="T31" fmla="*/ 65 h 163"/>
                      <a:gd name="T32" fmla="*/ 64 w 82"/>
                      <a:gd name="T33" fmla="*/ 59 h 163"/>
                      <a:gd name="T34" fmla="*/ 66 w 82"/>
                      <a:gd name="T35" fmla="*/ 39 h 163"/>
                      <a:gd name="T36" fmla="*/ 66 w 82"/>
                      <a:gd name="T37" fmla="*/ 28 h 163"/>
                      <a:gd name="T38" fmla="*/ 66 w 82"/>
                      <a:gd name="T39" fmla="*/ 20 h 163"/>
                      <a:gd name="T40" fmla="*/ 63 w 82"/>
                      <a:gd name="T41" fmla="*/ 12 h 163"/>
                      <a:gd name="T42" fmla="*/ 59 w 82"/>
                      <a:gd name="T43" fmla="*/ 6 h 163"/>
                      <a:gd name="T44" fmla="*/ 53 w 82"/>
                      <a:gd name="T45" fmla="*/ 3 h 163"/>
                      <a:gd name="T46" fmla="*/ 46 w 82"/>
                      <a:gd name="T47" fmla="*/ 0 h 163"/>
                      <a:gd name="T48" fmla="*/ 38 w 82"/>
                      <a:gd name="T49" fmla="*/ 0 h 163"/>
                      <a:gd name="T50" fmla="*/ 30 w 82"/>
                      <a:gd name="T51" fmla="*/ 2 h 1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82" h="163">
                        <a:moveTo>
                          <a:pt x="30" y="2"/>
                        </a:moveTo>
                        <a:lnTo>
                          <a:pt x="23" y="5"/>
                        </a:lnTo>
                        <a:lnTo>
                          <a:pt x="18" y="11"/>
                        </a:lnTo>
                        <a:lnTo>
                          <a:pt x="15" y="17"/>
                        </a:lnTo>
                        <a:lnTo>
                          <a:pt x="14" y="26"/>
                        </a:lnTo>
                        <a:lnTo>
                          <a:pt x="13" y="38"/>
                        </a:lnTo>
                        <a:lnTo>
                          <a:pt x="15" y="58"/>
                        </a:lnTo>
                        <a:lnTo>
                          <a:pt x="18" y="65"/>
                        </a:lnTo>
                        <a:lnTo>
                          <a:pt x="23" y="76"/>
                        </a:lnTo>
                        <a:lnTo>
                          <a:pt x="23" y="100"/>
                        </a:lnTo>
                        <a:lnTo>
                          <a:pt x="0" y="114"/>
                        </a:lnTo>
                        <a:lnTo>
                          <a:pt x="42" y="162"/>
                        </a:lnTo>
                        <a:lnTo>
                          <a:pt x="81" y="111"/>
                        </a:lnTo>
                        <a:lnTo>
                          <a:pt x="53" y="95"/>
                        </a:lnTo>
                        <a:lnTo>
                          <a:pt x="53" y="76"/>
                        </a:lnTo>
                        <a:lnTo>
                          <a:pt x="62" y="65"/>
                        </a:lnTo>
                        <a:lnTo>
                          <a:pt x="64" y="59"/>
                        </a:lnTo>
                        <a:lnTo>
                          <a:pt x="66" y="39"/>
                        </a:lnTo>
                        <a:lnTo>
                          <a:pt x="66" y="28"/>
                        </a:lnTo>
                        <a:lnTo>
                          <a:pt x="66" y="20"/>
                        </a:lnTo>
                        <a:lnTo>
                          <a:pt x="63" y="12"/>
                        </a:lnTo>
                        <a:lnTo>
                          <a:pt x="59" y="6"/>
                        </a:lnTo>
                        <a:lnTo>
                          <a:pt x="53" y="3"/>
                        </a:lnTo>
                        <a:lnTo>
                          <a:pt x="46" y="0"/>
                        </a:lnTo>
                        <a:lnTo>
                          <a:pt x="38" y="0"/>
                        </a:lnTo>
                        <a:lnTo>
                          <a:pt x="30" y="2"/>
                        </a:lnTo>
                      </a:path>
                    </a:pathLst>
                  </a:custGeom>
                  <a:solidFill>
                    <a:srgbClr val="FF7F7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66677" name="Freeform 21"/>
                  <p:cNvSpPr>
                    <a:spLocks noChangeAspect="1"/>
                  </p:cNvSpPr>
                  <p:nvPr/>
                </p:nvSpPr>
                <p:spPr bwMode="auto">
                  <a:xfrm>
                    <a:off x="572" y="2623"/>
                    <a:ext cx="24" cy="28"/>
                  </a:xfrm>
                  <a:custGeom>
                    <a:avLst/>
                    <a:gdLst>
                      <a:gd name="T0" fmla="*/ 3 w 24"/>
                      <a:gd name="T1" fmla="*/ 0 h 28"/>
                      <a:gd name="T2" fmla="*/ 9 w 24"/>
                      <a:gd name="T3" fmla="*/ 0 h 28"/>
                      <a:gd name="T4" fmla="*/ 14 w 24"/>
                      <a:gd name="T5" fmla="*/ 2 h 28"/>
                      <a:gd name="T6" fmla="*/ 17 w 24"/>
                      <a:gd name="T7" fmla="*/ 2 h 28"/>
                      <a:gd name="T8" fmla="*/ 17 w 24"/>
                      <a:gd name="T9" fmla="*/ 24 h 28"/>
                      <a:gd name="T10" fmla="*/ 23 w 24"/>
                      <a:gd name="T11" fmla="*/ 24 h 28"/>
                      <a:gd name="T12" fmla="*/ 18 w 24"/>
                      <a:gd name="T13" fmla="*/ 27 h 28"/>
                      <a:gd name="T14" fmla="*/ 15 w 24"/>
                      <a:gd name="T15" fmla="*/ 24 h 28"/>
                      <a:gd name="T16" fmla="*/ 15 w 24"/>
                      <a:gd name="T17" fmla="*/ 8 h 28"/>
                      <a:gd name="T18" fmla="*/ 6 w 24"/>
                      <a:gd name="T19" fmla="*/ 9 h 28"/>
                      <a:gd name="T20" fmla="*/ 12 w 24"/>
                      <a:gd name="T21" fmla="*/ 6 h 28"/>
                      <a:gd name="T22" fmla="*/ 5 w 24"/>
                      <a:gd name="T23" fmla="*/ 7 h 28"/>
                      <a:gd name="T24" fmla="*/ 0 w 24"/>
                      <a:gd name="T25" fmla="*/ 5 h 28"/>
                      <a:gd name="T26" fmla="*/ 3 w 24"/>
                      <a:gd name="T2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28">
                        <a:moveTo>
                          <a:pt x="3" y="0"/>
                        </a:moveTo>
                        <a:lnTo>
                          <a:pt x="9" y="0"/>
                        </a:lnTo>
                        <a:lnTo>
                          <a:pt x="14" y="2"/>
                        </a:lnTo>
                        <a:lnTo>
                          <a:pt x="17" y="2"/>
                        </a:lnTo>
                        <a:lnTo>
                          <a:pt x="17" y="24"/>
                        </a:lnTo>
                        <a:lnTo>
                          <a:pt x="23" y="24"/>
                        </a:lnTo>
                        <a:lnTo>
                          <a:pt x="18" y="27"/>
                        </a:lnTo>
                        <a:lnTo>
                          <a:pt x="15" y="24"/>
                        </a:lnTo>
                        <a:lnTo>
                          <a:pt x="15" y="8"/>
                        </a:lnTo>
                        <a:lnTo>
                          <a:pt x="6" y="9"/>
                        </a:lnTo>
                        <a:lnTo>
                          <a:pt x="12" y="6"/>
                        </a:lnTo>
                        <a:lnTo>
                          <a:pt x="5" y="7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BF3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6678" name="Group 22"/>
                <p:cNvGrpSpPr>
                  <a:grpSpLocks noChangeAspect="1"/>
                </p:cNvGrpSpPr>
                <p:nvPr/>
              </p:nvGrpSpPr>
              <p:grpSpPr bwMode="auto">
                <a:xfrm>
                  <a:off x="531" y="2949"/>
                  <a:ext cx="159" cy="366"/>
                  <a:chOff x="531" y="2949"/>
                  <a:chExt cx="159" cy="366"/>
                </a:xfrm>
              </p:grpSpPr>
              <p:grpSp>
                <p:nvGrpSpPr>
                  <p:cNvPr id="966679" name="Group 23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31" y="2949"/>
                    <a:ext cx="159" cy="366"/>
                    <a:chOff x="531" y="2949"/>
                    <a:chExt cx="159" cy="366"/>
                  </a:xfrm>
                </p:grpSpPr>
                <p:sp>
                  <p:nvSpPr>
                    <p:cNvPr id="966680" name="Freeform 2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31" y="3028"/>
                      <a:ext cx="113" cy="287"/>
                    </a:xfrm>
                    <a:custGeom>
                      <a:avLst/>
                      <a:gdLst>
                        <a:gd name="T0" fmla="*/ 20 w 113"/>
                        <a:gd name="T1" fmla="*/ 6 h 287"/>
                        <a:gd name="T2" fmla="*/ 22 w 113"/>
                        <a:gd name="T3" fmla="*/ 88 h 287"/>
                        <a:gd name="T4" fmla="*/ 21 w 113"/>
                        <a:gd name="T5" fmla="*/ 158 h 287"/>
                        <a:gd name="T6" fmla="*/ 26 w 113"/>
                        <a:gd name="T7" fmla="*/ 225 h 287"/>
                        <a:gd name="T8" fmla="*/ 13 w 113"/>
                        <a:gd name="T9" fmla="*/ 254 h 287"/>
                        <a:gd name="T10" fmla="*/ 3 w 113"/>
                        <a:gd name="T11" fmla="*/ 274 h 287"/>
                        <a:gd name="T12" fmla="*/ 0 w 113"/>
                        <a:gd name="T13" fmla="*/ 279 h 287"/>
                        <a:gd name="T14" fmla="*/ 5 w 113"/>
                        <a:gd name="T15" fmla="*/ 286 h 287"/>
                        <a:gd name="T16" fmla="*/ 25 w 113"/>
                        <a:gd name="T17" fmla="*/ 285 h 287"/>
                        <a:gd name="T18" fmla="*/ 43 w 113"/>
                        <a:gd name="T19" fmla="*/ 247 h 287"/>
                        <a:gd name="T20" fmla="*/ 44 w 113"/>
                        <a:gd name="T21" fmla="*/ 223 h 287"/>
                        <a:gd name="T22" fmla="*/ 57 w 113"/>
                        <a:gd name="T23" fmla="*/ 144 h 287"/>
                        <a:gd name="T24" fmla="*/ 59 w 113"/>
                        <a:gd name="T25" fmla="*/ 125 h 287"/>
                        <a:gd name="T26" fmla="*/ 58 w 113"/>
                        <a:gd name="T27" fmla="*/ 163 h 287"/>
                        <a:gd name="T28" fmla="*/ 64 w 113"/>
                        <a:gd name="T29" fmla="*/ 215 h 287"/>
                        <a:gd name="T30" fmla="*/ 62 w 113"/>
                        <a:gd name="T31" fmla="*/ 240 h 287"/>
                        <a:gd name="T32" fmla="*/ 71 w 113"/>
                        <a:gd name="T33" fmla="*/ 264 h 287"/>
                        <a:gd name="T34" fmla="*/ 83 w 113"/>
                        <a:gd name="T35" fmla="*/ 282 h 287"/>
                        <a:gd name="T36" fmla="*/ 101 w 113"/>
                        <a:gd name="T37" fmla="*/ 283 h 287"/>
                        <a:gd name="T38" fmla="*/ 107 w 113"/>
                        <a:gd name="T39" fmla="*/ 277 h 287"/>
                        <a:gd name="T40" fmla="*/ 87 w 113"/>
                        <a:gd name="T41" fmla="*/ 239 h 287"/>
                        <a:gd name="T42" fmla="*/ 86 w 113"/>
                        <a:gd name="T43" fmla="*/ 221 h 287"/>
                        <a:gd name="T44" fmla="*/ 89 w 113"/>
                        <a:gd name="T45" fmla="*/ 183 h 287"/>
                        <a:gd name="T46" fmla="*/ 96 w 113"/>
                        <a:gd name="T47" fmla="*/ 120 h 287"/>
                        <a:gd name="T48" fmla="*/ 112 w 113"/>
                        <a:gd name="T49" fmla="*/ 0 h 287"/>
                        <a:gd name="T50" fmla="*/ 20 w 113"/>
                        <a:gd name="T51" fmla="*/ 6 h 28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</a:cxnLst>
                      <a:rect l="0" t="0" r="r" b="b"/>
                      <a:pathLst>
                        <a:path w="113" h="287">
                          <a:moveTo>
                            <a:pt x="20" y="6"/>
                          </a:moveTo>
                          <a:lnTo>
                            <a:pt x="22" y="88"/>
                          </a:lnTo>
                          <a:lnTo>
                            <a:pt x="21" y="158"/>
                          </a:lnTo>
                          <a:lnTo>
                            <a:pt x="26" y="225"/>
                          </a:lnTo>
                          <a:lnTo>
                            <a:pt x="13" y="254"/>
                          </a:lnTo>
                          <a:lnTo>
                            <a:pt x="3" y="274"/>
                          </a:lnTo>
                          <a:lnTo>
                            <a:pt x="0" y="279"/>
                          </a:lnTo>
                          <a:lnTo>
                            <a:pt x="5" y="286"/>
                          </a:lnTo>
                          <a:lnTo>
                            <a:pt x="25" y="285"/>
                          </a:lnTo>
                          <a:lnTo>
                            <a:pt x="43" y="247"/>
                          </a:lnTo>
                          <a:lnTo>
                            <a:pt x="44" y="223"/>
                          </a:lnTo>
                          <a:lnTo>
                            <a:pt x="57" y="144"/>
                          </a:lnTo>
                          <a:lnTo>
                            <a:pt x="59" y="125"/>
                          </a:lnTo>
                          <a:lnTo>
                            <a:pt x="58" y="163"/>
                          </a:lnTo>
                          <a:lnTo>
                            <a:pt x="64" y="215"/>
                          </a:lnTo>
                          <a:lnTo>
                            <a:pt x="62" y="240"/>
                          </a:lnTo>
                          <a:lnTo>
                            <a:pt x="71" y="264"/>
                          </a:lnTo>
                          <a:lnTo>
                            <a:pt x="83" y="282"/>
                          </a:lnTo>
                          <a:lnTo>
                            <a:pt x="101" y="283"/>
                          </a:lnTo>
                          <a:lnTo>
                            <a:pt x="107" y="277"/>
                          </a:lnTo>
                          <a:lnTo>
                            <a:pt x="87" y="239"/>
                          </a:lnTo>
                          <a:lnTo>
                            <a:pt x="86" y="221"/>
                          </a:lnTo>
                          <a:lnTo>
                            <a:pt x="89" y="183"/>
                          </a:lnTo>
                          <a:lnTo>
                            <a:pt x="96" y="120"/>
                          </a:lnTo>
                          <a:lnTo>
                            <a:pt x="112" y="0"/>
                          </a:lnTo>
                          <a:lnTo>
                            <a:pt x="20" y="6"/>
                          </a:lnTo>
                        </a:path>
                      </a:pathLst>
                    </a:custGeom>
                    <a:solidFill>
                      <a:srgbClr val="FF7F3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6681" name="Freeform 2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666" y="2949"/>
                      <a:ext cx="24" cy="32"/>
                    </a:xfrm>
                    <a:custGeom>
                      <a:avLst/>
                      <a:gdLst>
                        <a:gd name="T0" fmla="*/ 23 w 24"/>
                        <a:gd name="T1" fmla="*/ 0 h 32"/>
                        <a:gd name="T2" fmla="*/ 23 w 24"/>
                        <a:gd name="T3" fmla="*/ 16 h 32"/>
                        <a:gd name="T4" fmla="*/ 0 w 24"/>
                        <a:gd name="T5" fmla="*/ 31 h 32"/>
                        <a:gd name="T6" fmla="*/ 11 w 24"/>
                        <a:gd name="T7" fmla="*/ 2 h 32"/>
                        <a:gd name="T8" fmla="*/ 23 w 24"/>
                        <a:gd name="T9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32">
                          <a:moveTo>
                            <a:pt x="23" y="0"/>
                          </a:moveTo>
                          <a:lnTo>
                            <a:pt x="23" y="16"/>
                          </a:lnTo>
                          <a:lnTo>
                            <a:pt x="0" y="31"/>
                          </a:lnTo>
                          <a:lnTo>
                            <a:pt x="11" y="2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FF7F3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966682" name="Freeform 26"/>
                  <p:cNvSpPr>
                    <a:spLocks noChangeAspect="1"/>
                  </p:cNvSpPr>
                  <p:nvPr/>
                </p:nvSpPr>
                <p:spPr bwMode="auto">
                  <a:xfrm>
                    <a:off x="592" y="3031"/>
                    <a:ext cx="9" cy="129"/>
                  </a:xfrm>
                  <a:custGeom>
                    <a:avLst/>
                    <a:gdLst>
                      <a:gd name="T0" fmla="*/ 8 w 9"/>
                      <a:gd name="T1" fmla="*/ 0 h 129"/>
                      <a:gd name="T2" fmla="*/ 8 w 9"/>
                      <a:gd name="T3" fmla="*/ 43 h 129"/>
                      <a:gd name="T4" fmla="*/ 6 w 9"/>
                      <a:gd name="T5" fmla="*/ 68 h 129"/>
                      <a:gd name="T6" fmla="*/ 5 w 9"/>
                      <a:gd name="T7" fmla="*/ 95 h 129"/>
                      <a:gd name="T8" fmla="*/ 0 w 9"/>
                      <a:gd name="T9" fmla="*/ 122 h 129"/>
                      <a:gd name="T10" fmla="*/ 1 w 9"/>
                      <a:gd name="T11" fmla="*/ 128 h 129"/>
                      <a:gd name="T12" fmla="*/ 8 w 9"/>
                      <a:gd name="T13" fmla="*/ 0 h 1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129">
                        <a:moveTo>
                          <a:pt x="8" y="0"/>
                        </a:moveTo>
                        <a:lnTo>
                          <a:pt x="8" y="43"/>
                        </a:lnTo>
                        <a:lnTo>
                          <a:pt x="6" y="68"/>
                        </a:lnTo>
                        <a:lnTo>
                          <a:pt x="5" y="95"/>
                        </a:lnTo>
                        <a:lnTo>
                          <a:pt x="0" y="122"/>
                        </a:lnTo>
                        <a:lnTo>
                          <a:pt x="1" y="128"/>
                        </a:lnTo>
                        <a:lnTo>
                          <a:pt x="8" y="0"/>
                        </a:lnTo>
                      </a:path>
                    </a:pathLst>
                  </a:custGeom>
                  <a:solidFill>
                    <a:srgbClr val="FF5F1F"/>
                  </a:solidFill>
                  <a:ln w="12700" cap="rnd" cmpd="sng">
                    <a:solidFill>
                      <a:srgbClr val="FF5F1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6683" name="Group 27"/>
                <p:cNvGrpSpPr>
                  <a:grpSpLocks noChangeAspect="1"/>
                </p:cNvGrpSpPr>
                <p:nvPr/>
              </p:nvGrpSpPr>
              <p:grpSpPr bwMode="auto">
                <a:xfrm>
                  <a:off x="526" y="3271"/>
                  <a:ext cx="119" cy="78"/>
                  <a:chOff x="526" y="3271"/>
                  <a:chExt cx="119" cy="78"/>
                </a:xfrm>
              </p:grpSpPr>
              <p:sp>
                <p:nvSpPr>
                  <p:cNvPr id="966684" name="Freeform 28"/>
                  <p:cNvSpPr>
                    <a:spLocks noChangeAspect="1"/>
                  </p:cNvSpPr>
                  <p:nvPr/>
                </p:nvSpPr>
                <p:spPr bwMode="auto">
                  <a:xfrm>
                    <a:off x="593" y="3271"/>
                    <a:ext cx="52" cy="73"/>
                  </a:xfrm>
                  <a:custGeom>
                    <a:avLst/>
                    <a:gdLst>
                      <a:gd name="T0" fmla="*/ 3 w 52"/>
                      <a:gd name="T1" fmla="*/ 0 h 73"/>
                      <a:gd name="T2" fmla="*/ 0 w 52"/>
                      <a:gd name="T3" fmla="*/ 11 h 73"/>
                      <a:gd name="T4" fmla="*/ 0 w 52"/>
                      <a:gd name="T5" fmla="*/ 32 h 73"/>
                      <a:gd name="T6" fmla="*/ 5 w 52"/>
                      <a:gd name="T7" fmla="*/ 24 h 73"/>
                      <a:gd name="T8" fmla="*/ 11 w 52"/>
                      <a:gd name="T9" fmla="*/ 35 h 73"/>
                      <a:gd name="T10" fmla="*/ 12 w 52"/>
                      <a:gd name="T11" fmla="*/ 49 h 73"/>
                      <a:gd name="T12" fmla="*/ 20 w 52"/>
                      <a:gd name="T13" fmla="*/ 63 h 73"/>
                      <a:gd name="T14" fmla="*/ 33 w 52"/>
                      <a:gd name="T15" fmla="*/ 70 h 73"/>
                      <a:gd name="T16" fmla="*/ 43 w 52"/>
                      <a:gd name="T17" fmla="*/ 72 h 73"/>
                      <a:gd name="T18" fmla="*/ 51 w 52"/>
                      <a:gd name="T19" fmla="*/ 71 h 73"/>
                      <a:gd name="T20" fmla="*/ 51 w 52"/>
                      <a:gd name="T21" fmla="*/ 56 h 73"/>
                      <a:gd name="T22" fmla="*/ 44 w 52"/>
                      <a:gd name="T23" fmla="*/ 35 h 73"/>
                      <a:gd name="T24" fmla="*/ 40 w 52"/>
                      <a:gd name="T25" fmla="*/ 40 h 73"/>
                      <a:gd name="T26" fmla="*/ 33 w 52"/>
                      <a:gd name="T27" fmla="*/ 40 h 73"/>
                      <a:gd name="T28" fmla="*/ 23 w 52"/>
                      <a:gd name="T29" fmla="*/ 39 h 73"/>
                      <a:gd name="T30" fmla="*/ 16 w 52"/>
                      <a:gd name="T31" fmla="*/ 30 h 73"/>
                      <a:gd name="T32" fmla="*/ 10 w 52"/>
                      <a:gd name="T33" fmla="*/ 19 h 73"/>
                      <a:gd name="T34" fmla="*/ 3 w 52"/>
                      <a:gd name="T35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2" h="73">
                        <a:moveTo>
                          <a:pt x="3" y="0"/>
                        </a:moveTo>
                        <a:lnTo>
                          <a:pt x="0" y="11"/>
                        </a:lnTo>
                        <a:lnTo>
                          <a:pt x="0" y="32"/>
                        </a:lnTo>
                        <a:lnTo>
                          <a:pt x="5" y="24"/>
                        </a:lnTo>
                        <a:lnTo>
                          <a:pt x="11" y="35"/>
                        </a:lnTo>
                        <a:lnTo>
                          <a:pt x="12" y="49"/>
                        </a:lnTo>
                        <a:lnTo>
                          <a:pt x="20" y="63"/>
                        </a:lnTo>
                        <a:lnTo>
                          <a:pt x="33" y="70"/>
                        </a:lnTo>
                        <a:lnTo>
                          <a:pt x="43" y="72"/>
                        </a:lnTo>
                        <a:lnTo>
                          <a:pt x="51" y="71"/>
                        </a:lnTo>
                        <a:lnTo>
                          <a:pt x="51" y="56"/>
                        </a:lnTo>
                        <a:lnTo>
                          <a:pt x="44" y="35"/>
                        </a:lnTo>
                        <a:lnTo>
                          <a:pt x="40" y="40"/>
                        </a:lnTo>
                        <a:lnTo>
                          <a:pt x="33" y="40"/>
                        </a:lnTo>
                        <a:lnTo>
                          <a:pt x="23" y="39"/>
                        </a:lnTo>
                        <a:lnTo>
                          <a:pt x="16" y="30"/>
                        </a:lnTo>
                        <a:lnTo>
                          <a:pt x="10" y="19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7F5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66685" name="Freeform 29"/>
                  <p:cNvSpPr>
                    <a:spLocks noChangeAspect="1"/>
                  </p:cNvSpPr>
                  <p:nvPr/>
                </p:nvSpPr>
                <p:spPr bwMode="auto">
                  <a:xfrm>
                    <a:off x="526" y="3273"/>
                    <a:ext cx="47" cy="76"/>
                  </a:xfrm>
                  <a:custGeom>
                    <a:avLst/>
                    <a:gdLst>
                      <a:gd name="T0" fmla="*/ 45 w 47"/>
                      <a:gd name="T1" fmla="*/ 0 h 76"/>
                      <a:gd name="T2" fmla="*/ 46 w 47"/>
                      <a:gd name="T3" fmla="*/ 30 h 76"/>
                      <a:gd name="T4" fmla="*/ 43 w 47"/>
                      <a:gd name="T5" fmla="*/ 22 h 76"/>
                      <a:gd name="T6" fmla="*/ 39 w 47"/>
                      <a:gd name="T7" fmla="*/ 32 h 76"/>
                      <a:gd name="T8" fmla="*/ 36 w 47"/>
                      <a:gd name="T9" fmla="*/ 46 h 76"/>
                      <a:gd name="T10" fmla="*/ 32 w 47"/>
                      <a:gd name="T11" fmla="*/ 58 h 76"/>
                      <a:gd name="T12" fmla="*/ 23 w 47"/>
                      <a:gd name="T13" fmla="*/ 68 h 76"/>
                      <a:gd name="T14" fmla="*/ 14 w 47"/>
                      <a:gd name="T15" fmla="*/ 73 h 76"/>
                      <a:gd name="T16" fmla="*/ 6 w 47"/>
                      <a:gd name="T17" fmla="*/ 75 h 76"/>
                      <a:gd name="T18" fmla="*/ 3 w 47"/>
                      <a:gd name="T19" fmla="*/ 72 h 76"/>
                      <a:gd name="T20" fmla="*/ 1 w 47"/>
                      <a:gd name="T21" fmla="*/ 65 h 76"/>
                      <a:gd name="T22" fmla="*/ 0 w 47"/>
                      <a:gd name="T23" fmla="*/ 57 h 76"/>
                      <a:gd name="T24" fmla="*/ 1 w 47"/>
                      <a:gd name="T25" fmla="*/ 50 h 76"/>
                      <a:gd name="T26" fmla="*/ 5 w 47"/>
                      <a:gd name="T27" fmla="*/ 37 h 76"/>
                      <a:gd name="T28" fmla="*/ 12 w 47"/>
                      <a:gd name="T29" fmla="*/ 41 h 76"/>
                      <a:gd name="T30" fmla="*/ 22 w 47"/>
                      <a:gd name="T31" fmla="*/ 41 h 76"/>
                      <a:gd name="T32" fmla="*/ 28 w 47"/>
                      <a:gd name="T33" fmla="*/ 41 h 76"/>
                      <a:gd name="T34" fmla="*/ 40 w 47"/>
                      <a:gd name="T35" fmla="*/ 15 h 76"/>
                      <a:gd name="T36" fmla="*/ 45 w 47"/>
                      <a:gd name="T37" fmla="*/ 0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7" h="76">
                        <a:moveTo>
                          <a:pt x="45" y="0"/>
                        </a:moveTo>
                        <a:lnTo>
                          <a:pt x="46" y="30"/>
                        </a:lnTo>
                        <a:lnTo>
                          <a:pt x="43" y="22"/>
                        </a:lnTo>
                        <a:lnTo>
                          <a:pt x="39" y="32"/>
                        </a:lnTo>
                        <a:lnTo>
                          <a:pt x="36" y="46"/>
                        </a:lnTo>
                        <a:lnTo>
                          <a:pt x="32" y="58"/>
                        </a:lnTo>
                        <a:lnTo>
                          <a:pt x="23" y="68"/>
                        </a:lnTo>
                        <a:lnTo>
                          <a:pt x="14" y="73"/>
                        </a:lnTo>
                        <a:lnTo>
                          <a:pt x="6" y="75"/>
                        </a:lnTo>
                        <a:lnTo>
                          <a:pt x="3" y="72"/>
                        </a:lnTo>
                        <a:lnTo>
                          <a:pt x="1" y="65"/>
                        </a:lnTo>
                        <a:lnTo>
                          <a:pt x="0" y="57"/>
                        </a:lnTo>
                        <a:lnTo>
                          <a:pt x="1" y="50"/>
                        </a:lnTo>
                        <a:lnTo>
                          <a:pt x="5" y="37"/>
                        </a:lnTo>
                        <a:lnTo>
                          <a:pt x="12" y="41"/>
                        </a:lnTo>
                        <a:lnTo>
                          <a:pt x="22" y="41"/>
                        </a:lnTo>
                        <a:lnTo>
                          <a:pt x="28" y="41"/>
                        </a:lnTo>
                        <a:lnTo>
                          <a:pt x="40" y="15"/>
                        </a:lnTo>
                        <a:lnTo>
                          <a:pt x="45" y="0"/>
                        </a:lnTo>
                      </a:path>
                    </a:pathLst>
                  </a:custGeom>
                  <a:solidFill>
                    <a:srgbClr val="7F5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6686" name="Group 30"/>
                <p:cNvGrpSpPr>
                  <a:grpSpLocks noChangeAspect="1"/>
                </p:cNvGrpSpPr>
                <p:nvPr/>
              </p:nvGrpSpPr>
              <p:grpSpPr bwMode="auto">
                <a:xfrm>
                  <a:off x="500" y="2701"/>
                  <a:ext cx="193" cy="563"/>
                  <a:chOff x="500" y="2701"/>
                  <a:chExt cx="193" cy="563"/>
                </a:xfrm>
              </p:grpSpPr>
              <p:grpSp>
                <p:nvGrpSpPr>
                  <p:cNvPr id="966687" name="Group 3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00" y="2701"/>
                    <a:ext cx="193" cy="563"/>
                    <a:chOff x="500" y="2701"/>
                    <a:chExt cx="193" cy="563"/>
                  </a:xfrm>
                </p:grpSpPr>
                <p:sp>
                  <p:nvSpPr>
                    <p:cNvPr id="966688" name="Freeform 3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00" y="2701"/>
                      <a:ext cx="193" cy="563"/>
                    </a:xfrm>
                    <a:custGeom>
                      <a:avLst/>
                      <a:gdLst>
                        <a:gd name="T0" fmla="*/ 55 w 193"/>
                        <a:gd name="T1" fmla="*/ 6 h 563"/>
                        <a:gd name="T2" fmla="*/ 17 w 193"/>
                        <a:gd name="T3" fmla="*/ 24 h 563"/>
                        <a:gd name="T4" fmla="*/ 7 w 193"/>
                        <a:gd name="T5" fmla="*/ 39 h 563"/>
                        <a:gd name="T6" fmla="*/ 0 w 193"/>
                        <a:gd name="T7" fmla="*/ 169 h 563"/>
                        <a:gd name="T8" fmla="*/ 3 w 193"/>
                        <a:gd name="T9" fmla="*/ 200 h 563"/>
                        <a:gd name="T10" fmla="*/ 26 w 193"/>
                        <a:gd name="T11" fmla="*/ 197 h 563"/>
                        <a:gd name="T12" fmla="*/ 25 w 193"/>
                        <a:gd name="T13" fmla="*/ 273 h 563"/>
                        <a:gd name="T14" fmla="*/ 36 w 193"/>
                        <a:gd name="T15" fmla="*/ 273 h 563"/>
                        <a:gd name="T16" fmla="*/ 49 w 193"/>
                        <a:gd name="T17" fmla="*/ 432 h 563"/>
                        <a:gd name="T18" fmla="*/ 50 w 193"/>
                        <a:gd name="T19" fmla="*/ 516 h 563"/>
                        <a:gd name="T20" fmla="*/ 52 w 193"/>
                        <a:gd name="T21" fmla="*/ 555 h 563"/>
                        <a:gd name="T22" fmla="*/ 62 w 193"/>
                        <a:gd name="T23" fmla="*/ 562 h 563"/>
                        <a:gd name="T24" fmla="*/ 78 w 193"/>
                        <a:gd name="T25" fmla="*/ 556 h 563"/>
                        <a:gd name="T26" fmla="*/ 87 w 193"/>
                        <a:gd name="T27" fmla="*/ 491 h 563"/>
                        <a:gd name="T28" fmla="*/ 94 w 193"/>
                        <a:gd name="T29" fmla="*/ 558 h 563"/>
                        <a:gd name="T30" fmla="*/ 108 w 193"/>
                        <a:gd name="T31" fmla="*/ 561 h 563"/>
                        <a:gd name="T32" fmla="*/ 121 w 193"/>
                        <a:gd name="T33" fmla="*/ 557 h 563"/>
                        <a:gd name="T34" fmla="*/ 134 w 193"/>
                        <a:gd name="T35" fmla="*/ 429 h 563"/>
                        <a:gd name="T36" fmla="*/ 151 w 193"/>
                        <a:gd name="T37" fmla="*/ 335 h 563"/>
                        <a:gd name="T38" fmla="*/ 177 w 193"/>
                        <a:gd name="T39" fmla="*/ 249 h 563"/>
                        <a:gd name="T40" fmla="*/ 192 w 193"/>
                        <a:gd name="T41" fmla="*/ 248 h 563"/>
                        <a:gd name="T42" fmla="*/ 179 w 193"/>
                        <a:gd name="T43" fmla="*/ 128 h 563"/>
                        <a:gd name="T44" fmla="*/ 178 w 193"/>
                        <a:gd name="T45" fmla="*/ 33 h 563"/>
                        <a:gd name="T46" fmla="*/ 170 w 193"/>
                        <a:gd name="T47" fmla="*/ 23 h 563"/>
                        <a:gd name="T48" fmla="*/ 130 w 193"/>
                        <a:gd name="T49" fmla="*/ 0 h 563"/>
                        <a:gd name="T50" fmla="*/ 96 w 193"/>
                        <a:gd name="T51" fmla="*/ 50 h 563"/>
                        <a:gd name="T52" fmla="*/ 55 w 193"/>
                        <a:gd name="T53" fmla="*/ 6 h 56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</a:cxnLst>
                      <a:rect l="0" t="0" r="r" b="b"/>
                      <a:pathLst>
                        <a:path w="193" h="563">
                          <a:moveTo>
                            <a:pt x="55" y="6"/>
                          </a:moveTo>
                          <a:lnTo>
                            <a:pt x="17" y="24"/>
                          </a:lnTo>
                          <a:lnTo>
                            <a:pt x="7" y="39"/>
                          </a:lnTo>
                          <a:lnTo>
                            <a:pt x="0" y="169"/>
                          </a:lnTo>
                          <a:lnTo>
                            <a:pt x="3" y="200"/>
                          </a:lnTo>
                          <a:lnTo>
                            <a:pt x="26" y="197"/>
                          </a:lnTo>
                          <a:lnTo>
                            <a:pt x="25" y="273"/>
                          </a:lnTo>
                          <a:lnTo>
                            <a:pt x="36" y="273"/>
                          </a:lnTo>
                          <a:lnTo>
                            <a:pt x="49" y="432"/>
                          </a:lnTo>
                          <a:lnTo>
                            <a:pt x="50" y="516"/>
                          </a:lnTo>
                          <a:lnTo>
                            <a:pt x="52" y="555"/>
                          </a:lnTo>
                          <a:lnTo>
                            <a:pt x="62" y="562"/>
                          </a:lnTo>
                          <a:lnTo>
                            <a:pt x="78" y="556"/>
                          </a:lnTo>
                          <a:lnTo>
                            <a:pt x="87" y="491"/>
                          </a:lnTo>
                          <a:lnTo>
                            <a:pt x="94" y="558"/>
                          </a:lnTo>
                          <a:lnTo>
                            <a:pt x="108" y="561"/>
                          </a:lnTo>
                          <a:lnTo>
                            <a:pt x="121" y="557"/>
                          </a:lnTo>
                          <a:lnTo>
                            <a:pt x="134" y="429"/>
                          </a:lnTo>
                          <a:lnTo>
                            <a:pt x="151" y="335"/>
                          </a:lnTo>
                          <a:lnTo>
                            <a:pt x="177" y="249"/>
                          </a:lnTo>
                          <a:lnTo>
                            <a:pt x="192" y="248"/>
                          </a:lnTo>
                          <a:lnTo>
                            <a:pt x="179" y="128"/>
                          </a:lnTo>
                          <a:lnTo>
                            <a:pt x="178" y="33"/>
                          </a:lnTo>
                          <a:lnTo>
                            <a:pt x="170" y="23"/>
                          </a:lnTo>
                          <a:lnTo>
                            <a:pt x="130" y="0"/>
                          </a:lnTo>
                          <a:lnTo>
                            <a:pt x="96" y="50"/>
                          </a:lnTo>
                          <a:lnTo>
                            <a:pt x="55" y="6"/>
                          </a:lnTo>
                        </a:path>
                      </a:pathLst>
                    </a:custGeom>
                    <a:solidFill>
                      <a:srgbClr val="7F5F3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66689" name="Group 33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529" y="2858"/>
                      <a:ext cx="88" cy="119"/>
                      <a:chOff x="529" y="2858"/>
                      <a:chExt cx="88" cy="119"/>
                    </a:xfrm>
                  </p:grpSpPr>
                  <p:sp>
                    <p:nvSpPr>
                      <p:cNvPr id="966690" name="Freeform 34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540" y="2858"/>
                        <a:ext cx="77" cy="119"/>
                      </a:xfrm>
                      <a:custGeom>
                        <a:avLst/>
                        <a:gdLst>
                          <a:gd name="T0" fmla="*/ 0 w 77"/>
                          <a:gd name="T1" fmla="*/ 118 h 119"/>
                          <a:gd name="T2" fmla="*/ 74 w 77"/>
                          <a:gd name="T3" fmla="*/ 112 h 119"/>
                          <a:gd name="T4" fmla="*/ 76 w 77"/>
                          <a:gd name="T5" fmla="*/ 0 h 1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77" h="119">
                            <a:moveTo>
                              <a:pt x="0" y="118"/>
                            </a:moveTo>
                            <a:lnTo>
                              <a:pt x="74" y="112"/>
                            </a:lnTo>
                            <a:lnTo>
                              <a:pt x="76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5F3F1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66691" name="Freeform 35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529" y="2872"/>
                        <a:ext cx="85" cy="31"/>
                      </a:xfrm>
                      <a:custGeom>
                        <a:avLst/>
                        <a:gdLst>
                          <a:gd name="T0" fmla="*/ 0 w 85"/>
                          <a:gd name="T1" fmla="*/ 30 h 31"/>
                          <a:gd name="T2" fmla="*/ 30 w 85"/>
                          <a:gd name="T3" fmla="*/ 22 h 31"/>
                          <a:gd name="T4" fmla="*/ 84 w 85"/>
                          <a:gd name="T5" fmla="*/ 0 h 3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85" h="31">
                            <a:moveTo>
                              <a:pt x="0" y="30"/>
                            </a:moveTo>
                            <a:lnTo>
                              <a:pt x="30" y="22"/>
                            </a:lnTo>
                            <a:lnTo>
                              <a:pt x="84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5F3F1F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966692" name="Group 3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526" y="2761"/>
                    <a:ext cx="118" cy="137"/>
                    <a:chOff x="526" y="2761"/>
                    <a:chExt cx="118" cy="137"/>
                  </a:xfrm>
                </p:grpSpPr>
                <p:sp>
                  <p:nvSpPr>
                    <p:cNvPr id="966693" name="Freeform 3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36" y="2761"/>
                      <a:ext cx="100" cy="102"/>
                    </a:xfrm>
                    <a:custGeom>
                      <a:avLst/>
                      <a:gdLst>
                        <a:gd name="T0" fmla="*/ 0 w 100"/>
                        <a:gd name="T1" fmla="*/ 36 h 102"/>
                        <a:gd name="T2" fmla="*/ 64 w 100"/>
                        <a:gd name="T3" fmla="*/ 0 h 102"/>
                        <a:gd name="T4" fmla="*/ 99 w 100"/>
                        <a:gd name="T5" fmla="*/ 68 h 102"/>
                        <a:gd name="T6" fmla="*/ 35 w 100"/>
                        <a:gd name="T7" fmla="*/ 101 h 102"/>
                        <a:gd name="T8" fmla="*/ 0 w 100"/>
                        <a:gd name="T9" fmla="*/ 36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0" h="102">
                          <a:moveTo>
                            <a:pt x="0" y="36"/>
                          </a:moveTo>
                          <a:lnTo>
                            <a:pt x="64" y="0"/>
                          </a:lnTo>
                          <a:lnTo>
                            <a:pt x="99" y="68"/>
                          </a:lnTo>
                          <a:lnTo>
                            <a:pt x="35" y="101"/>
                          </a:lnTo>
                          <a:lnTo>
                            <a:pt x="0" y="36"/>
                          </a:lnTo>
                        </a:path>
                      </a:pathLst>
                    </a:custGeom>
                    <a:solidFill>
                      <a:srgbClr val="DFDF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6694" name="Freeform 3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602" y="2805"/>
                      <a:ext cx="42" cy="54"/>
                    </a:xfrm>
                    <a:custGeom>
                      <a:avLst/>
                      <a:gdLst>
                        <a:gd name="T0" fmla="*/ 0 w 42"/>
                        <a:gd name="T1" fmla="*/ 32 h 54"/>
                        <a:gd name="T2" fmla="*/ 10 w 42"/>
                        <a:gd name="T3" fmla="*/ 25 h 54"/>
                        <a:gd name="T4" fmla="*/ 16 w 42"/>
                        <a:gd name="T5" fmla="*/ 9 h 54"/>
                        <a:gd name="T6" fmla="*/ 24 w 42"/>
                        <a:gd name="T7" fmla="*/ 4 h 54"/>
                        <a:gd name="T8" fmla="*/ 28 w 42"/>
                        <a:gd name="T9" fmla="*/ 0 h 54"/>
                        <a:gd name="T10" fmla="*/ 30 w 42"/>
                        <a:gd name="T11" fmla="*/ 1 h 54"/>
                        <a:gd name="T12" fmla="*/ 31 w 42"/>
                        <a:gd name="T13" fmla="*/ 5 h 54"/>
                        <a:gd name="T14" fmla="*/ 39 w 42"/>
                        <a:gd name="T15" fmla="*/ 13 h 54"/>
                        <a:gd name="T16" fmla="*/ 41 w 42"/>
                        <a:gd name="T17" fmla="*/ 26 h 54"/>
                        <a:gd name="T18" fmla="*/ 39 w 42"/>
                        <a:gd name="T19" fmla="*/ 35 h 54"/>
                        <a:gd name="T20" fmla="*/ 27 w 42"/>
                        <a:gd name="T21" fmla="*/ 46 h 54"/>
                        <a:gd name="T22" fmla="*/ 4 w 42"/>
                        <a:gd name="T23" fmla="*/ 53 h 54"/>
                        <a:gd name="T24" fmla="*/ 0 w 42"/>
                        <a:gd name="T25" fmla="*/ 32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42" h="54">
                          <a:moveTo>
                            <a:pt x="0" y="32"/>
                          </a:moveTo>
                          <a:lnTo>
                            <a:pt x="10" y="25"/>
                          </a:lnTo>
                          <a:lnTo>
                            <a:pt x="16" y="9"/>
                          </a:lnTo>
                          <a:lnTo>
                            <a:pt x="24" y="4"/>
                          </a:lnTo>
                          <a:lnTo>
                            <a:pt x="28" y="0"/>
                          </a:lnTo>
                          <a:lnTo>
                            <a:pt x="30" y="1"/>
                          </a:lnTo>
                          <a:lnTo>
                            <a:pt x="31" y="5"/>
                          </a:lnTo>
                          <a:lnTo>
                            <a:pt x="39" y="13"/>
                          </a:lnTo>
                          <a:lnTo>
                            <a:pt x="41" y="26"/>
                          </a:lnTo>
                          <a:lnTo>
                            <a:pt x="39" y="35"/>
                          </a:lnTo>
                          <a:lnTo>
                            <a:pt x="27" y="46"/>
                          </a:lnTo>
                          <a:lnTo>
                            <a:pt x="4" y="53"/>
                          </a:lnTo>
                          <a:lnTo>
                            <a:pt x="0" y="32"/>
                          </a:lnTo>
                        </a:path>
                      </a:pathLst>
                    </a:custGeom>
                    <a:solidFill>
                      <a:srgbClr val="FF7F3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6695" name="Freeform 39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26" y="2837"/>
                      <a:ext cx="81" cy="61"/>
                    </a:xfrm>
                    <a:custGeom>
                      <a:avLst/>
                      <a:gdLst>
                        <a:gd name="T0" fmla="*/ 0 w 81"/>
                        <a:gd name="T1" fmla="*/ 60 h 61"/>
                        <a:gd name="T2" fmla="*/ 32 w 81"/>
                        <a:gd name="T3" fmla="*/ 50 h 61"/>
                        <a:gd name="T4" fmla="*/ 57 w 81"/>
                        <a:gd name="T5" fmla="*/ 38 h 61"/>
                        <a:gd name="T6" fmla="*/ 80 w 81"/>
                        <a:gd name="T7" fmla="*/ 26 h 61"/>
                        <a:gd name="T8" fmla="*/ 71 w 81"/>
                        <a:gd name="T9" fmla="*/ 0 h 61"/>
                        <a:gd name="T10" fmla="*/ 29 w 81"/>
                        <a:gd name="T11" fmla="*/ 17 h 61"/>
                        <a:gd name="T12" fmla="*/ 4 w 81"/>
                        <a:gd name="T13" fmla="*/ 25 h 61"/>
                        <a:gd name="T14" fmla="*/ 2 w 81"/>
                        <a:gd name="T15" fmla="*/ 20 h 61"/>
                        <a:gd name="T16" fmla="*/ 0 w 81"/>
                        <a:gd name="T17" fmla="*/ 60 h 6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81" h="61">
                          <a:moveTo>
                            <a:pt x="0" y="60"/>
                          </a:moveTo>
                          <a:lnTo>
                            <a:pt x="32" y="50"/>
                          </a:lnTo>
                          <a:lnTo>
                            <a:pt x="57" y="38"/>
                          </a:lnTo>
                          <a:lnTo>
                            <a:pt x="80" y="26"/>
                          </a:lnTo>
                          <a:lnTo>
                            <a:pt x="71" y="0"/>
                          </a:lnTo>
                          <a:lnTo>
                            <a:pt x="29" y="17"/>
                          </a:lnTo>
                          <a:lnTo>
                            <a:pt x="4" y="25"/>
                          </a:lnTo>
                          <a:lnTo>
                            <a:pt x="2" y="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solidFill>
                      <a:srgbClr val="7F5F3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966696" name="Freeform 40"/>
                <p:cNvSpPr>
                  <a:spLocks noChangeAspect="1"/>
                </p:cNvSpPr>
                <p:nvPr/>
              </p:nvSpPr>
              <p:spPr bwMode="auto">
                <a:xfrm>
                  <a:off x="590" y="2993"/>
                  <a:ext cx="12" cy="208"/>
                </a:xfrm>
                <a:custGeom>
                  <a:avLst/>
                  <a:gdLst>
                    <a:gd name="T0" fmla="*/ 11 w 12"/>
                    <a:gd name="T1" fmla="*/ 0 h 208"/>
                    <a:gd name="T2" fmla="*/ 7 w 12"/>
                    <a:gd name="T3" fmla="*/ 111 h 208"/>
                    <a:gd name="T4" fmla="*/ 0 w 12"/>
                    <a:gd name="T5" fmla="*/ 207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" h="208">
                      <a:moveTo>
                        <a:pt x="11" y="0"/>
                      </a:moveTo>
                      <a:lnTo>
                        <a:pt x="7" y="111"/>
                      </a:lnTo>
                      <a:lnTo>
                        <a:pt x="0" y="207"/>
                      </a:lnTo>
                    </a:path>
                  </a:pathLst>
                </a:custGeom>
                <a:noFill/>
                <a:ln w="12700" cap="rnd" cmpd="sng">
                  <a:solidFill>
                    <a:srgbClr val="5F3F1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66697" name="Group 41"/>
              <p:cNvGrpSpPr>
                <a:grpSpLocks noChangeAspect="1"/>
              </p:cNvGrpSpPr>
              <p:nvPr/>
            </p:nvGrpSpPr>
            <p:grpSpPr bwMode="auto">
              <a:xfrm>
                <a:off x="829" y="2548"/>
                <a:ext cx="272" cy="741"/>
                <a:chOff x="829" y="2548"/>
                <a:chExt cx="272" cy="741"/>
              </a:xfrm>
            </p:grpSpPr>
            <p:grpSp>
              <p:nvGrpSpPr>
                <p:cNvPr id="966698" name="Group 42"/>
                <p:cNvGrpSpPr>
                  <a:grpSpLocks noChangeAspect="1"/>
                </p:cNvGrpSpPr>
                <p:nvPr/>
              </p:nvGrpSpPr>
              <p:grpSpPr bwMode="auto">
                <a:xfrm>
                  <a:off x="829" y="2656"/>
                  <a:ext cx="272" cy="207"/>
                  <a:chOff x="829" y="2656"/>
                  <a:chExt cx="272" cy="207"/>
                </a:xfrm>
              </p:grpSpPr>
              <p:sp>
                <p:nvSpPr>
                  <p:cNvPr id="966699" name="Freeform 43"/>
                  <p:cNvSpPr>
                    <a:spLocks noChangeAspect="1"/>
                  </p:cNvSpPr>
                  <p:nvPr/>
                </p:nvSpPr>
                <p:spPr bwMode="auto">
                  <a:xfrm>
                    <a:off x="829" y="2656"/>
                    <a:ext cx="272" cy="207"/>
                  </a:xfrm>
                  <a:custGeom>
                    <a:avLst/>
                    <a:gdLst>
                      <a:gd name="T0" fmla="*/ 102 w 272"/>
                      <a:gd name="T1" fmla="*/ 0 h 207"/>
                      <a:gd name="T2" fmla="*/ 70 w 272"/>
                      <a:gd name="T3" fmla="*/ 17 h 207"/>
                      <a:gd name="T4" fmla="*/ 37 w 272"/>
                      <a:gd name="T5" fmla="*/ 31 h 207"/>
                      <a:gd name="T6" fmla="*/ 17 w 272"/>
                      <a:gd name="T7" fmla="*/ 90 h 207"/>
                      <a:gd name="T8" fmla="*/ 1 w 272"/>
                      <a:gd name="T9" fmla="*/ 136 h 207"/>
                      <a:gd name="T10" fmla="*/ 0 w 272"/>
                      <a:gd name="T11" fmla="*/ 145 h 207"/>
                      <a:gd name="T12" fmla="*/ 15 w 272"/>
                      <a:gd name="T13" fmla="*/ 167 h 207"/>
                      <a:gd name="T14" fmla="*/ 24 w 272"/>
                      <a:gd name="T15" fmla="*/ 175 h 207"/>
                      <a:gd name="T16" fmla="*/ 33 w 272"/>
                      <a:gd name="T17" fmla="*/ 176 h 207"/>
                      <a:gd name="T18" fmla="*/ 33 w 272"/>
                      <a:gd name="T19" fmla="*/ 183 h 207"/>
                      <a:gd name="T20" fmla="*/ 49 w 272"/>
                      <a:gd name="T21" fmla="*/ 173 h 207"/>
                      <a:gd name="T22" fmla="*/ 51 w 272"/>
                      <a:gd name="T23" fmla="*/ 198 h 207"/>
                      <a:gd name="T24" fmla="*/ 60 w 272"/>
                      <a:gd name="T25" fmla="*/ 206 h 207"/>
                      <a:gd name="T26" fmla="*/ 218 w 272"/>
                      <a:gd name="T27" fmla="*/ 206 h 207"/>
                      <a:gd name="T28" fmla="*/ 232 w 272"/>
                      <a:gd name="T29" fmla="*/ 195 h 207"/>
                      <a:gd name="T30" fmla="*/ 229 w 272"/>
                      <a:gd name="T31" fmla="*/ 173 h 207"/>
                      <a:gd name="T32" fmla="*/ 247 w 272"/>
                      <a:gd name="T33" fmla="*/ 187 h 207"/>
                      <a:gd name="T34" fmla="*/ 271 w 272"/>
                      <a:gd name="T35" fmla="*/ 148 h 207"/>
                      <a:gd name="T36" fmla="*/ 222 w 272"/>
                      <a:gd name="T37" fmla="*/ 27 h 207"/>
                      <a:gd name="T38" fmla="*/ 170 w 272"/>
                      <a:gd name="T39" fmla="*/ 11 h 207"/>
                      <a:gd name="T40" fmla="*/ 154 w 272"/>
                      <a:gd name="T41" fmla="*/ 4 h 207"/>
                      <a:gd name="T42" fmla="*/ 130 w 272"/>
                      <a:gd name="T43" fmla="*/ 23 h 207"/>
                      <a:gd name="T44" fmla="*/ 102 w 272"/>
                      <a:gd name="T45" fmla="*/ 0 h 2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72" h="207">
                        <a:moveTo>
                          <a:pt x="102" y="0"/>
                        </a:moveTo>
                        <a:lnTo>
                          <a:pt x="70" y="17"/>
                        </a:lnTo>
                        <a:lnTo>
                          <a:pt x="37" y="31"/>
                        </a:lnTo>
                        <a:lnTo>
                          <a:pt x="17" y="90"/>
                        </a:lnTo>
                        <a:lnTo>
                          <a:pt x="1" y="136"/>
                        </a:lnTo>
                        <a:lnTo>
                          <a:pt x="0" y="145"/>
                        </a:lnTo>
                        <a:lnTo>
                          <a:pt x="15" y="167"/>
                        </a:lnTo>
                        <a:lnTo>
                          <a:pt x="24" y="175"/>
                        </a:lnTo>
                        <a:lnTo>
                          <a:pt x="33" y="176"/>
                        </a:lnTo>
                        <a:lnTo>
                          <a:pt x="33" y="183"/>
                        </a:lnTo>
                        <a:lnTo>
                          <a:pt x="49" y="173"/>
                        </a:lnTo>
                        <a:lnTo>
                          <a:pt x="51" y="198"/>
                        </a:lnTo>
                        <a:lnTo>
                          <a:pt x="60" y="206"/>
                        </a:lnTo>
                        <a:lnTo>
                          <a:pt x="218" y="206"/>
                        </a:lnTo>
                        <a:lnTo>
                          <a:pt x="232" y="195"/>
                        </a:lnTo>
                        <a:lnTo>
                          <a:pt x="229" y="173"/>
                        </a:lnTo>
                        <a:lnTo>
                          <a:pt x="247" y="187"/>
                        </a:lnTo>
                        <a:lnTo>
                          <a:pt x="271" y="148"/>
                        </a:lnTo>
                        <a:lnTo>
                          <a:pt x="222" y="27"/>
                        </a:lnTo>
                        <a:lnTo>
                          <a:pt x="170" y="11"/>
                        </a:lnTo>
                        <a:lnTo>
                          <a:pt x="154" y="4"/>
                        </a:lnTo>
                        <a:lnTo>
                          <a:pt x="130" y="23"/>
                        </a:lnTo>
                        <a:lnTo>
                          <a:pt x="102" y="0"/>
                        </a:lnTo>
                      </a:path>
                    </a:pathLst>
                  </a:custGeom>
                  <a:solidFill>
                    <a:srgbClr val="3F7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966700" name="Group 4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883" y="2678"/>
                    <a:ext cx="187" cy="185"/>
                    <a:chOff x="883" y="2678"/>
                    <a:chExt cx="187" cy="185"/>
                  </a:xfrm>
                </p:grpSpPr>
                <p:sp>
                  <p:nvSpPr>
                    <p:cNvPr id="966701" name="Freeform 4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42" y="2678"/>
                      <a:ext cx="37" cy="185"/>
                    </a:xfrm>
                    <a:custGeom>
                      <a:avLst/>
                      <a:gdLst>
                        <a:gd name="T0" fmla="*/ 10 w 37"/>
                        <a:gd name="T1" fmla="*/ 0 h 185"/>
                        <a:gd name="T2" fmla="*/ 3 w 37"/>
                        <a:gd name="T3" fmla="*/ 12 h 185"/>
                        <a:gd name="T4" fmla="*/ 10 w 37"/>
                        <a:gd name="T5" fmla="*/ 19 h 185"/>
                        <a:gd name="T6" fmla="*/ 0 w 37"/>
                        <a:gd name="T7" fmla="*/ 147 h 185"/>
                        <a:gd name="T8" fmla="*/ 1 w 37"/>
                        <a:gd name="T9" fmla="*/ 170 h 185"/>
                        <a:gd name="T10" fmla="*/ 19 w 37"/>
                        <a:gd name="T11" fmla="*/ 184 h 185"/>
                        <a:gd name="T12" fmla="*/ 36 w 37"/>
                        <a:gd name="T13" fmla="*/ 168 h 185"/>
                        <a:gd name="T14" fmla="*/ 36 w 37"/>
                        <a:gd name="T15" fmla="*/ 142 h 185"/>
                        <a:gd name="T16" fmla="*/ 21 w 37"/>
                        <a:gd name="T17" fmla="*/ 20 h 185"/>
                        <a:gd name="T18" fmla="*/ 28 w 37"/>
                        <a:gd name="T19" fmla="*/ 12 h 185"/>
                        <a:gd name="T20" fmla="*/ 22 w 37"/>
                        <a:gd name="T21" fmla="*/ 1 h 185"/>
                        <a:gd name="T22" fmla="*/ 16 w 37"/>
                        <a:gd name="T23" fmla="*/ 5 h 185"/>
                        <a:gd name="T24" fmla="*/ 10 w 37"/>
                        <a:gd name="T25" fmla="*/ 0 h 1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37" h="185">
                          <a:moveTo>
                            <a:pt x="10" y="0"/>
                          </a:moveTo>
                          <a:lnTo>
                            <a:pt x="3" y="12"/>
                          </a:lnTo>
                          <a:lnTo>
                            <a:pt x="10" y="19"/>
                          </a:lnTo>
                          <a:lnTo>
                            <a:pt x="0" y="147"/>
                          </a:lnTo>
                          <a:lnTo>
                            <a:pt x="1" y="170"/>
                          </a:lnTo>
                          <a:lnTo>
                            <a:pt x="19" y="184"/>
                          </a:lnTo>
                          <a:lnTo>
                            <a:pt x="36" y="168"/>
                          </a:lnTo>
                          <a:lnTo>
                            <a:pt x="36" y="142"/>
                          </a:lnTo>
                          <a:lnTo>
                            <a:pt x="21" y="20"/>
                          </a:lnTo>
                          <a:lnTo>
                            <a:pt x="28" y="12"/>
                          </a:lnTo>
                          <a:lnTo>
                            <a:pt x="22" y="1"/>
                          </a:lnTo>
                          <a:lnTo>
                            <a:pt x="16" y="5"/>
                          </a:lnTo>
                          <a:lnTo>
                            <a:pt x="10" y="0"/>
                          </a:lnTo>
                        </a:path>
                      </a:pathLst>
                    </a:custGeom>
                    <a:solidFill>
                      <a:srgbClr val="001F9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66702" name="Group 46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883" y="2758"/>
                      <a:ext cx="187" cy="61"/>
                      <a:chOff x="883" y="2758"/>
                      <a:chExt cx="187" cy="61"/>
                    </a:xfrm>
                  </p:grpSpPr>
                  <p:sp>
                    <p:nvSpPr>
                      <p:cNvPr id="966703" name="Freeform 47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923" y="2772"/>
                        <a:ext cx="146" cy="37"/>
                      </a:xfrm>
                      <a:custGeom>
                        <a:avLst/>
                        <a:gdLst>
                          <a:gd name="T0" fmla="*/ 13 w 146"/>
                          <a:gd name="T1" fmla="*/ 22 h 37"/>
                          <a:gd name="T2" fmla="*/ 111 w 146"/>
                          <a:gd name="T3" fmla="*/ 0 h 37"/>
                          <a:gd name="T4" fmla="*/ 145 w 146"/>
                          <a:gd name="T5" fmla="*/ 3 h 37"/>
                          <a:gd name="T6" fmla="*/ 24 w 146"/>
                          <a:gd name="T7" fmla="*/ 36 h 37"/>
                          <a:gd name="T8" fmla="*/ 0 w 146"/>
                          <a:gd name="T9" fmla="*/ 26 h 37"/>
                          <a:gd name="T10" fmla="*/ 13 w 146"/>
                          <a:gd name="T11" fmla="*/ 22 h 3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46" h="37">
                            <a:moveTo>
                              <a:pt x="13" y="22"/>
                            </a:moveTo>
                            <a:lnTo>
                              <a:pt x="111" y="0"/>
                            </a:lnTo>
                            <a:lnTo>
                              <a:pt x="145" y="3"/>
                            </a:lnTo>
                            <a:lnTo>
                              <a:pt x="24" y="36"/>
                            </a:lnTo>
                            <a:lnTo>
                              <a:pt x="0" y="26"/>
                            </a:lnTo>
                            <a:lnTo>
                              <a:pt x="13" y="22"/>
                            </a:lnTo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66704" name="Freeform 48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990" y="2773"/>
                        <a:ext cx="80" cy="43"/>
                      </a:xfrm>
                      <a:custGeom>
                        <a:avLst/>
                        <a:gdLst>
                          <a:gd name="T0" fmla="*/ 41 w 80"/>
                          <a:gd name="T1" fmla="*/ 0 h 43"/>
                          <a:gd name="T2" fmla="*/ 9 w 80"/>
                          <a:gd name="T3" fmla="*/ 7 h 43"/>
                          <a:gd name="T4" fmla="*/ 8 w 80"/>
                          <a:gd name="T5" fmla="*/ 15 h 43"/>
                          <a:gd name="T6" fmla="*/ 0 w 80"/>
                          <a:gd name="T7" fmla="*/ 22 h 43"/>
                          <a:gd name="T8" fmla="*/ 13 w 80"/>
                          <a:gd name="T9" fmla="*/ 34 h 43"/>
                          <a:gd name="T10" fmla="*/ 30 w 80"/>
                          <a:gd name="T11" fmla="*/ 41 h 43"/>
                          <a:gd name="T12" fmla="*/ 56 w 80"/>
                          <a:gd name="T13" fmla="*/ 42 h 43"/>
                          <a:gd name="T14" fmla="*/ 79 w 80"/>
                          <a:gd name="T15" fmla="*/ 24 h 43"/>
                          <a:gd name="T16" fmla="*/ 76 w 80"/>
                          <a:gd name="T17" fmla="*/ 1 h 43"/>
                          <a:gd name="T18" fmla="*/ 56 w 80"/>
                          <a:gd name="T19" fmla="*/ 12 h 43"/>
                          <a:gd name="T20" fmla="*/ 41 w 80"/>
                          <a:gd name="T21" fmla="*/ 0 h 4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80" h="43">
                            <a:moveTo>
                              <a:pt x="41" y="0"/>
                            </a:moveTo>
                            <a:lnTo>
                              <a:pt x="9" y="7"/>
                            </a:lnTo>
                            <a:lnTo>
                              <a:pt x="8" y="15"/>
                            </a:lnTo>
                            <a:lnTo>
                              <a:pt x="0" y="22"/>
                            </a:lnTo>
                            <a:lnTo>
                              <a:pt x="13" y="34"/>
                            </a:lnTo>
                            <a:lnTo>
                              <a:pt x="30" y="41"/>
                            </a:lnTo>
                            <a:lnTo>
                              <a:pt x="56" y="42"/>
                            </a:lnTo>
                            <a:lnTo>
                              <a:pt x="79" y="24"/>
                            </a:lnTo>
                            <a:lnTo>
                              <a:pt x="76" y="1"/>
                            </a:lnTo>
                            <a:lnTo>
                              <a:pt x="56" y="12"/>
                            </a:lnTo>
                            <a:lnTo>
                              <a:pt x="41" y="0"/>
                            </a:lnTo>
                          </a:path>
                        </a:pathLst>
                      </a:custGeom>
                      <a:solidFill>
                        <a:srgbClr val="FF7F7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66705" name="Freeform 49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883" y="2758"/>
                        <a:ext cx="63" cy="61"/>
                      </a:xfrm>
                      <a:custGeom>
                        <a:avLst/>
                        <a:gdLst>
                          <a:gd name="T0" fmla="*/ 0 w 63"/>
                          <a:gd name="T1" fmla="*/ 37 h 61"/>
                          <a:gd name="T2" fmla="*/ 7 w 63"/>
                          <a:gd name="T3" fmla="*/ 27 h 61"/>
                          <a:gd name="T4" fmla="*/ 14 w 63"/>
                          <a:gd name="T5" fmla="*/ 15 h 61"/>
                          <a:gd name="T6" fmla="*/ 17 w 63"/>
                          <a:gd name="T7" fmla="*/ 4 h 61"/>
                          <a:gd name="T8" fmla="*/ 36 w 63"/>
                          <a:gd name="T9" fmla="*/ 0 h 61"/>
                          <a:gd name="T10" fmla="*/ 50 w 63"/>
                          <a:gd name="T11" fmla="*/ 0 h 61"/>
                          <a:gd name="T12" fmla="*/ 62 w 63"/>
                          <a:gd name="T13" fmla="*/ 30 h 61"/>
                          <a:gd name="T14" fmla="*/ 58 w 63"/>
                          <a:gd name="T15" fmla="*/ 37 h 61"/>
                          <a:gd name="T16" fmla="*/ 50 w 63"/>
                          <a:gd name="T17" fmla="*/ 45 h 61"/>
                          <a:gd name="T18" fmla="*/ 38 w 63"/>
                          <a:gd name="T19" fmla="*/ 48 h 61"/>
                          <a:gd name="T20" fmla="*/ 28 w 63"/>
                          <a:gd name="T21" fmla="*/ 49 h 61"/>
                          <a:gd name="T22" fmla="*/ 24 w 63"/>
                          <a:gd name="T23" fmla="*/ 51 h 61"/>
                          <a:gd name="T24" fmla="*/ 18 w 63"/>
                          <a:gd name="T25" fmla="*/ 57 h 61"/>
                          <a:gd name="T26" fmla="*/ 7 w 63"/>
                          <a:gd name="T27" fmla="*/ 60 h 61"/>
                          <a:gd name="T28" fmla="*/ 2 w 63"/>
                          <a:gd name="T29" fmla="*/ 60 h 61"/>
                          <a:gd name="T30" fmla="*/ 0 w 63"/>
                          <a:gd name="T31" fmla="*/ 37 h 6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63" h="61">
                            <a:moveTo>
                              <a:pt x="0" y="37"/>
                            </a:moveTo>
                            <a:lnTo>
                              <a:pt x="7" y="27"/>
                            </a:lnTo>
                            <a:lnTo>
                              <a:pt x="14" y="15"/>
                            </a:lnTo>
                            <a:lnTo>
                              <a:pt x="17" y="4"/>
                            </a:lnTo>
                            <a:lnTo>
                              <a:pt x="36" y="0"/>
                            </a:lnTo>
                            <a:lnTo>
                              <a:pt x="50" y="0"/>
                            </a:lnTo>
                            <a:lnTo>
                              <a:pt x="62" y="30"/>
                            </a:lnTo>
                            <a:lnTo>
                              <a:pt x="58" y="37"/>
                            </a:lnTo>
                            <a:lnTo>
                              <a:pt x="50" y="45"/>
                            </a:lnTo>
                            <a:lnTo>
                              <a:pt x="38" y="48"/>
                            </a:lnTo>
                            <a:lnTo>
                              <a:pt x="28" y="49"/>
                            </a:lnTo>
                            <a:lnTo>
                              <a:pt x="24" y="51"/>
                            </a:lnTo>
                            <a:lnTo>
                              <a:pt x="18" y="57"/>
                            </a:lnTo>
                            <a:lnTo>
                              <a:pt x="7" y="60"/>
                            </a:lnTo>
                            <a:lnTo>
                              <a:pt x="2" y="60"/>
                            </a:lnTo>
                            <a:lnTo>
                              <a:pt x="0" y="37"/>
                            </a:lnTo>
                          </a:path>
                        </a:pathLst>
                      </a:custGeom>
                      <a:solidFill>
                        <a:srgbClr val="FF7F7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966706" name="Group 50"/>
                <p:cNvGrpSpPr>
                  <a:grpSpLocks noChangeAspect="1"/>
                </p:cNvGrpSpPr>
                <p:nvPr/>
              </p:nvGrpSpPr>
              <p:grpSpPr bwMode="auto">
                <a:xfrm>
                  <a:off x="835" y="2548"/>
                  <a:ext cx="255" cy="741"/>
                  <a:chOff x="835" y="2548"/>
                  <a:chExt cx="255" cy="741"/>
                </a:xfrm>
              </p:grpSpPr>
              <p:grpSp>
                <p:nvGrpSpPr>
                  <p:cNvPr id="966707" name="Group 5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914" y="2548"/>
                    <a:ext cx="91" cy="132"/>
                    <a:chOff x="914" y="2548"/>
                    <a:chExt cx="91" cy="132"/>
                  </a:xfrm>
                </p:grpSpPr>
                <p:sp>
                  <p:nvSpPr>
                    <p:cNvPr id="966708" name="Freeform 5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17" y="2555"/>
                      <a:ext cx="84" cy="125"/>
                    </a:xfrm>
                    <a:custGeom>
                      <a:avLst/>
                      <a:gdLst>
                        <a:gd name="T0" fmla="*/ 0 w 84"/>
                        <a:gd name="T1" fmla="*/ 53 h 125"/>
                        <a:gd name="T2" fmla="*/ 4 w 84"/>
                        <a:gd name="T3" fmla="*/ 64 h 125"/>
                        <a:gd name="T4" fmla="*/ 6 w 84"/>
                        <a:gd name="T5" fmla="*/ 70 h 125"/>
                        <a:gd name="T6" fmla="*/ 9 w 84"/>
                        <a:gd name="T7" fmla="*/ 75 h 125"/>
                        <a:gd name="T8" fmla="*/ 14 w 84"/>
                        <a:gd name="T9" fmla="*/ 74 h 125"/>
                        <a:gd name="T10" fmla="*/ 15 w 84"/>
                        <a:gd name="T11" fmla="*/ 74 h 125"/>
                        <a:gd name="T12" fmla="*/ 15 w 84"/>
                        <a:gd name="T13" fmla="*/ 99 h 125"/>
                        <a:gd name="T14" fmla="*/ 42 w 84"/>
                        <a:gd name="T15" fmla="*/ 124 h 125"/>
                        <a:gd name="T16" fmla="*/ 65 w 84"/>
                        <a:gd name="T17" fmla="*/ 105 h 125"/>
                        <a:gd name="T18" fmla="*/ 66 w 84"/>
                        <a:gd name="T19" fmla="*/ 99 h 125"/>
                        <a:gd name="T20" fmla="*/ 69 w 84"/>
                        <a:gd name="T21" fmla="*/ 94 h 125"/>
                        <a:gd name="T22" fmla="*/ 72 w 84"/>
                        <a:gd name="T23" fmla="*/ 89 h 125"/>
                        <a:gd name="T24" fmla="*/ 75 w 84"/>
                        <a:gd name="T25" fmla="*/ 78 h 125"/>
                        <a:gd name="T26" fmla="*/ 81 w 84"/>
                        <a:gd name="T27" fmla="*/ 68 h 125"/>
                        <a:gd name="T28" fmla="*/ 82 w 84"/>
                        <a:gd name="T29" fmla="*/ 58 h 125"/>
                        <a:gd name="T30" fmla="*/ 82 w 84"/>
                        <a:gd name="T31" fmla="*/ 37 h 125"/>
                        <a:gd name="T32" fmla="*/ 83 w 84"/>
                        <a:gd name="T33" fmla="*/ 28 h 125"/>
                        <a:gd name="T34" fmla="*/ 81 w 84"/>
                        <a:gd name="T35" fmla="*/ 19 h 125"/>
                        <a:gd name="T36" fmla="*/ 76 w 84"/>
                        <a:gd name="T37" fmla="*/ 11 h 125"/>
                        <a:gd name="T38" fmla="*/ 67 w 84"/>
                        <a:gd name="T39" fmla="*/ 5 h 125"/>
                        <a:gd name="T40" fmla="*/ 56 w 84"/>
                        <a:gd name="T41" fmla="*/ 2 h 125"/>
                        <a:gd name="T42" fmla="*/ 44 w 84"/>
                        <a:gd name="T43" fmla="*/ 0 h 125"/>
                        <a:gd name="T44" fmla="*/ 33 w 84"/>
                        <a:gd name="T45" fmla="*/ 1 h 125"/>
                        <a:gd name="T46" fmla="*/ 24 w 84"/>
                        <a:gd name="T47" fmla="*/ 4 h 125"/>
                        <a:gd name="T48" fmla="*/ 16 w 84"/>
                        <a:gd name="T49" fmla="*/ 9 h 125"/>
                        <a:gd name="T50" fmla="*/ 10 w 84"/>
                        <a:gd name="T51" fmla="*/ 15 h 125"/>
                        <a:gd name="T52" fmla="*/ 6 w 84"/>
                        <a:gd name="T53" fmla="*/ 20 h 125"/>
                        <a:gd name="T54" fmla="*/ 3 w 84"/>
                        <a:gd name="T55" fmla="*/ 28 h 125"/>
                        <a:gd name="T56" fmla="*/ 2 w 84"/>
                        <a:gd name="T57" fmla="*/ 34 h 125"/>
                        <a:gd name="T58" fmla="*/ 1 w 84"/>
                        <a:gd name="T59" fmla="*/ 43 h 125"/>
                        <a:gd name="T60" fmla="*/ 2 w 84"/>
                        <a:gd name="T61" fmla="*/ 49 h 125"/>
                        <a:gd name="T62" fmla="*/ 0 w 84"/>
                        <a:gd name="T63" fmla="*/ 53 h 1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</a:cxnLst>
                      <a:rect l="0" t="0" r="r" b="b"/>
                      <a:pathLst>
                        <a:path w="84" h="125">
                          <a:moveTo>
                            <a:pt x="0" y="53"/>
                          </a:moveTo>
                          <a:lnTo>
                            <a:pt x="4" y="64"/>
                          </a:lnTo>
                          <a:lnTo>
                            <a:pt x="6" y="70"/>
                          </a:lnTo>
                          <a:lnTo>
                            <a:pt x="9" y="75"/>
                          </a:lnTo>
                          <a:lnTo>
                            <a:pt x="14" y="74"/>
                          </a:lnTo>
                          <a:lnTo>
                            <a:pt x="15" y="74"/>
                          </a:lnTo>
                          <a:lnTo>
                            <a:pt x="15" y="99"/>
                          </a:lnTo>
                          <a:lnTo>
                            <a:pt x="42" y="124"/>
                          </a:lnTo>
                          <a:lnTo>
                            <a:pt x="65" y="105"/>
                          </a:lnTo>
                          <a:lnTo>
                            <a:pt x="66" y="99"/>
                          </a:lnTo>
                          <a:lnTo>
                            <a:pt x="69" y="94"/>
                          </a:lnTo>
                          <a:lnTo>
                            <a:pt x="72" y="89"/>
                          </a:lnTo>
                          <a:lnTo>
                            <a:pt x="75" y="78"/>
                          </a:lnTo>
                          <a:lnTo>
                            <a:pt x="81" y="68"/>
                          </a:lnTo>
                          <a:lnTo>
                            <a:pt x="82" y="58"/>
                          </a:lnTo>
                          <a:lnTo>
                            <a:pt x="82" y="37"/>
                          </a:lnTo>
                          <a:lnTo>
                            <a:pt x="83" y="28"/>
                          </a:lnTo>
                          <a:lnTo>
                            <a:pt x="81" y="19"/>
                          </a:lnTo>
                          <a:lnTo>
                            <a:pt x="76" y="11"/>
                          </a:lnTo>
                          <a:lnTo>
                            <a:pt x="67" y="5"/>
                          </a:lnTo>
                          <a:lnTo>
                            <a:pt x="56" y="2"/>
                          </a:lnTo>
                          <a:lnTo>
                            <a:pt x="44" y="0"/>
                          </a:lnTo>
                          <a:lnTo>
                            <a:pt x="33" y="1"/>
                          </a:lnTo>
                          <a:lnTo>
                            <a:pt x="24" y="4"/>
                          </a:lnTo>
                          <a:lnTo>
                            <a:pt x="16" y="9"/>
                          </a:lnTo>
                          <a:lnTo>
                            <a:pt x="10" y="15"/>
                          </a:lnTo>
                          <a:lnTo>
                            <a:pt x="6" y="20"/>
                          </a:lnTo>
                          <a:lnTo>
                            <a:pt x="3" y="28"/>
                          </a:lnTo>
                          <a:lnTo>
                            <a:pt x="2" y="34"/>
                          </a:lnTo>
                          <a:lnTo>
                            <a:pt x="1" y="43"/>
                          </a:lnTo>
                          <a:lnTo>
                            <a:pt x="2" y="49"/>
                          </a:lnTo>
                          <a:lnTo>
                            <a:pt x="0" y="53"/>
                          </a:lnTo>
                        </a:path>
                      </a:pathLst>
                    </a:custGeom>
                    <a:solidFill>
                      <a:srgbClr val="FF9F7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6709" name="Freeform 53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17" y="2565"/>
                      <a:ext cx="58" cy="114"/>
                    </a:xfrm>
                    <a:custGeom>
                      <a:avLst/>
                      <a:gdLst>
                        <a:gd name="T0" fmla="*/ 9 w 58"/>
                        <a:gd name="T1" fmla="*/ 9 h 114"/>
                        <a:gd name="T2" fmla="*/ 12 w 58"/>
                        <a:gd name="T3" fmla="*/ 4 h 114"/>
                        <a:gd name="T4" fmla="*/ 16 w 58"/>
                        <a:gd name="T5" fmla="*/ 0 h 114"/>
                        <a:gd name="T6" fmla="*/ 32 w 58"/>
                        <a:gd name="T7" fmla="*/ 14 h 114"/>
                        <a:gd name="T8" fmla="*/ 32 w 58"/>
                        <a:gd name="T9" fmla="*/ 32 h 114"/>
                        <a:gd name="T10" fmla="*/ 48 w 58"/>
                        <a:gd name="T11" fmla="*/ 36 h 114"/>
                        <a:gd name="T12" fmla="*/ 55 w 58"/>
                        <a:gd name="T13" fmla="*/ 36 h 114"/>
                        <a:gd name="T14" fmla="*/ 57 w 58"/>
                        <a:gd name="T15" fmla="*/ 62 h 114"/>
                        <a:gd name="T16" fmla="*/ 52 w 58"/>
                        <a:gd name="T17" fmla="*/ 60 h 114"/>
                        <a:gd name="T18" fmla="*/ 50 w 58"/>
                        <a:gd name="T19" fmla="*/ 63 h 114"/>
                        <a:gd name="T20" fmla="*/ 50 w 58"/>
                        <a:gd name="T21" fmla="*/ 41 h 114"/>
                        <a:gd name="T22" fmla="*/ 34 w 58"/>
                        <a:gd name="T23" fmla="*/ 44 h 114"/>
                        <a:gd name="T24" fmla="*/ 29 w 58"/>
                        <a:gd name="T25" fmla="*/ 46 h 114"/>
                        <a:gd name="T26" fmla="*/ 26 w 58"/>
                        <a:gd name="T27" fmla="*/ 52 h 114"/>
                        <a:gd name="T28" fmla="*/ 32 w 58"/>
                        <a:gd name="T29" fmla="*/ 62 h 114"/>
                        <a:gd name="T30" fmla="*/ 27 w 58"/>
                        <a:gd name="T31" fmla="*/ 66 h 114"/>
                        <a:gd name="T32" fmla="*/ 27 w 58"/>
                        <a:gd name="T33" fmla="*/ 83 h 114"/>
                        <a:gd name="T34" fmla="*/ 34 w 58"/>
                        <a:gd name="T35" fmla="*/ 87 h 114"/>
                        <a:gd name="T36" fmla="*/ 44 w 58"/>
                        <a:gd name="T37" fmla="*/ 91 h 114"/>
                        <a:gd name="T38" fmla="*/ 39 w 58"/>
                        <a:gd name="T39" fmla="*/ 113 h 114"/>
                        <a:gd name="T40" fmla="*/ 15 w 58"/>
                        <a:gd name="T41" fmla="*/ 90 h 114"/>
                        <a:gd name="T42" fmla="*/ 15 w 58"/>
                        <a:gd name="T43" fmla="*/ 65 h 114"/>
                        <a:gd name="T44" fmla="*/ 9 w 58"/>
                        <a:gd name="T45" fmla="*/ 65 h 114"/>
                        <a:gd name="T46" fmla="*/ 0 w 58"/>
                        <a:gd name="T47" fmla="*/ 45 h 114"/>
                        <a:gd name="T48" fmla="*/ 2 w 58"/>
                        <a:gd name="T49" fmla="*/ 41 h 114"/>
                        <a:gd name="T50" fmla="*/ 1 w 58"/>
                        <a:gd name="T51" fmla="*/ 33 h 114"/>
                        <a:gd name="T52" fmla="*/ 2 w 58"/>
                        <a:gd name="T53" fmla="*/ 29 h 114"/>
                        <a:gd name="T54" fmla="*/ 2 w 58"/>
                        <a:gd name="T55" fmla="*/ 23 h 114"/>
                        <a:gd name="T56" fmla="*/ 4 w 58"/>
                        <a:gd name="T57" fmla="*/ 16 h 114"/>
                        <a:gd name="T58" fmla="*/ 9 w 58"/>
                        <a:gd name="T59" fmla="*/ 9 h 1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58" h="114">
                          <a:moveTo>
                            <a:pt x="9" y="9"/>
                          </a:moveTo>
                          <a:lnTo>
                            <a:pt x="12" y="4"/>
                          </a:lnTo>
                          <a:lnTo>
                            <a:pt x="16" y="0"/>
                          </a:lnTo>
                          <a:lnTo>
                            <a:pt x="32" y="14"/>
                          </a:lnTo>
                          <a:lnTo>
                            <a:pt x="32" y="32"/>
                          </a:lnTo>
                          <a:lnTo>
                            <a:pt x="48" y="36"/>
                          </a:lnTo>
                          <a:lnTo>
                            <a:pt x="55" y="36"/>
                          </a:lnTo>
                          <a:lnTo>
                            <a:pt x="57" y="62"/>
                          </a:lnTo>
                          <a:lnTo>
                            <a:pt x="52" y="60"/>
                          </a:lnTo>
                          <a:lnTo>
                            <a:pt x="50" y="63"/>
                          </a:lnTo>
                          <a:lnTo>
                            <a:pt x="50" y="41"/>
                          </a:lnTo>
                          <a:lnTo>
                            <a:pt x="34" y="44"/>
                          </a:lnTo>
                          <a:lnTo>
                            <a:pt x="29" y="46"/>
                          </a:lnTo>
                          <a:lnTo>
                            <a:pt x="26" y="52"/>
                          </a:lnTo>
                          <a:lnTo>
                            <a:pt x="32" y="62"/>
                          </a:lnTo>
                          <a:lnTo>
                            <a:pt x="27" y="66"/>
                          </a:lnTo>
                          <a:lnTo>
                            <a:pt x="27" y="83"/>
                          </a:lnTo>
                          <a:lnTo>
                            <a:pt x="34" y="87"/>
                          </a:lnTo>
                          <a:lnTo>
                            <a:pt x="44" y="91"/>
                          </a:lnTo>
                          <a:lnTo>
                            <a:pt x="39" y="113"/>
                          </a:lnTo>
                          <a:lnTo>
                            <a:pt x="15" y="90"/>
                          </a:lnTo>
                          <a:lnTo>
                            <a:pt x="15" y="65"/>
                          </a:lnTo>
                          <a:lnTo>
                            <a:pt x="9" y="65"/>
                          </a:lnTo>
                          <a:lnTo>
                            <a:pt x="0" y="45"/>
                          </a:lnTo>
                          <a:lnTo>
                            <a:pt x="2" y="41"/>
                          </a:lnTo>
                          <a:lnTo>
                            <a:pt x="1" y="33"/>
                          </a:lnTo>
                          <a:lnTo>
                            <a:pt x="2" y="29"/>
                          </a:lnTo>
                          <a:lnTo>
                            <a:pt x="2" y="23"/>
                          </a:lnTo>
                          <a:lnTo>
                            <a:pt x="4" y="16"/>
                          </a:lnTo>
                          <a:lnTo>
                            <a:pt x="9" y="9"/>
                          </a:lnTo>
                        </a:path>
                      </a:pathLst>
                    </a:custGeom>
                    <a:solidFill>
                      <a:srgbClr val="FF7F3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6710" name="Freeform 5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14" y="2548"/>
                      <a:ext cx="91" cy="66"/>
                    </a:xfrm>
                    <a:custGeom>
                      <a:avLst/>
                      <a:gdLst>
                        <a:gd name="T0" fmla="*/ 1 w 91"/>
                        <a:gd name="T1" fmla="*/ 53 h 66"/>
                        <a:gd name="T2" fmla="*/ 0 w 91"/>
                        <a:gd name="T3" fmla="*/ 45 h 66"/>
                        <a:gd name="T4" fmla="*/ 2 w 91"/>
                        <a:gd name="T5" fmla="*/ 34 h 66"/>
                        <a:gd name="T6" fmla="*/ 4 w 91"/>
                        <a:gd name="T7" fmla="*/ 25 h 66"/>
                        <a:gd name="T8" fmla="*/ 7 w 91"/>
                        <a:gd name="T9" fmla="*/ 18 h 66"/>
                        <a:gd name="T10" fmla="*/ 12 w 91"/>
                        <a:gd name="T11" fmla="*/ 11 h 66"/>
                        <a:gd name="T12" fmla="*/ 19 w 91"/>
                        <a:gd name="T13" fmla="*/ 9 h 66"/>
                        <a:gd name="T14" fmla="*/ 24 w 91"/>
                        <a:gd name="T15" fmla="*/ 6 h 66"/>
                        <a:gd name="T16" fmla="*/ 32 w 91"/>
                        <a:gd name="T17" fmla="*/ 3 h 66"/>
                        <a:gd name="T18" fmla="*/ 41 w 91"/>
                        <a:gd name="T19" fmla="*/ 0 h 66"/>
                        <a:gd name="T20" fmla="*/ 51 w 91"/>
                        <a:gd name="T21" fmla="*/ 0 h 66"/>
                        <a:gd name="T22" fmla="*/ 61 w 91"/>
                        <a:gd name="T23" fmla="*/ 1 h 66"/>
                        <a:gd name="T24" fmla="*/ 68 w 91"/>
                        <a:gd name="T25" fmla="*/ 4 h 66"/>
                        <a:gd name="T26" fmla="*/ 73 w 91"/>
                        <a:gd name="T27" fmla="*/ 8 h 66"/>
                        <a:gd name="T28" fmla="*/ 81 w 91"/>
                        <a:gd name="T29" fmla="*/ 13 h 66"/>
                        <a:gd name="T30" fmla="*/ 86 w 91"/>
                        <a:gd name="T31" fmla="*/ 18 h 66"/>
                        <a:gd name="T32" fmla="*/ 90 w 91"/>
                        <a:gd name="T33" fmla="*/ 21 h 66"/>
                        <a:gd name="T34" fmla="*/ 86 w 91"/>
                        <a:gd name="T35" fmla="*/ 21 h 66"/>
                        <a:gd name="T36" fmla="*/ 86 w 91"/>
                        <a:gd name="T37" fmla="*/ 23 h 66"/>
                        <a:gd name="T38" fmla="*/ 86 w 91"/>
                        <a:gd name="T39" fmla="*/ 27 h 66"/>
                        <a:gd name="T40" fmla="*/ 85 w 91"/>
                        <a:gd name="T41" fmla="*/ 32 h 66"/>
                        <a:gd name="T42" fmla="*/ 88 w 91"/>
                        <a:gd name="T43" fmla="*/ 38 h 66"/>
                        <a:gd name="T44" fmla="*/ 88 w 91"/>
                        <a:gd name="T45" fmla="*/ 46 h 66"/>
                        <a:gd name="T46" fmla="*/ 84 w 91"/>
                        <a:gd name="T47" fmla="*/ 55 h 66"/>
                        <a:gd name="T48" fmla="*/ 84 w 91"/>
                        <a:gd name="T49" fmla="*/ 43 h 66"/>
                        <a:gd name="T50" fmla="*/ 84 w 91"/>
                        <a:gd name="T51" fmla="*/ 34 h 66"/>
                        <a:gd name="T52" fmla="*/ 81 w 91"/>
                        <a:gd name="T53" fmla="*/ 31 h 66"/>
                        <a:gd name="T54" fmla="*/ 78 w 91"/>
                        <a:gd name="T55" fmla="*/ 29 h 66"/>
                        <a:gd name="T56" fmla="*/ 76 w 91"/>
                        <a:gd name="T57" fmla="*/ 26 h 66"/>
                        <a:gd name="T58" fmla="*/ 73 w 91"/>
                        <a:gd name="T59" fmla="*/ 27 h 66"/>
                        <a:gd name="T60" fmla="*/ 67 w 91"/>
                        <a:gd name="T61" fmla="*/ 29 h 66"/>
                        <a:gd name="T62" fmla="*/ 61 w 91"/>
                        <a:gd name="T63" fmla="*/ 29 h 66"/>
                        <a:gd name="T64" fmla="*/ 54 w 91"/>
                        <a:gd name="T65" fmla="*/ 29 h 66"/>
                        <a:gd name="T66" fmla="*/ 48 w 91"/>
                        <a:gd name="T67" fmla="*/ 28 h 66"/>
                        <a:gd name="T68" fmla="*/ 44 w 91"/>
                        <a:gd name="T69" fmla="*/ 28 h 66"/>
                        <a:gd name="T70" fmla="*/ 48 w 91"/>
                        <a:gd name="T71" fmla="*/ 30 h 66"/>
                        <a:gd name="T72" fmla="*/ 51 w 91"/>
                        <a:gd name="T73" fmla="*/ 31 h 66"/>
                        <a:gd name="T74" fmla="*/ 47 w 91"/>
                        <a:gd name="T75" fmla="*/ 31 h 66"/>
                        <a:gd name="T76" fmla="*/ 41 w 91"/>
                        <a:gd name="T77" fmla="*/ 31 h 66"/>
                        <a:gd name="T78" fmla="*/ 34 w 91"/>
                        <a:gd name="T79" fmla="*/ 30 h 66"/>
                        <a:gd name="T80" fmla="*/ 27 w 91"/>
                        <a:gd name="T81" fmla="*/ 30 h 66"/>
                        <a:gd name="T82" fmla="*/ 23 w 91"/>
                        <a:gd name="T83" fmla="*/ 30 h 66"/>
                        <a:gd name="T84" fmla="*/ 20 w 91"/>
                        <a:gd name="T85" fmla="*/ 30 h 66"/>
                        <a:gd name="T86" fmla="*/ 21 w 91"/>
                        <a:gd name="T87" fmla="*/ 31 h 66"/>
                        <a:gd name="T88" fmla="*/ 23 w 91"/>
                        <a:gd name="T89" fmla="*/ 33 h 66"/>
                        <a:gd name="T90" fmla="*/ 23 w 91"/>
                        <a:gd name="T91" fmla="*/ 37 h 66"/>
                        <a:gd name="T92" fmla="*/ 22 w 91"/>
                        <a:gd name="T93" fmla="*/ 41 h 66"/>
                        <a:gd name="T94" fmla="*/ 18 w 91"/>
                        <a:gd name="T95" fmla="*/ 45 h 66"/>
                        <a:gd name="T96" fmla="*/ 16 w 91"/>
                        <a:gd name="T97" fmla="*/ 50 h 66"/>
                        <a:gd name="T98" fmla="*/ 16 w 91"/>
                        <a:gd name="T99" fmla="*/ 56 h 66"/>
                        <a:gd name="T100" fmla="*/ 16 w 91"/>
                        <a:gd name="T101" fmla="*/ 62 h 66"/>
                        <a:gd name="T102" fmla="*/ 17 w 91"/>
                        <a:gd name="T103" fmla="*/ 65 h 66"/>
                        <a:gd name="T104" fmla="*/ 12 w 91"/>
                        <a:gd name="T105" fmla="*/ 60 h 66"/>
                        <a:gd name="T106" fmla="*/ 6 w 91"/>
                        <a:gd name="T107" fmla="*/ 55 h 66"/>
                        <a:gd name="T108" fmla="*/ 4 w 91"/>
                        <a:gd name="T109" fmla="*/ 56 h 66"/>
                        <a:gd name="T110" fmla="*/ 2 w 91"/>
                        <a:gd name="T111" fmla="*/ 60 h 66"/>
                        <a:gd name="T112" fmla="*/ 1 w 91"/>
                        <a:gd name="T113" fmla="*/ 53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</a:cxnLst>
                      <a:rect l="0" t="0" r="r" b="b"/>
                      <a:pathLst>
                        <a:path w="91" h="66">
                          <a:moveTo>
                            <a:pt x="1" y="53"/>
                          </a:moveTo>
                          <a:lnTo>
                            <a:pt x="0" y="45"/>
                          </a:lnTo>
                          <a:lnTo>
                            <a:pt x="2" y="34"/>
                          </a:lnTo>
                          <a:lnTo>
                            <a:pt x="4" y="25"/>
                          </a:lnTo>
                          <a:lnTo>
                            <a:pt x="7" y="18"/>
                          </a:lnTo>
                          <a:lnTo>
                            <a:pt x="12" y="11"/>
                          </a:lnTo>
                          <a:lnTo>
                            <a:pt x="19" y="9"/>
                          </a:lnTo>
                          <a:lnTo>
                            <a:pt x="24" y="6"/>
                          </a:lnTo>
                          <a:lnTo>
                            <a:pt x="32" y="3"/>
                          </a:lnTo>
                          <a:lnTo>
                            <a:pt x="41" y="0"/>
                          </a:lnTo>
                          <a:lnTo>
                            <a:pt x="51" y="0"/>
                          </a:lnTo>
                          <a:lnTo>
                            <a:pt x="61" y="1"/>
                          </a:lnTo>
                          <a:lnTo>
                            <a:pt x="68" y="4"/>
                          </a:lnTo>
                          <a:lnTo>
                            <a:pt x="73" y="8"/>
                          </a:lnTo>
                          <a:lnTo>
                            <a:pt x="81" y="13"/>
                          </a:lnTo>
                          <a:lnTo>
                            <a:pt x="86" y="18"/>
                          </a:lnTo>
                          <a:lnTo>
                            <a:pt x="90" y="21"/>
                          </a:lnTo>
                          <a:lnTo>
                            <a:pt x="86" y="21"/>
                          </a:lnTo>
                          <a:lnTo>
                            <a:pt x="86" y="23"/>
                          </a:lnTo>
                          <a:lnTo>
                            <a:pt x="86" y="27"/>
                          </a:lnTo>
                          <a:lnTo>
                            <a:pt x="85" y="32"/>
                          </a:lnTo>
                          <a:lnTo>
                            <a:pt x="88" y="38"/>
                          </a:lnTo>
                          <a:lnTo>
                            <a:pt x="88" y="46"/>
                          </a:lnTo>
                          <a:lnTo>
                            <a:pt x="84" y="55"/>
                          </a:lnTo>
                          <a:lnTo>
                            <a:pt x="84" y="43"/>
                          </a:lnTo>
                          <a:lnTo>
                            <a:pt x="84" y="34"/>
                          </a:lnTo>
                          <a:lnTo>
                            <a:pt x="81" y="31"/>
                          </a:lnTo>
                          <a:lnTo>
                            <a:pt x="78" y="29"/>
                          </a:lnTo>
                          <a:lnTo>
                            <a:pt x="76" y="26"/>
                          </a:lnTo>
                          <a:lnTo>
                            <a:pt x="73" y="27"/>
                          </a:lnTo>
                          <a:lnTo>
                            <a:pt x="67" y="29"/>
                          </a:lnTo>
                          <a:lnTo>
                            <a:pt x="61" y="29"/>
                          </a:lnTo>
                          <a:lnTo>
                            <a:pt x="54" y="29"/>
                          </a:lnTo>
                          <a:lnTo>
                            <a:pt x="48" y="28"/>
                          </a:lnTo>
                          <a:lnTo>
                            <a:pt x="44" y="28"/>
                          </a:lnTo>
                          <a:lnTo>
                            <a:pt x="48" y="30"/>
                          </a:lnTo>
                          <a:lnTo>
                            <a:pt x="51" y="31"/>
                          </a:lnTo>
                          <a:lnTo>
                            <a:pt x="47" y="31"/>
                          </a:lnTo>
                          <a:lnTo>
                            <a:pt x="41" y="31"/>
                          </a:lnTo>
                          <a:lnTo>
                            <a:pt x="34" y="30"/>
                          </a:lnTo>
                          <a:lnTo>
                            <a:pt x="27" y="30"/>
                          </a:lnTo>
                          <a:lnTo>
                            <a:pt x="23" y="30"/>
                          </a:lnTo>
                          <a:lnTo>
                            <a:pt x="20" y="30"/>
                          </a:lnTo>
                          <a:lnTo>
                            <a:pt x="21" y="31"/>
                          </a:lnTo>
                          <a:lnTo>
                            <a:pt x="23" y="33"/>
                          </a:lnTo>
                          <a:lnTo>
                            <a:pt x="23" y="37"/>
                          </a:lnTo>
                          <a:lnTo>
                            <a:pt x="22" y="41"/>
                          </a:lnTo>
                          <a:lnTo>
                            <a:pt x="18" y="45"/>
                          </a:lnTo>
                          <a:lnTo>
                            <a:pt x="16" y="50"/>
                          </a:lnTo>
                          <a:lnTo>
                            <a:pt x="16" y="56"/>
                          </a:lnTo>
                          <a:lnTo>
                            <a:pt x="16" y="62"/>
                          </a:lnTo>
                          <a:lnTo>
                            <a:pt x="17" y="65"/>
                          </a:lnTo>
                          <a:lnTo>
                            <a:pt x="12" y="60"/>
                          </a:lnTo>
                          <a:lnTo>
                            <a:pt x="6" y="55"/>
                          </a:lnTo>
                          <a:lnTo>
                            <a:pt x="4" y="56"/>
                          </a:lnTo>
                          <a:lnTo>
                            <a:pt x="2" y="60"/>
                          </a:lnTo>
                          <a:lnTo>
                            <a:pt x="1" y="53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66711" name="Group 55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835" y="3236"/>
                    <a:ext cx="255" cy="53"/>
                    <a:chOff x="835" y="3236"/>
                    <a:chExt cx="255" cy="53"/>
                  </a:xfrm>
                </p:grpSpPr>
                <p:sp>
                  <p:nvSpPr>
                    <p:cNvPr id="966712" name="Freeform 5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5" y="3236"/>
                      <a:ext cx="110" cy="53"/>
                    </a:xfrm>
                    <a:custGeom>
                      <a:avLst/>
                      <a:gdLst>
                        <a:gd name="T0" fmla="*/ 52 w 110"/>
                        <a:gd name="T1" fmla="*/ 7 h 53"/>
                        <a:gd name="T2" fmla="*/ 39 w 110"/>
                        <a:gd name="T3" fmla="*/ 16 h 53"/>
                        <a:gd name="T4" fmla="*/ 21 w 110"/>
                        <a:gd name="T5" fmla="*/ 26 h 53"/>
                        <a:gd name="T6" fmla="*/ 9 w 110"/>
                        <a:gd name="T7" fmla="*/ 32 h 53"/>
                        <a:gd name="T8" fmla="*/ 1 w 110"/>
                        <a:gd name="T9" fmla="*/ 36 h 53"/>
                        <a:gd name="T10" fmla="*/ 0 w 110"/>
                        <a:gd name="T11" fmla="*/ 45 h 53"/>
                        <a:gd name="T12" fmla="*/ 7 w 110"/>
                        <a:gd name="T13" fmla="*/ 49 h 53"/>
                        <a:gd name="T14" fmla="*/ 23 w 110"/>
                        <a:gd name="T15" fmla="*/ 51 h 53"/>
                        <a:gd name="T16" fmla="*/ 38 w 110"/>
                        <a:gd name="T17" fmla="*/ 52 h 53"/>
                        <a:gd name="T18" fmla="*/ 52 w 110"/>
                        <a:gd name="T19" fmla="*/ 51 h 53"/>
                        <a:gd name="T20" fmla="*/ 62 w 110"/>
                        <a:gd name="T21" fmla="*/ 45 h 53"/>
                        <a:gd name="T22" fmla="*/ 80 w 110"/>
                        <a:gd name="T23" fmla="*/ 39 h 53"/>
                        <a:gd name="T24" fmla="*/ 107 w 110"/>
                        <a:gd name="T25" fmla="*/ 33 h 53"/>
                        <a:gd name="T26" fmla="*/ 109 w 110"/>
                        <a:gd name="T27" fmla="*/ 13 h 53"/>
                        <a:gd name="T28" fmla="*/ 105 w 110"/>
                        <a:gd name="T29" fmla="*/ 0 h 53"/>
                        <a:gd name="T30" fmla="*/ 52 w 110"/>
                        <a:gd name="T31" fmla="*/ 7 h 5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110" h="53">
                          <a:moveTo>
                            <a:pt x="52" y="7"/>
                          </a:moveTo>
                          <a:lnTo>
                            <a:pt x="39" y="16"/>
                          </a:lnTo>
                          <a:lnTo>
                            <a:pt x="21" y="26"/>
                          </a:lnTo>
                          <a:lnTo>
                            <a:pt x="9" y="32"/>
                          </a:lnTo>
                          <a:lnTo>
                            <a:pt x="1" y="36"/>
                          </a:lnTo>
                          <a:lnTo>
                            <a:pt x="0" y="45"/>
                          </a:lnTo>
                          <a:lnTo>
                            <a:pt x="7" y="49"/>
                          </a:lnTo>
                          <a:lnTo>
                            <a:pt x="23" y="51"/>
                          </a:lnTo>
                          <a:lnTo>
                            <a:pt x="38" y="52"/>
                          </a:lnTo>
                          <a:lnTo>
                            <a:pt x="52" y="51"/>
                          </a:lnTo>
                          <a:lnTo>
                            <a:pt x="62" y="45"/>
                          </a:lnTo>
                          <a:lnTo>
                            <a:pt x="80" y="39"/>
                          </a:lnTo>
                          <a:lnTo>
                            <a:pt x="107" y="33"/>
                          </a:lnTo>
                          <a:lnTo>
                            <a:pt x="109" y="13"/>
                          </a:lnTo>
                          <a:lnTo>
                            <a:pt x="105" y="0"/>
                          </a:lnTo>
                          <a:lnTo>
                            <a:pt x="52" y="7"/>
                          </a:lnTo>
                        </a:path>
                      </a:pathLst>
                    </a:custGeom>
                    <a:solidFill>
                      <a:srgbClr val="3F1F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6713" name="Freeform 5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75" y="3240"/>
                      <a:ext cx="115" cy="45"/>
                    </a:xfrm>
                    <a:custGeom>
                      <a:avLst/>
                      <a:gdLst>
                        <a:gd name="T0" fmla="*/ 2 w 115"/>
                        <a:gd name="T1" fmla="*/ 0 h 45"/>
                        <a:gd name="T2" fmla="*/ 0 w 115"/>
                        <a:gd name="T3" fmla="*/ 17 h 45"/>
                        <a:gd name="T4" fmla="*/ 2 w 115"/>
                        <a:gd name="T5" fmla="*/ 30 h 45"/>
                        <a:gd name="T6" fmla="*/ 29 w 115"/>
                        <a:gd name="T7" fmla="*/ 35 h 45"/>
                        <a:gd name="T8" fmla="*/ 42 w 115"/>
                        <a:gd name="T9" fmla="*/ 35 h 45"/>
                        <a:gd name="T10" fmla="*/ 61 w 115"/>
                        <a:gd name="T11" fmla="*/ 40 h 45"/>
                        <a:gd name="T12" fmla="*/ 83 w 115"/>
                        <a:gd name="T13" fmla="*/ 43 h 45"/>
                        <a:gd name="T14" fmla="*/ 113 w 115"/>
                        <a:gd name="T15" fmla="*/ 44 h 45"/>
                        <a:gd name="T16" fmla="*/ 114 w 115"/>
                        <a:gd name="T17" fmla="*/ 38 h 45"/>
                        <a:gd name="T18" fmla="*/ 114 w 115"/>
                        <a:gd name="T19" fmla="*/ 31 h 45"/>
                        <a:gd name="T20" fmla="*/ 90 w 115"/>
                        <a:gd name="T21" fmla="*/ 21 h 45"/>
                        <a:gd name="T22" fmla="*/ 64 w 115"/>
                        <a:gd name="T23" fmla="*/ 9 h 45"/>
                        <a:gd name="T24" fmla="*/ 49 w 115"/>
                        <a:gd name="T25" fmla="*/ 0 h 45"/>
                        <a:gd name="T26" fmla="*/ 2 w 115"/>
                        <a:gd name="T27" fmla="*/ 0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115" h="45">
                          <a:moveTo>
                            <a:pt x="2" y="0"/>
                          </a:moveTo>
                          <a:lnTo>
                            <a:pt x="0" y="17"/>
                          </a:lnTo>
                          <a:lnTo>
                            <a:pt x="2" y="30"/>
                          </a:lnTo>
                          <a:lnTo>
                            <a:pt x="29" y="35"/>
                          </a:lnTo>
                          <a:lnTo>
                            <a:pt x="42" y="35"/>
                          </a:lnTo>
                          <a:lnTo>
                            <a:pt x="61" y="40"/>
                          </a:lnTo>
                          <a:lnTo>
                            <a:pt x="83" y="43"/>
                          </a:lnTo>
                          <a:lnTo>
                            <a:pt x="113" y="44"/>
                          </a:lnTo>
                          <a:lnTo>
                            <a:pt x="114" y="38"/>
                          </a:lnTo>
                          <a:lnTo>
                            <a:pt x="114" y="31"/>
                          </a:lnTo>
                          <a:lnTo>
                            <a:pt x="90" y="21"/>
                          </a:lnTo>
                          <a:lnTo>
                            <a:pt x="64" y="9"/>
                          </a:lnTo>
                          <a:lnTo>
                            <a:pt x="49" y="0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3F1F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966714" name="Freeform 58"/>
                  <p:cNvSpPr>
                    <a:spLocks noChangeAspect="1"/>
                  </p:cNvSpPr>
                  <p:nvPr/>
                </p:nvSpPr>
                <p:spPr bwMode="auto">
                  <a:xfrm>
                    <a:off x="880" y="2864"/>
                    <a:ext cx="172" cy="389"/>
                  </a:xfrm>
                  <a:custGeom>
                    <a:avLst/>
                    <a:gdLst>
                      <a:gd name="T0" fmla="*/ 5 w 172"/>
                      <a:gd name="T1" fmla="*/ 0 h 389"/>
                      <a:gd name="T2" fmla="*/ 0 w 172"/>
                      <a:gd name="T3" fmla="*/ 34 h 389"/>
                      <a:gd name="T4" fmla="*/ 0 w 172"/>
                      <a:gd name="T5" fmla="*/ 88 h 389"/>
                      <a:gd name="T6" fmla="*/ 0 w 172"/>
                      <a:gd name="T7" fmla="*/ 150 h 389"/>
                      <a:gd name="T8" fmla="*/ 5 w 172"/>
                      <a:gd name="T9" fmla="*/ 187 h 389"/>
                      <a:gd name="T10" fmla="*/ 5 w 172"/>
                      <a:gd name="T11" fmla="*/ 203 h 389"/>
                      <a:gd name="T12" fmla="*/ 2 w 172"/>
                      <a:gd name="T13" fmla="*/ 262 h 389"/>
                      <a:gd name="T14" fmla="*/ 4 w 172"/>
                      <a:gd name="T15" fmla="*/ 305 h 389"/>
                      <a:gd name="T16" fmla="*/ 7 w 172"/>
                      <a:gd name="T17" fmla="*/ 363 h 389"/>
                      <a:gd name="T18" fmla="*/ 7 w 172"/>
                      <a:gd name="T19" fmla="*/ 379 h 389"/>
                      <a:gd name="T20" fmla="*/ 18 w 172"/>
                      <a:gd name="T21" fmla="*/ 386 h 389"/>
                      <a:gd name="T22" fmla="*/ 61 w 172"/>
                      <a:gd name="T23" fmla="*/ 377 h 389"/>
                      <a:gd name="T24" fmla="*/ 74 w 172"/>
                      <a:gd name="T25" fmla="*/ 253 h 389"/>
                      <a:gd name="T26" fmla="*/ 77 w 172"/>
                      <a:gd name="T27" fmla="*/ 175 h 389"/>
                      <a:gd name="T28" fmla="*/ 83 w 172"/>
                      <a:gd name="T29" fmla="*/ 106 h 389"/>
                      <a:gd name="T30" fmla="*/ 88 w 172"/>
                      <a:gd name="T31" fmla="*/ 215 h 389"/>
                      <a:gd name="T32" fmla="*/ 94 w 172"/>
                      <a:gd name="T33" fmla="*/ 375 h 389"/>
                      <a:gd name="T34" fmla="*/ 137 w 172"/>
                      <a:gd name="T35" fmla="*/ 388 h 389"/>
                      <a:gd name="T36" fmla="*/ 146 w 172"/>
                      <a:gd name="T37" fmla="*/ 379 h 389"/>
                      <a:gd name="T38" fmla="*/ 157 w 172"/>
                      <a:gd name="T39" fmla="*/ 237 h 389"/>
                      <a:gd name="T40" fmla="*/ 158 w 172"/>
                      <a:gd name="T41" fmla="*/ 168 h 389"/>
                      <a:gd name="T42" fmla="*/ 171 w 172"/>
                      <a:gd name="T43" fmla="*/ 19 h 389"/>
                      <a:gd name="T44" fmla="*/ 167 w 172"/>
                      <a:gd name="T45" fmla="*/ 2 h 389"/>
                      <a:gd name="T46" fmla="*/ 5 w 172"/>
                      <a:gd name="T47" fmla="*/ 0 h 3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72" h="389">
                        <a:moveTo>
                          <a:pt x="5" y="0"/>
                        </a:moveTo>
                        <a:lnTo>
                          <a:pt x="0" y="34"/>
                        </a:lnTo>
                        <a:lnTo>
                          <a:pt x="0" y="88"/>
                        </a:lnTo>
                        <a:lnTo>
                          <a:pt x="0" y="150"/>
                        </a:lnTo>
                        <a:lnTo>
                          <a:pt x="5" y="187"/>
                        </a:lnTo>
                        <a:lnTo>
                          <a:pt x="5" y="203"/>
                        </a:lnTo>
                        <a:lnTo>
                          <a:pt x="2" y="262"/>
                        </a:lnTo>
                        <a:lnTo>
                          <a:pt x="4" y="305"/>
                        </a:lnTo>
                        <a:lnTo>
                          <a:pt x="7" y="363"/>
                        </a:lnTo>
                        <a:lnTo>
                          <a:pt x="7" y="379"/>
                        </a:lnTo>
                        <a:lnTo>
                          <a:pt x="18" y="386"/>
                        </a:lnTo>
                        <a:lnTo>
                          <a:pt x="61" y="377"/>
                        </a:lnTo>
                        <a:lnTo>
                          <a:pt x="74" y="253"/>
                        </a:lnTo>
                        <a:lnTo>
                          <a:pt x="77" y="175"/>
                        </a:lnTo>
                        <a:lnTo>
                          <a:pt x="83" y="106"/>
                        </a:lnTo>
                        <a:lnTo>
                          <a:pt x="88" y="215"/>
                        </a:lnTo>
                        <a:lnTo>
                          <a:pt x="94" y="375"/>
                        </a:lnTo>
                        <a:lnTo>
                          <a:pt x="137" y="388"/>
                        </a:lnTo>
                        <a:lnTo>
                          <a:pt x="146" y="379"/>
                        </a:lnTo>
                        <a:lnTo>
                          <a:pt x="157" y="237"/>
                        </a:lnTo>
                        <a:lnTo>
                          <a:pt x="158" y="168"/>
                        </a:lnTo>
                        <a:lnTo>
                          <a:pt x="171" y="19"/>
                        </a:lnTo>
                        <a:lnTo>
                          <a:pt x="167" y="2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66715" name="Group 59"/>
              <p:cNvGrpSpPr>
                <a:grpSpLocks noChangeAspect="1"/>
              </p:cNvGrpSpPr>
              <p:nvPr/>
            </p:nvGrpSpPr>
            <p:grpSpPr bwMode="auto">
              <a:xfrm>
                <a:off x="645" y="2592"/>
                <a:ext cx="289" cy="746"/>
                <a:chOff x="645" y="2592"/>
                <a:chExt cx="289" cy="746"/>
              </a:xfrm>
            </p:grpSpPr>
            <p:grpSp>
              <p:nvGrpSpPr>
                <p:cNvPr id="966716" name="Group 60"/>
                <p:cNvGrpSpPr>
                  <a:grpSpLocks noChangeAspect="1"/>
                </p:cNvGrpSpPr>
                <p:nvPr/>
              </p:nvGrpSpPr>
              <p:grpSpPr bwMode="auto">
                <a:xfrm>
                  <a:off x="645" y="2688"/>
                  <a:ext cx="289" cy="650"/>
                  <a:chOff x="645" y="2688"/>
                  <a:chExt cx="289" cy="650"/>
                </a:xfrm>
              </p:grpSpPr>
              <p:grpSp>
                <p:nvGrpSpPr>
                  <p:cNvPr id="966717" name="Group 6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55" y="3273"/>
                    <a:ext cx="256" cy="65"/>
                    <a:chOff x="655" y="3273"/>
                    <a:chExt cx="256" cy="65"/>
                  </a:xfrm>
                </p:grpSpPr>
                <p:sp>
                  <p:nvSpPr>
                    <p:cNvPr id="966718" name="Freeform 6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655" y="3288"/>
                      <a:ext cx="77" cy="50"/>
                    </a:xfrm>
                    <a:custGeom>
                      <a:avLst/>
                      <a:gdLst>
                        <a:gd name="T0" fmla="*/ 29 w 77"/>
                        <a:gd name="T1" fmla="*/ 10 h 50"/>
                        <a:gd name="T2" fmla="*/ 12 w 77"/>
                        <a:gd name="T3" fmla="*/ 24 h 50"/>
                        <a:gd name="T4" fmla="*/ 0 w 77"/>
                        <a:gd name="T5" fmla="*/ 37 h 50"/>
                        <a:gd name="T6" fmla="*/ 1 w 77"/>
                        <a:gd name="T7" fmla="*/ 45 h 50"/>
                        <a:gd name="T8" fmla="*/ 10 w 77"/>
                        <a:gd name="T9" fmla="*/ 49 h 50"/>
                        <a:gd name="T10" fmla="*/ 34 w 77"/>
                        <a:gd name="T11" fmla="*/ 48 h 50"/>
                        <a:gd name="T12" fmla="*/ 48 w 77"/>
                        <a:gd name="T13" fmla="*/ 42 h 50"/>
                        <a:gd name="T14" fmla="*/ 55 w 77"/>
                        <a:gd name="T15" fmla="*/ 32 h 50"/>
                        <a:gd name="T16" fmla="*/ 75 w 77"/>
                        <a:gd name="T17" fmla="*/ 25 h 50"/>
                        <a:gd name="T18" fmla="*/ 76 w 77"/>
                        <a:gd name="T19" fmla="*/ 12 h 50"/>
                        <a:gd name="T20" fmla="*/ 73 w 77"/>
                        <a:gd name="T21" fmla="*/ 0 h 50"/>
                        <a:gd name="T22" fmla="*/ 52 w 77"/>
                        <a:gd name="T23" fmla="*/ 9 h 50"/>
                        <a:gd name="T24" fmla="*/ 29 w 77"/>
                        <a:gd name="T25" fmla="*/ 1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77" h="50">
                          <a:moveTo>
                            <a:pt x="29" y="10"/>
                          </a:moveTo>
                          <a:lnTo>
                            <a:pt x="12" y="24"/>
                          </a:lnTo>
                          <a:lnTo>
                            <a:pt x="0" y="37"/>
                          </a:lnTo>
                          <a:lnTo>
                            <a:pt x="1" y="45"/>
                          </a:lnTo>
                          <a:lnTo>
                            <a:pt x="10" y="49"/>
                          </a:lnTo>
                          <a:lnTo>
                            <a:pt x="34" y="48"/>
                          </a:lnTo>
                          <a:lnTo>
                            <a:pt x="48" y="42"/>
                          </a:lnTo>
                          <a:lnTo>
                            <a:pt x="55" y="32"/>
                          </a:lnTo>
                          <a:lnTo>
                            <a:pt x="75" y="25"/>
                          </a:lnTo>
                          <a:lnTo>
                            <a:pt x="76" y="12"/>
                          </a:lnTo>
                          <a:lnTo>
                            <a:pt x="73" y="0"/>
                          </a:lnTo>
                          <a:lnTo>
                            <a:pt x="52" y="9"/>
                          </a:lnTo>
                          <a:lnTo>
                            <a:pt x="29" y="1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6719" name="Freeform 63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23" y="3273"/>
                      <a:ext cx="88" cy="53"/>
                    </a:xfrm>
                    <a:custGeom>
                      <a:avLst/>
                      <a:gdLst>
                        <a:gd name="T0" fmla="*/ 1 w 88"/>
                        <a:gd name="T1" fmla="*/ 3 h 53"/>
                        <a:gd name="T2" fmla="*/ 0 w 88"/>
                        <a:gd name="T3" fmla="*/ 24 h 53"/>
                        <a:gd name="T4" fmla="*/ 12 w 88"/>
                        <a:gd name="T5" fmla="*/ 32 h 53"/>
                        <a:gd name="T6" fmla="*/ 24 w 88"/>
                        <a:gd name="T7" fmla="*/ 35 h 53"/>
                        <a:gd name="T8" fmla="*/ 32 w 88"/>
                        <a:gd name="T9" fmla="*/ 39 h 53"/>
                        <a:gd name="T10" fmla="*/ 46 w 88"/>
                        <a:gd name="T11" fmla="*/ 47 h 53"/>
                        <a:gd name="T12" fmla="*/ 71 w 88"/>
                        <a:gd name="T13" fmla="*/ 52 h 53"/>
                        <a:gd name="T14" fmla="*/ 80 w 88"/>
                        <a:gd name="T15" fmla="*/ 51 h 53"/>
                        <a:gd name="T16" fmla="*/ 87 w 88"/>
                        <a:gd name="T17" fmla="*/ 48 h 53"/>
                        <a:gd name="T18" fmla="*/ 87 w 88"/>
                        <a:gd name="T19" fmla="*/ 42 h 53"/>
                        <a:gd name="T20" fmla="*/ 78 w 88"/>
                        <a:gd name="T21" fmla="*/ 30 h 53"/>
                        <a:gd name="T22" fmla="*/ 58 w 88"/>
                        <a:gd name="T23" fmla="*/ 18 h 53"/>
                        <a:gd name="T24" fmla="*/ 43 w 88"/>
                        <a:gd name="T25" fmla="*/ 7 h 53"/>
                        <a:gd name="T26" fmla="*/ 37 w 88"/>
                        <a:gd name="T27" fmla="*/ 0 h 53"/>
                        <a:gd name="T28" fmla="*/ 1 w 88"/>
                        <a:gd name="T29" fmla="*/ 3 h 5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8" h="53">
                          <a:moveTo>
                            <a:pt x="1" y="3"/>
                          </a:moveTo>
                          <a:lnTo>
                            <a:pt x="0" y="24"/>
                          </a:lnTo>
                          <a:lnTo>
                            <a:pt x="12" y="32"/>
                          </a:lnTo>
                          <a:lnTo>
                            <a:pt x="24" y="35"/>
                          </a:lnTo>
                          <a:lnTo>
                            <a:pt x="32" y="39"/>
                          </a:lnTo>
                          <a:lnTo>
                            <a:pt x="46" y="47"/>
                          </a:lnTo>
                          <a:lnTo>
                            <a:pt x="71" y="52"/>
                          </a:lnTo>
                          <a:lnTo>
                            <a:pt x="80" y="51"/>
                          </a:lnTo>
                          <a:lnTo>
                            <a:pt x="87" y="48"/>
                          </a:lnTo>
                          <a:lnTo>
                            <a:pt x="87" y="42"/>
                          </a:lnTo>
                          <a:lnTo>
                            <a:pt x="78" y="30"/>
                          </a:lnTo>
                          <a:lnTo>
                            <a:pt x="58" y="18"/>
                          </a:lnTo>
                          <a:lnTo>
                            <a:pt x="43" y="7"/>
                          </a:lnTo>
                          <a:lnTo>
                            <a:pt x="37" y="0"/>
                          </a:lnTo>
                          <a:lnTo>
                            <a:pt x="1" y="3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66720" name="Group 6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45" y="2688"/>
                    <a:ext cx="289" cy="614"/>
                    <a:chOff x="645" y="2688"/>
                    <a:chExt cx="289" cy="614"/>
                  </a:xfrm>
                </p:grpSpPr>
                <p:grpSp>
                  <p:nvGrpSpPr>
                    <p:cNvPr id="966721" name="Group 65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683" y="2688"/>
                      <a:ext cx="181" cy="196"/>
                      <a:chOff x="683" y="2688"/>
                      <a:chExt cx="181" cy="196"/>
                    </a:xfrm>
                  </p:grpSpPr>
                  <p:sp>
                    <p:nvSpPr>
                      <p:cNvPr id="966722" name="Freeform 66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683" y="2700"/>
                        <a:ext cx="181" cy="184"/>
                      </a:xfrm>
                      <a:custGeom>
                        <a:avLst/>
                        <a:gdLst>
                          <a:gd name="T0" fmla="*/ 0 w 181"/>
                          <a:gd name="T1" fmla="*/ 35 h 184"/>
                          <a:gd name="T2" fmla="*/ 54 w 181"/>
                          <a:gd name="T3" fmla="*/ 0 h 184"/>
                          <a:gd name="T4" fmla="*/ 113 w 181"/>
                          <a:gd name="T5" fmla="*/ 80 h 184"/>
                          <a:gd name="T6" fmla="*/ 123 w 181"/>
                          <a:gd name="T7" fmla="*/ 4 h 184"/>
                          <a:gd name="T8" fmla="*/ 160 w 181"/>
                          <a:gd name="T9" fmla="*/ 14 h 184"/>
                          <a:gd name="T10" fmla="*/ 180 w 181"/>
                          <a:gd name="T11" fmla="*/ 42 h 184"/>
                          <a:gd name="T12" fmla="*/ 176 w 181"/>
                          <a:gd name="T13" fmla="*/ 183 h 184"/>
                          <a:gd name="T14" fmla="*/ 19 w 181"/>
                          <a:gd name="T15" fmla="*/ 183 h 184"/>
                          <a:gd name="T16" fmla="*/ 0 w 181"/>
                          <a:gd name="T17" fmla="*/ 35 h 18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81" h="184">
                            <a:moveTo>
                              <a:pt x="0" y="35"/>
                            </a:moveTo>
                            <a:lnTo>
                              <a:pt x="54" y="0"/>
                            </a:lnTo>
                            <a:lnTo>
                              <a:pt x="113" y="80"/>
                            </a:lnTo>
                            <a:lnTo>
                              <a:pt x="123" y="4"/>
                            </a:lnTo>
                            <a:lnTo>
                              <a:pt x="160" y="14"/>
                            </a:lnTo>
                            <a:lnTo>
                              <a:pt x="180" y="42"/>
                            </a:lnTo>
                            <a:lnTo>
                              <a:pt x="176" y="183"/>
                            </a:lnTo>
                            <a:lnTo>
                              <a:pt x="19" y="183"/>
                            </a:lnTo>
                            <a:lnTo>
                              <a:pt x="0" y="35"/>
                            </a:lnTo>
                          </a:path>
                        </a:pathLst>
                      </a:custGeom>
                      <a:solidFill>
                        <a:srgbClr val="7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66723" name="Freeform 67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736" y="2688"/>
                        <a:ext cx="70" cy="107"/>
                      </a:xfrm>
                      <a:custGeom>
                        <a:avLst/>
                        <a:gdLst>
                          <a:gd name="T0" fmla="*/ 0 w 70"/>
                          <a:gd name="T1" fmla="*/ 11 h 107"/>
                          <a:gd name="T2" fmla="*/ 6 w 70"/>
                          <a:gd name="T3" fmla="*/ 0 h 107"/>
                          <a:gd name="T4" fmla="*/ 48 w 70"/>
                          <a:gd name="T5" fmla="*/ 18 h 107"/>
                          <a:gd name="T6" fmla="*/ 59 w 70"/>
                          <a:gd name="T7" fmla="*/ 6 h 107"/>
                          <a:gd name="T8" fmla="*/ 66 w 70"/>
                          <a:gd name="T9" fmla="*/ 11 h 107"/>
                          <a:gd name="T10" fmla="*/ 69 w 70"/>
                          <a:gd name="T11" fmla="*/ 73 h 107"/>
                          <a:gd name="T12" fmla="*/ 68 w 70"/>
                          <a:gd name="T13" fmla="*/ 106 h 107"/>
                          <a:gd name="T14" fmla="*/ 0 w 70"/>
                          <a:gd name="T15" fmla="*/ 11 h 10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70" h="107">
                            <a:moveTo>
                              <a:pt x="0" y="11"/>
                            </a:moveTo>
                            <a:lnTo>
                              <a:pt x="6" y="0"/>
                            </a:lnTo>
                            <a:lnTo>
                              <a:pt x="48" y="18"/>
                            </a:lnTo>
                            <a:lnTo>
                              <a:pt x="59" y="6"/>
                            </a:lnTo>
                            <a:lnTo>
                              <a:pt x="66" y="11"/>
                            </a:lnTo>
                            <a:lnTo>
                              <a:pt x="69" y="73"/>
                            </a:lnTo>
                            <a:lnTo>
                              <a:pt x="68" y="106"/>
                            </a:lnTo>
                            <a:lnTo>
                              <a:pt x="0" y="11"/>
                            </a:lnTo>
                          </a:path>
                        </a:pathLst>
                      </a:custGeom>
                      <a:solidFill>
                        <a:srgbClr val="FFD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66724" name="Freeform 68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760" y="2710"/>
                        <a:ext cx="48" cy="23"/>
                      </a:xfrm>
                      <a:custGeom>
                        <a:avLst/>
                        <a:gdLst>
                          <a:gd name="T0" fmla="*/ 0 w 48"/>
                          <a:gd name="T1" fmla="*/ 22 h 23"/>
                          <a:gd name="T2" fmla="*/ 27 w 48"/>
                          <a:gd name="T3" fmla="*/ 0 h 23"/>
                          <a:gd name="T4" fmla="*/ 47 w 48"/>
                          <a:gd name="T5" fmla="*/ 18 h 2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48" h="23">
                            <a:moveTo>
                              <a:pt x="0" y="22"/>
                            </a:moveTo>
                            <a:lnTo>
                              <a:pt x="27" y="0"/>
                            </a:lnTo>
                            <a:lnTo>
                              <a:pt x="47" y="18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966725" name="Group 69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645" y="2698"/>
                      <a:ext cx="289" cy="604"/>
                      <a:chOff x="645" y="2698"/>
                      <a:chExt cx="289" cy="604"/>
                    </a:xfrm>
                  </p:grpSpPr>
                  <p:sp>
                    <p:nvSpPr>
                      <p:cNvPr id="966726" name="Freeform 70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645" y="2698"/>
                        <a:ext cx="289" cy="604"/>
                      </a:xfrm>
                      <a:custGeom>
                        <a:avLst/>
                        <a:gdLst>
                          <a:gd name="T0" fmla="*/ 91 w 289"/>
                          <a:gd name="T1" fmla="*/ 0 h 604"/>
                          <a:gd name="T2" fmla="*/ 22 w 289"/>
                          <a:gd name="T3" fmla="*/ 44 h 604"/>
                          <a:gd name="T4" fmla="*/ 0 w 289"/>
                          <a:gd name="T5" fmla="*/ 187 h 604"/>
                          <a:gd name="T6" fmla="*/ 53 w 289"/>
                          <a:gd name="T7" fmla="*/ 281 h 604"/>
                          <a:gd name="T8" fmla="*/ 54 w 289"/>
                          <a:gd name="T9" fmla="*/ 298 h 604"/>
                          <a:gd name="T10" fmla="*/ 58 w 289"/>
                          <a:gd name="T11" fmla="*/ 320 h 604"/>
                          <a:gd name="T12" fmla="*/ 64 w 289"/>
                          <a:gd name="T13" fmla="*/ 334 h 604"/>
                          <a:gd name="T14" fmla="*/ 56 w 289"/>
                          <a:gd name="T15" fmla="*/ 437 h 604"/>
                          <a:gd name="T16" fmla="*/ 38 w 289"/>
                          <a:gd name="T17" fmla="*/ 601 h 604"/>
                          <a:gd name="T18" fmla="*/ 57 w 289"/>
                          <a:gd name="T19" fmla="*/ 603 h 604"/>
                          <a:gd name="T20" fmla="*/ 87 w 289"/>
                          <a:gd name="T21" fmla="*/ 594 h 604"/>
                          <a:gd name="T22" fmla="*/ 109 w 289"/>
                          <a:gd name="T23" fmla="*/ 484 h 604"/>
                          <a:gd name="T24" fmla="*/ 120 w 289"/>
                          <a:gd name="T25" fmla="*/ 443 h 604"/>
                          <a:gd name="T26" fmla="*/ 152 w 289"/>
                          <a:gd name="T27" fmla="*/ 336 h 604"/>
                          <a:gd name="T28" fmla="*/ 156 w 289"/>
                          <a:gd name="T29" fmla="*/ 449 h 604"/>
                          <a:gd name="T30" fmla="*/ 173 w 289"/>
                          <a:gd name="T31" fmla="*/ 585 h 604"/>
                          <a:gd name="T32" fmla="*/ 219 w 289"/>
                          <a:gd name="T33" fmla="*/ 586 h 604"/>
                          <a:gd name="T34" fmla="*/ 224 w 289"/>
                          <a:gd name="T35" fmla="*/ 440 h 604"/>
                          <a:gd name="T36" fmla="*/ 220 w 289"/>
                          <a:gd name="T37" fmla="*/ 294 h 604"/>
                          <a:gd name="T38" fmla="*/ 222 w 289"/>
                          <a:gd name="T39" fmla="*/ 220 h 604"/>
                          <a:gd name="T40" fmla="*/ 231 w 289"/>
                          <a:gd name="T41" fmla="*/ 197 h 604"/>
                          <a:gd name="T42" fmla="*/ 236 w 289"/>
                          <a:gd name="T43" fmla="*/ 199 h 604"/>
                          <a:gd name="T44" fmla="*/ 284 w 289"/>
                          <a:gd name="T45" fmla="*/ 174 h 604"/>
                          <a:gd name="T46" fmla="*/ 288 w 289"/>
                          <a:gd name="T47" fmla="*/ 128 h 604"/>
                          <a:gd name="T48" fmla="*/ 211 w 289"/>
                          <a:gd name="T49" fmla="*/ 16 h 604"/>
                          <a:gd name="T50" fmla="*/ 156 w 289"/>
                          <a:gd name="T51" fmla="*/ 0 h 604"/>
                          <a:gd name="T52" fmla="*/ 168 w 289"/>
                          <a:gd name="T53" fmla="*/ 75 h 604"/>
                          <a:gd name="T54" fmla="*/ 154 w 289"/>
                          <a:gd name="T55" fmla="*/ 149 h 604"/>
                          <a:gd name="T56" fmla="*/ 133 w 289"/>
                          <a:gd name="T57" fmla="*/ 80 h 604"/>
                          <a:gd name="T58" fmla="*/ 91 w 289"/>
                          <a:gd name="T59" fmla="*/ 0 h 60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</a:cxnLst>
                        <a:rect l="0" t="0" r="r" b="b"/>
                        <a:pathLst>
                          <a:path w="289" h="604">
                            <a:moveTo>
                              <a:pt x="91" y="0"/>
                            </a:moveTo>
                            <a:lnTo>
                              <a:pt x="22" y="44"/>
                            </a:lnTo>
                            <a:lnTo>
                              <a:pt x="0" y="187"/>
                            </a:lnTo>
                            <a:lnTo>
                              <a:pt x="53" y="281"/>
                            </a:lnTo>
                            <a:lnTo>
                              <a:pt x="54" y="298"/>
                            </a:lnTo>
                            <a:lnTo>
                              <a:pt x="58" y="320"/>
                            </a:lnTo>
                            <a:lnTo>
                              <a:pt x="64" y="334"/>
                            </a:lnTo>
                            <a:lnTo>
                              <a:pt x="56" y="437"/>
                            </a:lnTo>
                            <a:lnTo>
                              <a:pt x="38" y="601"/>
                            </a:lnTo>
                            <a:lnTo>
                              <a:pt x="57" y="603"/>
                            </a:lnTo>
                            <a:lnTo>
                              <a:pt x="87" y="594"/>
                            </a:lnTo>
                            <a:lnTo>
                              <a:pt x="109" y="484"/>
                            </a:lnTo>
                            <a:lnTo>
                              <a:pt x="120" y="443"/>
                            </a:lnTo>
                            <a:lnTo>
                              <a:pt x="152" y="336"/>
                            </a:lnTo>
                            <a:lnTo>
                              <a:pt x="156" y="449"/>
                            </a:lnTo>
                            <a:lnTo>
                              <a:pt x="173" y="585"/>
                            </a:lnTo>
                            <a:lnTo>
                              <a:pt x="219" y="586"/>
                            </a:lnTo>
                            <a:lnTo>
                              <a:pt x="224" y="440"/>
                            </a:lnTo>
                            <a:lnTo>
                              <a:pt x="220" y="294"/>
                            </a:lnTo>
                            <a:lnTo>
                              <a:pt x="222" y="220"/>
                            </a:lnTo>
                            <a:lnTo>
                              <a:pt x="231" y="197"/>
                            </a:lnTo>
                            <a:lnTo>
                              <a:pt x="236" y="199"/>
                            </a:lnTo>
                            <a:lnTo>
                              <a:pt x="284" y="174"/>
                            </a:lnTo>
                            <a:lnTo>
                              <a:pt x="288" y="128"/>
                            </a:lnTo>
                            <a:lnTo>
                              <a:pt x="211" y="16"/>
                            </a:lnTo>
                            <a:lnTo>
                              <a:pt x="156" y="0"/>
                            </a:lnTo>
                            <a:lnTo>
                              <a:pt x="168" y="75"/>
                            </a:lnTo>
                            <a:lnTo>
                              <a:pt x="154" y="149"/>
                            </a:lnTo>
                            <a:lnTo>
                              <a:pt x="133" y="80"/>
                            </a:lnTo>
                            <a:lnTo>
                              <a:pt x="91" y="0"/>
                            </a:lnTo>
                          </a:path>
                        </a:pathLst>
                      </a:custGeom>
                      <a:solidFill>
                        <a:srgbClr val="5F3F1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66727" name="Freeform 71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662" y="2763"/>
                        <a:ext cx="69" cy="155"/>
                      </a:xfrm>
                      <a:custGeom>
                        <a:avLst/>
                        <a:gdLst>
                          <a:gd name="T0" fmla="*/ 34 w 69"/>
                          <a:gd name="T1" fmla="*/ 0 h 155"/>
                          <a:gd name="T2" fmla="*/ 41 w 69"/>
                          <a:gd name="T3" fmla="*/ 37 h 155"/>
                          <a:gd name="T4" fmla="*/ 37 w 69"/>
                          <a:gd name="T5" fmla="*/ 92 h 155"/>
                          <a:gd name="T6" fmla="*/ 0 w 69"/>
                          <a:gd name="T7" fmla="*/ 102 h 155"/>
                          <a:gd name="T8" fmla="*/ 37 w 69"/>
                          <a:gd name="T9" fmla="*/ 105 h 155"/>
                          <a:gd name="T10" fmla="*/ 47 w 69"/>
                          <a:gd name="T11" fmla="*/ 139 h 155"/>
                          <a:gd name="T12" fmla="*/ 68 w 69"/>
                          <a:gd name="T13" fmla="*/ 154 h 155"/>
                          <a:gd name="T14" fmla="*/ 61 w 69"/>
                          <a:gd name="T15" fmla="*/ 126 h 155"/>
                          <a:gd name="T16" fmla="*/ 54 w 69"/>
                          <a:gd name="T17" fmla="*/ 111 h 155"/>
                          <a:gd name="T18" fmla="*/ 51 w 69"/>
                          <a:gd name="T19" fmla="*/ 74 h 155"/>
                          <a:gd name="T20" fmla="*/ 34 w 69"/>
                          <a:gd name="T21" fmla="*/ 0 h 15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69" h="155">
                            <a:moveTo>
                              <a:pt x="34" y="0"/>
                            </a:moveTo>
                            <a:lnTo>
                              <a:pt x="41" y="37"/>
                            </a:lnTo>
                            <a:lnTo>
                              <a:pt x="37" y="92"/>
                            </a:lnTo>
                            <a:lnTo>
                              <a:pt x="0" y="102"/>
                            </a:lnTo>
                            <a:lnTo>
                              <a:pt x="37" y="105"/>
                            </a:lnTo>
                            <a:lnTo>
                              <a:pt x="47" y="139"/>
                            </a:lnTo>
                            <a:lnTo>
                              <a:pt x="68" y="154"/>
                            </a:lnTo>
                            <a:lnTo>
                              <a:pt x="61" y="126"/>
                            </a:lnTo>
                            <a:lnTo>
                              <a:pt x="54" y="111"/>
                            </a:lnTo>
                            <a:lnTo>
                              <a:pt x="51" y="74"/>
                            </a:lnTo>
                            <a:lnTo>
                              <a:pt x="34" y="0"/>
                            </a:lnTo>
                          </a:path>
                        </a:pathLst>
                      </a:custGeom>
                      <a:solidFill>
                        <a:srgbClr val="3F1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66728" name="Freeform 72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728" y="2772"/>
                        <a:ext cx="22" cy="19"/>
                      </a:xfrm>
                      <a:custGeom>
                        <a:avLst/>
                        <a:gdLst>
                          <a:gd name="T0" fmla="*/ 0 w 22"/>
                          <a:gd name="T1" fmla="*/ 18 h 19"/>
                          <a:gd name="T2" fmla="*/ 5 w 22"/>
                          <a:gd name="T3" fmla="*/ 0 h 19"/>
                          <a:gd name="T4" fmla="*/ 21 w 22"/>
                          <a:gd name="T5" fmla="*/ 15 h 19"/>
                          <a:gd name="T6" fmla="*/ 0 w 22"/>
                          <a:gd name="T7" fmla="*/ 18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2" h="19">
                            <a:moveTo>
                              <a:pt x="0" y="18"/>
                            </a:moveTo>
                            <a:lnTo>
                              <a:pt x="5" y="0"/>
                            </a:lnTo>
                            <a:lnTo>
                              <a:pt x="21" y="15"/>
                            </a:lnTo>
                            <a:lnTo>
                              <a:pt x="0" y="18"/>
                            </a:lnTo>
                          </a:path>
                        </a:pathLst>
                      </a:custGeom>
                      <a:solidFill>
                        <a:srgbClr val="FFD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966729" name="Group 73"/>
                <p:cNvGrpSpPr>
                  <a:grpSpLocks noChangeAspect="1"/>
                </p:cNvGrpSpPr>
                <p:nvPr/>
              </p:nvGrpSpPr>
              <p:grpSpPr bwMode="auto">
                <a:xfrm>
                  <a:off x="727" y="2592"/>
                  <a:ext cx="154" cy="302"/>
                  <a:chOff x="727" y="2592"/>
                  <a:chExt cx="154" cy="302"/>
                </a:xfrm>
              </p:grpSpPr>
              <p:grpSp>
                <p:nvGrpSpPr>
                  <p:cNvPr id="966730" name="Group 7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27" y="2592"/>
                    <a:ext cx="90" cy="115"/>
                    <a:chOff x="727" y="2592"/>
                    <a:chExt cx="90" cy="115"/>
                  </a:xfrm>
                </p:grpSpPr>
                <p:grpSp>
                  <p:nvGrpSpPr>
                    <p:cNvPr id="966731" name="Group 75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730" y="2594"/>
                      <a:ext cx="79" cy="113"/>
                      <a:chOff x="730" y="2594"/>
                      <a:chExt cx="79" cy="113"/>
                    </a:xfrm>
                  </p:grpSpPr>
                  <p:sp>
                    <p:nvSpPr>
                      <p:cNvPr id="966732" name="Freeform 76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730" y="2594"/>
                        <a:ext cx="79" cy="113"/>
                      </a:xfrm>
                      <a:custGeom>
                        <a:avLst/>
                        <a:gdLst>
                          <a:gd name="T0" fmla="*/ 77 w 79"/>
                          <a:gd name="T1" fmla="*/ 19 h 113"/>
                          <a:gd name="T2" fmla="*/ 78 w 79"/>
                          <a:gd name="T3" fmla="*/ 37 h 113"/>
                          <a:gd name="T4" fmla="*/ 75 w 79"/>
                          <a:gd name="T5" fmla="*/ 43 h 113"/>
                          <a:gd name="T6" fmla="*/ 78 w 79"/>
                          <a:gd name="T7" fmla="*/ 49 h 113"/>
                          <a:gd name="T8" fmla="*/ 77 w 79"/>
                          <a:gd name="T9" fmla="*/ 56 h 113"/>
                          <a:gd name="T10" fmla="*/ 76 w 79"/>
                          <a:gd name="T11" fmla="*/ 65 h 113"/>
                          <a:gd name="T12" fmla="*/ 75 w 79"/>
                          <a:gd name="T13" fmla="*/ 74 h 113"/>
                          <a:gd name="T14" fmla="*/ 76 w 79"/>
                          <a:gd name="T15" fmla="*/ 84 h 113"/>
                          <a:gd name="T16" fmla="*/ 71 w 79"/>
                          <a:gd name="T17" fmla="*/ 90 h 113"/>
                          <a:gd name="T18" fmla="*/ 64 w 79"/>
                          <a:gd name="T19" fmla="*/ 94 h 113"/>
                          <a:gd name="T20" fmla="*/ 66 w 79"/>
                          <a:gd name="T21" fmla="*/ 99 h 113"/>
                          <a:gd name="T22" fmla="*/ 53 w 79"/>
                          <a:gd name="T23" fmla="*/ 112 h 113"/>
                          <a:gd name="T24" fmla="*/ 11 w 79"/>
                          <a:gd name="T25" fmla="*/ 93 h 113"/>
                          <a:gd name="T26" fmla="*/ 9 w 79"/>
                          <a:gd name="T27" fmla="*/ 69 h 113"/>
                          <a:gd name="T28" fmla="*/ 8 w 79"/>
                          <a:gd name="T29" fmla="*/ 66 h 113"/>
                          <a:gd name="T30" fmla="*/ 6 w 79"/>
                          <a:gd name="T31" fmla="*/ 62 h 113"/>
                          <a:gd name="T32" fmla="*/ 2 w 79"/>
                          <a:gd name="T33" fmla="*/ 55 h 113"/>
                          <a:gd name="T34" fmla="*/ 0 w 79"/>
                          <a:gd name="T35" fmla="*/ 42 h 113"/>
                          <a:gd name="T36" fmla="*/ 5 w 79"/>
                          <a:gd name="T37" fmla="*/ 40 h 113"/>
                          <a:gd name="T38" fmla="*/ 4 w 79"/>
                          <a:gd name="T39" fmla="*/ 35 h 113"/>
                          <a:gd name="T40" fmla="*/ 4 w 79"/>
                          <a:gd name="T41" fmla="*/ 27 h 113"/>
                          <a:gd name="T42" fmla="*/ 4 w 79"/>
                          <a:gd name="T43" fmla="*/ 20 h 113"/>
                          <a:gd name="T44" fmla="*/ 8 w 79"/>
                          <a:gd name="T45" fmla="*/ 13 h 113"/>
                          <a:gd name="T46" fmla="*/ 12 w 79"/>
                          <a:gd name="T47" fmla="*/ 8 h 113"/>
                          <a:gd name="T48" fmla="*/ 19 w 79"/>
                          <a:gd name="T49" fmla="*/ 3 h 113"/>
                          <a:gd name="T50" fmla="*/ 28 w 79"/>
                          <a:gd name="T51" fmla="*/ 1 h 113"/>
                          <a:gd name="T52" fmla="*/ 36 w 79"/>
                          <a:gd name="T53" fmla="*/ 0 h 113"/>
                          <a:gd name="T54" fmla="*/ 45 w 79"/>
                          <a:gd name="T55" fmla="*/ 0 h 113"/>
                          <a:gd name="T56" fmla="*/ 54 w 79"/>
                          <a:gd name="T57" fmla="*/ 1 h 113"/>
                          <a:gd name="T58" fmla="*/ 61 w 79"/>
                          <a:gd name="T59" fmla="*/ 2 h 113"/>
                          <a:gd name="T60" fmla="*/ 69 w 79"/>
                          <a:gd name="T61" fmla="*/ 5 h 113"/>
                          <a:gd name="T62" fmla="*/ 73 w 79"/>
                          <a:gd name="T63" fmla="*/ 9 h 113"/>
                          <a:gd name="T64" fmla="*/ 74 w 79"/>
                          <a:gd name="T65" fmla="*/ 12 h 113"/>
                          <a:gd name="T66" fmla="*/ 77 w 79"/>
                          <a:gd name="T67" fmla="*/ 19 h 11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</a:cxnLst>
                        <a:rect l="0" t="0" r="r" b="b"/>
                        <a:pathLst>
                          <a:path w="79" h="113">
                            <a:moveTo>
                              <a:pt x="77" y="19"/>
                            </a:moveTo>
                            <a:lnTo>
                              <a:pt x="78" y="37"/>
                            </a:lnTo>
                            <a:lnTo>
                              <a:pt x="75" y="43"/>
                            </a:lnTo>
                            <a:lnTo>
                              <a:pt x="78" y="49"/>
                            </a:lnTo>
                            <a:lnTo>
                              <a:pt x="77" y="56"/>
                            </a:lnTo>
                            <a:lnTo>
                              <a:pt x="76" y="65"/>
                            </a:lnTo>
                            <a:lnTo>
                              <a:pt x="75" y="74"/>
                            </a:lnTo>
                            <a:lnTo>
                              <a:pt x="76" y="84"/>
                            </a:lnTo>
                            <a:lnTo>
                              <a:pt x="71" y="90"/>
                            </a:lnTo>
                            <a:lnTo>
                              <a:pt x="64" y="94"/>
                            </a:lnTo>
                            <a:lnTo>
                              <a:pt x="66" y="99"/>
                            </a:lnTo>
                            <a:lnTo>
                              <a:pt x="53" y="112"/>
                            </a:lnTo>
                            <a:lnTo>
                              <a:pt x="11" y="93"/>
                            </a:lnTo>
                            <a:lnTo>
                              <a:pt x="9" y="69"/>
                            </a:lnTo>
                            <a:lnTo>
                              <a:pt x="8" y="66"/>
                            </a:lnTo>
                            <a:lnTo>
                              <a:pt x="6" y="62"/>
                            </a:lnTo>
                            <a:lnTo>
                              <a:pt x="2" y="55"/>
                            </a:lnTo>
                            <a:lnTo>
                              <a:pt x="0" y="42"/>
                            </a:lnTo>
                            <a:lnTo>
                              <a:pt x="5" y="40"/>
                            </a:lnTo>
                            <a:lnTo>
                              <a:pt x="4" y="35"/>
                            </a:lnTo>
                            <a:lnTo>
                              <a:pt x="4" y="27"/>
                            </a:lnTo>
                            <a:lnTo>
                              <a:pt x="4" y="20"/>
                            </a:lnTo>
                            <a:lnTo>
                              <a:pt x="8" y="13"/>
                            </a:lnTo>
                            <a:lnTo>
                              <a:pt x="12" y="8"/>
                            </a:lnTo>
                            <a:lnTo>
                              <a:pt x="19" y="3"/>
                            </a:lnTo>
                            <a:lnTo>
                              <a:pt x="28" y="1"/>
                            </a:lnTo>
                            <a:lnTo>
                              <a:pt x="36" y="0"/>
                            </a:lnTo>
                            <a:lnTo>
                              <a:pt x="45" y="0"/>
                            </a:lnTo>
                            <a:lnTo>
                              <a:pt x="54" y="1"/>
                            </a:lnTo>
                            <a:lnTo>
                              <a:pt x="61" y="2"/>
                            </a:lnTo>
                            <a:lnTo>
                              <a:pt x="69" y="5"/>
                            </a:lnTo>
                            <a:lnTo>
                              <a:pt x="73" y="9"/>
                            </a:lnTo>
                            <a:lnTo>
                              <a:pt x="74" y="12"/>
                            </a:lnTo>
                            <a:lnTo>
                              <a:pt x="77" y="19"/>
                            </a:lnTo>
                          </a:path>
                        </a:pathLst>
                      </a:custGeom>
                      <a:solidFill>
                        <a:srgbClr val="FF7F7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966733" name="Group 77"/>
                      <p:cNvGrpSpPr>
                        <a:grpSpLocks noChangeAspect="1"/>
                      </p:cNvGrpSpPr>
                      <p:nvPr/>
                    </p:nvGrpSpPr>
                    <p:grpSpPr bwMode="auto">
                      <a:xfrm>
                        <a:off x="738" y="2632"/>
                        <a:ext cx="68" cy="54"/>
                        <a:chOff x="738" y="2632"/>
                        <a:chExt cx="68" cy="54"/>
                      </a:xfrm>
                    </p:grpSpPr>
                    <p:sp>
                      <p:nvSpPr>
                        <p:cNvPr id="966734" name="Freeform 78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764" y="2632"/>
                          <a:ext cx="26" cy="8"/>
                        </a:xfrm>
                        <a:custGeom>
                          <a:avLst/>
                          <a:gdLst>
                            <a:gd name="T0" fmla="*/ 0 w 26"/>
                            <a:gd name="T1" fmla="*/ 1 h 8"/>
                            <a:gd name="T2" fmla="*/ 11 w 26"/>
                            <a:gd name="T3" fmla="*/ 0 h 8"/>
                            <a:gd name="T4" fmla="*/ 19 w 26"/>
                            <a:gd name="T5" fmla="*/ 1 h 8"/>
                            <a:gd name="T6" fmla="*/ 22 w 26"/>
                            <a:gd name="T7" fmla="*/ 2 h 8"/>
                            <a:gd name="T8" fmla="*/ 25 w 26"/>
                            <a:gd name="T9" fmla="*/ 2 h 8"/>
                            <a:gd name="T10" fmla="*/ 23 w 26"/>
                            <a:gd name="T11" fmla="*/ 4 h 8"/>
                            <a:gd name="T12" fmla="*/ 21 w 26"/>
                            <a:gd name="T13" fmla="*/ 6 h 8"/>
                            <a:gd name="T14" fmla="*/ 22 w 26"/>
                            <a:gd name="T15" fmla="*/ 7 h 8"/>
                            <a:gd name="T16" fmla="*/ 15 w 26"/>
                            <a:gd name="T17" fmla="*/ 6 h 8"/>
                            <a:gd name="T18" fmla="*/ 6 w 26"/>
                            <a:gd name="T19" fmla="*/ 6 h 8"/>
                            <a:gd name="T20" fmla="*/ 10 w 26"/>
                            <a:gd name="T21" fmla="*/ 5 h 8"/>
                            <a:gd name="T22" fmla="*/ 6 w 26"/>
                            <a:gd name="T23" fmla="*/ 4 h 8"/>
                            <a:gd name="T24" fmla="*/ 0 w 26"/>
                            <a:gd name="T25" fmla="*/ 1 h 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</a:cxnLst>
                          <a:rect l="0" t="0" r="r" b="b"/>
                          <a:pathLst>
                            <a:path w="26" h="8">
                              <a:moveTo>
                                <a:pt x="0" y="1"/>
                              </a:moveTo>
                              <a:lnTo>
                                <a:pt x="11" y="0"/>
                              </a:lnTo>
                              <a:lnTo>
                                <a:pt x="19" y="1"/>
                              </a:lnTo>
                              <a:lnTo>
                                <a:pt x="22" y="2"/>
                              </a:lnTo>
                              <a:lnTo>
                                <a:pt x="25" y="2"/>
                              </a:lnTo>
                              <a:lnTo>
                                <a:pt x="23" y="4"/>
                              </a:lnTo>
                              <a:lnTo>
                                <a:pt x="21" y="6"/>
                              </a:lnTo>
                              <a:lnTo>
                                <a:pt x="22" y="7"/>
                              </a:lnTo>
                              <a:lnTo>
                                <a:pt x="15" y="6"/>
                              </a:lnTo>
                              <a:lnTo>
                                <a:pt x="6" y="6"/>
                              </a:lnTo>
                              <a:lnTo>
                                <a:pt x="10" y="5"/>
                              </a:lnTo>
                              <a:lnTo>
                                <a:pt x="6" y="4"/>
                              </a:lnTo>
                              <a:lnTo>
                                <a:pt x="0" y="1"/>
                              </a:lnTo>
                            </a:path>
                          </a:pathLst>
                        </a:custGeom>
                        <a:solidFill>
                          <a:srgbClr val="7F5F3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66735" name="Freeform 79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802" y="2659"/>
                          <a:ext cx="4" cy="3"/>
                        </a:xfrm>
                        <a:custGeom>
                          <a:avLst/>
                          <a:gdLst>
                            <a:gd name="T0" fmla="*/ 0 w 4"/>
                            <a:gd name="T1" fmla="*/ 0 h 3"/>
                            <a:gd name="T2" fmla="*/ 3 w 4"/>
                            <a:gd name="T3" fmla="*/ 0 h 3"/>
                            <a:gd name="T4" fmla="*/ 3 w 4"/>
                            <a:gd name="T5" fmla="*/ 2 h 3"/>
                            <a:gd name="T6" fmla="*/ 0 w 4"/>
                            <a:gd name="T7" fmla="*/ 0 h 3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</a:cxnLst>
                          <a:rect l="0" t="0" r="r" b="b"/>
                          <a:pathLst>
                            <a:path w="4" h="3">
                              <a:moveTo>
                                <a:pt x="0" y="0"/>
                              </a:moveTo>
                              <a:lnTo>
                                <a:pt x="3" y="0"/>
                              </a:lnTo>
                              <a:lnTo>
                                <a:pt x="3" y="2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7F5F3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66736" name="Freeform 80"/>
                        <p:cNvSpPr>
                          <a:spLocks noChangeAspect="1"/>
                        </p:cNvSpPr>
                        <p:nvPr/>
                      </p:nvSpPr>
                      <p:spPr bwMode="auto">
                        <a:xfrm>
                          <a:off x="738" y="2661"/>
                          <a:ext cx="41" cy="25"/>
                        </a:xfrm>
                        <a:custGeom>
                          <a:avLst/>
                          <a:gdLst>
                            <a:gd name="T0" fmla="*/ 3 w 41"/>
                            <a:gd name="T1" fmla="*/ 3 h 25"/>
                            <a:gd name="T2" fmla="*/ 8 w 41"/>
                            <a:gd name="T3" fmla="*/ 2 h 25"/>
                            <a:gd name="T4" fmla="*/ 17 w 41"/>
                            <a:gd name="T5" fmla="*/ 15 h 25"/>
                            <a:gd name="T6" fmla="*/ 40 w 41"/>
                            <a:gd name="T7" fmla="*/ 24 h 25"/>
                            <a:gd name="T8" fmla="*/ 16 w 41"/>
                            <a:gd name="T9" fmla="*/ 18 h 25"/>
                            <a:gd name="T10" fmla="*/ 7 w 41"/>
                            <a:gd name="T11" fmla="*/ 11 h 25"/>
                            <a:gd name="T12" fmla="*/ 2 w 41"/>
                            <a:gd name="T13" fmla="*/ 14 h 25"/>
                            <a:gd name="T14" fmla="*/ 0 w 41"/>
                            <a:gd name="T15" fmla="*/ 0 h 25"/>
                            <a:gd name="T16" fmla="*/ 3 w 41"/>
                            <a:gd name="T17" fmla="*/ 3 h 2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41" h="25">
                              <a:moveTo>
                                <a:pt x="3" y="3"/>
                              </a:moveTo>
                              <a:lnTo>
                                <a:pt x="8" y="2"/>
                              </a:lnTo>
                              <a:lnTo>
                                <a:pt x="17" y="15"/>
                              </a:lnTo>
                              <a:lnTo>
                                <a:pt x="40" y="24"/>
                              </a:lnTo>
                              <a:lnTo>
                                <a:pt x="16" y="18"/>
                              </a:lnTo>
                              <a:lnTo>
                                <a:pt x="7" y="11"/>
                              </a:lnTo>
                              <a:lnTo>
                                <a:pt x="2" y="14"/>
                              </a:lnTo>
                              <a:lnTo>
                                <a:pt x="0" y="0"/>
                              </a:lnTo>
                              <a:lnTo>
                                <a:pt x="3" y="3"/>
                              </a:lnTo>
                            </a:path>
                          </a:pathLst>
                        </a:custGeom>
                        <a:solidFill>
                          <a:srgbClr val="7F5F3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rnd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sp>
                  <p:nvSpPr>
                    <p:cNvPr id="966737" name="Freeform 8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27" y="2592"/>
                      <a:ext cx="90" cy="72"/>
                    </a:xfrm>
                    <a:custGeom>
                      <a:avLst/>
                      <a:gdLst>
                        <a:gd name="T0" fmla="*/ 13 w 90"/>
                        <a:gd name="T1" fmla="*/ 71 h 72"/>
                        <a:gd name="T2" fmla="*/ 6 w 90"/>
                        <a:gd name="T3" fmla="*/ 63 h 72"/>
                        <a:gd name="T4" fmla="*/ 2 w 90"/>
                        <a:gd name="T5" fmla="*/ 53 h 72"/>
                        <a:gd name="T6" fmla="*/ 0 w 90"/>
                        <a:gd name="T7" fmla="*/ 38 h 72"/>
                        <a:gd name="T8" fmla="*/ 0 w 90"/>
                        <a:gd name="T9" fmla="*/ 23 h 72"/>
                        <a:gd name="T10" fmla="*/ 3 w 90"/>
                        <a:gd name="T11" fmla="*/ 12 h 72"/>
                        <a:gd name="T12" fmla="*/ 12 w 90"/>
                        <a:gd name="T13" fmla="*/ 5 h 72"/>
                        <a:gd name="T14" fmla="*/ 21 w 90"/>
                        <a:gd name="T15" fmla="*/ 1 h 72"/>
                        <a:gd name="T16" fmla="*/ 39 w 90"/>
                        <a:gd name="T17" fmla="*/ 0 h 72"/>
                        <a:gd name="T18" fmla="*/ 62 w 90"/>
                        <a:gd name="T19" fmla="*/ 1 h 72"/>
                        <a:gd name="T20" fmla="*/ 76 w 90"/>
                        <a:gd name="T21" fmla="*/ 5 h 72"/>
                        <a:gd name="T22" fmla="*/ 85 w 90"/>
                        <a:gd name="T23" fmla="*/ 6 h 72"/>
                        <a:gd name="T24" fmla="*/ 89 w 90"/>
                        <a:gd name="T25" fmla="*/ 6 h 72"/>
                        <a:gd name="T26" fmla="*/ 84 w 90"/>
                        <a:gd name="T27" fmla="*/ 11 h 72"/>
                        <a:gd name="T28" fmla="*/ 80 w 90"/>
                        <a:gd name="T29" fmla="*/ 18 h 72"/>
                        <a:gd name="T30" fmla="*/ 80 w 90"/>
                        <a:gd name="T31" fmla="*/ 21 h 72"/>
                        <a:gd name="T32" fmla="*/ 72 w 90"/>
                        <a:gd name="T33" fmla="*/ 17 h 72"/>
                        <a:gd name="T34" fmla="*/ 62 w 90"/>
                        <a:gd name="T35" fmla="*/ 16 h 72"/>
                        <a:gd name="T36" fmla="*/ 49 w 90"/>
                        <a:gd name="T37" fmla="*/ 15 h 72"/>
                        <a:gd name="T38" fmla="*/ 40 w 90"/>
                        <a:gd name="T39" fmla="*/ 15 h 72"/>
                        <a:gd name="T40" fmla="*/ 30 w 90"/>
                        <a:gd name="T41" fmla="*/ 15 h 72"/>
                        <a:gd name="T42" fmla="*/ 35 w 90"/>
                        <a:gd name="T43" fmla="*/ 17 h 72"/>
                        <a:gd name="T44" fmla="*/ 35 w 90"/>
                        <a:gd name="T45" fmla="*/ 22 h 72"/>
                        <a:gd name="T46" fmla="*/ 32 w 90"/>
                        <a:gd name="T47" fmla="*/ 27 h 72"/>
                        <a:gd name="T48" fmla="*/ 27 w 90"/>
                        <a:gd name="T49" fmla="*/ 34 h 72"/>
                        <a:gd name="T50" fmla="*/ 24 w 90"/>
                        <a:gd name="T51" fmla="*/ 43 h 72"/>
                        <a:gd name="T52" fmla="*/ 24 w 90"/>
                        <a:gd name="T53" fmla="*/ 53 h 72"/>
                        <a:gd name="T54" fmla="*/ 16 w 90"/>
                        <a:gd name="T55" fmla="*/ 47 h 72"/>
                        <a:gd name="T56" fmla="*/ 15 w 90"/>
                        <a:gd name="T57" fmla="*/ 42 h 72"/>
                        <a:gd name="T58" fmla="*/ 11 w 90"/>
                        <a:gd name="T59" fmla="*/ 41 h 72"/>
                        <a:gd name="T60" fmla="*/ 5 w 90"/>
                        <a:gd name="T61" fmla="*/ 41 h 72"/>
                        <a:gd name="T62" fmla="*/ 4 w 90"/>
                        <a:gd name="T63" fmla="*/ 44 h 72"/>
                        <a:gd name="T64" fmla="*/ 6 w 90"/>
                        <a:gd name="T65" fmla="*/ 57 h 72"/>
                        <a:gd name="T66" fmla="*/ 10 w 90"/>
                        <a:gd name="T67" fmla="*/ 63 h 72"/>
                        <a:gd name="T68" fmla="*/ 13 w 90"/>
                        <a:gd name="T69" fmla="*/ 71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</a:cxnLst>
                      <a:rect l="0" t="0" r="r" b="b"/>
                      <a:pathLst>
                        <a:path w="90" h="72">
                          <a:moveTo>
                            <a:pt x="13" y="71"/>
                          </a:moveTo>
                          <a:lnTo>
                            <a:pt x="6" y="63"/>
                          </a:lnTo>
                          <a:lnTo>
                            <a:pt x="2" y="53"/>
                          </a:lnTo>
                          <a:lnTo>
                            <a:pt x="0" y="38"/>
                          </a:lnTo>
                          <a:lnTo>
                            <a:pt x="0" y="23"/>
                          </a:lnTo>
                          <a:lnTo>
                            <a:pt x="3" y="12"/>
                          </a:lnTo>
                          <a:lnTo>
                            <a:pt x="12" y="5"/>
                          </a:lnTo>
                          <a:lnTo>
                            <a:pt x="21" y="1"/>
                          </a:lnTo>
                          <a:lnTo>
                            <a:pt x="39" y="0"/>
                          </a:lnTo>
                          <a:lnTo>
                            <a:pt x="62" y="1"/>
                          </a:lnTo>
                          <a:lnTo>
                            <a:pt x="76" y="5"/>
                          </a:lnTo>
                          <a:lnTo>
                            <a:pt x="85" y="6"/>
                          </a:lnTo>
                          <a:lnTo>
                            <a:pt x="89" y="6"/>
                          </a:lnTo>
                          <a:lnTo>
                            <a:pt x="84" y="11"/>
                          </a:lnTo>
                          <a:lnTo>
                            <a:pt x="80" y="18"/>
                          </a:lnTo>
                          <a:lnTo>
                            <a:pt x="80" y="21"/>
                          </a:lnTo>
                          <a:lnTo>
                            <a:pt x="72" y="17"/>
                          </a:lnTo>
                          <a:lnTo>
                            <a:pt x="62" y="16"/>
                          </a:lnTo>
                          <a:lnTo>
                            <a:pt x="49" y="15"/>
                          </a:lnTo>
                          <a:lnTo>
                            <a:pt x="40" y="15"/>
                          </a:lnTo>
                          <a:lnTo>
                            <a:pt x="30" y="15"/>
                          </a:lnTo>
                          <a:lnTo>
                            <a:pt x="35" y="17"/>
                          </a:lnTo>
                          <a:lnTo>
                            <a:pt x="35" y="22"/>
                          </a:lnTo>
                          <a:lnTo>
                            <a:pt x="32" y="27"/>
                          </a:lnTo>
                          <a:lnTo>
                            <a:pt x="27" y="34"/>
                          </a:lnTo>
                          <a:lnTo>
                            <a:pt x="24" y="43"/>
                          </a:lnTo>
                          <a:lnTo>
                            <a:pt x="24" y="53"/>
                          </a:lnTo>
                          <a:lnTo>
                            <a:pt x="16" y="47"/>
                          </a:lnTo>
                          <a:lnTo>
                            <a:pt x="15" y="42"/>
                          </a:lnTo>
                          <a:lnTo>
                            <a:pt x="11" y="41"/>
                          </a:lnTo>
                          <a:lnTo>
                            <a:pt x="5" y="41"/>
                          </a:lnTo>
                          <a:lnTo>
                            <a:pt x="4" y="44"/>
                          </a:lnTo>
                          <a:lnTo>
                            <a:pt x="6" y="57"/>
                          </a:lnTo>
                          <a:lnTo>
                            <a:pt x="10" y="63"/>
                          </a:lnTo>
                          <a:lnTo>
                            <a:pt x="13" y="71"/>
                          </a:lnTo>
                        </a:path>
                      </a:pathLst>
                    </a:custGeom>
                    <a:solidFill>
                      <a:srgbClr val="BF7F1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966738" name="Freeform 82"/>
                  <p:cNvSpPr>
                    <a:spLocks noChangeAspect="1"/>
                  </p:cNvSpPr>
                  <p:nvPr/>
                </p:nvSpPr>
                <p:spPr bwMode="auto">
                  <a:xfrm>
                    <a:off x="804" y="2859"/>
                    <a:ext cx="77" cy="35"/>
                  </a:xfrm>
                  <a:custGeom>
                    <a:avLst/>
                    <a:gdLst>
                      <a:gd name="T0" fmla="*/ 76 w 77"/>
                      <a:gd name="T1" fmla="*/ 30 h 35"/>
                      <a:gd name="T2" fmla="*/ 58 w 77"/>
                      <a:gd name="T3" fmla="*/ 34 h 35"/>
                      <a:gd name="T4" fmla="*/ 33 w 77"/>
                      <a:gd name="T5" fmla="*/ 31 h 35"/>
                      <a:gd name="T6" fmla="*/ 12 w 77"/>
                      <a:gd name="T7" fmla="*/ 26 h 35"/>
                      <a:gd name="T8" fmla="*/ 0 w 77"/>
                      <a:gd name="T9" fmla="*/ 6 h 35"/>
                      <a:gd name="T10" fmla="*/ 35 w 77"/>
                      <a:gd name="T11" fmla="*/ 9 h 35"/>
                      <a:gd name="T12" fmla="*/ 32 w 77"/>
                      <a:gd name="T13" fmla="*/ 0 h 35"/>
                      <a:gd name="T14" fmla="*/ 48 w 77"/>
                      <a:gd name="T15" fmla="*/ 2 h 35"/>
                      <a:gd name="T16" fmla="*/ 64 w 77"/>
                      <a:gd name="T17" fmla="*/ 9 h 35"/>
                      <a:gd name="T18" fmla="*/ 70 w 77"/>
                      <a:gd name="T19" fmla="*/ 11 h 35"/>
                      <a:gd name="T20" fmla="*/ 76 w 77"/>
                      <a:gd name="T21" fmla="*/ 30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7" h="35">
                        <a:moveTo>
                          <a:pt x="76" y="30"/>
                        </a:moveTo>
                        <a:lnTo>
                          <a:pt x="58" y="34"/>
                        </a:lnTo>
                        <a:lnTo>
                          <a:pt x="33" y="31"/>
                        </a:lnTo>
                        <a:lnTo>
                          <a:pt x="12" y="26"/>
                        </a:lnTo>
                        <a:lnTo>
                          <a:pt x="0" y="6"/>
                        </a:lnTo>
                        <a:lnTo>
                          <a:pt x="35" y="9"/>
                        </a:lnTo>
                        <a:lnTo>
                          <a:pt x="32" y="0"/>
                        </a:lnTo>
                        <a:lnTo>
                          <a:pt x="48" y="2"/>
                        </a:lnTo>
                        <a:lnTo>
                          <a:pt x="64" y="9"/>
                        </a:lnTo>
                        <a:lnTo>
                          <a:pt x="70" y="11"/>
                        </a:lnTo>
                        <a:lnTo>
                          <a:pt x="76" y="30"/>
                        </a:lnTo>
                      </a:path>
                    </a:pathLst>
                  </a:custGeom>
                  <a:solidFill>
                    <a:srgbClr val="FF7F7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66739" name="Freeform 83"/>
              <p:cNvSpPr>
                <a:spLocks noChangeAspect="1"/>
              </p:cNvSpPr>
              <p:nvPr/>
            </p:nvSpPr>
            <p:spPr bwMode="auto">
              <a:xfrm>
                <a:off x="1177" y="3016"/>
                <a:ext cx="25" cy="57"/>
              </a:xfrm>
              <a:custGeom>
                <a:avLst/>
                <a:gdLst>
                  <a:gd name="T0" fmla="*/ 23 w 25"/>
                  <a:gd name="T1" fmla="*/ 0 h 57"/>
                  <a:gd name="T2" fmla="*/ 24 w 25"/>
                  <a:gd name="T3" fmla="*/ 31 h 57"/>
                  <a:gd name="T4" fmla="*/ 12 w 25"/>
                  <a:gd name="T5" fmla="*/ 50 h 57"/>
                  <a:gd name="T6" fmla="*/ 5 w 25"/>
                  <a:gd name="T7" fmla="*/ 56 h 57"/>
                  <a:gd name="T8" fmla="*/ 6 w 25"/>
                  <a:gd name="T9" fmla="*/ 29 h 57"/>
                  <a:gd name="T10" fmla="*/ 4 w 25"/>
                  <a:gd name="T11" fmla="*/ 32 h 57"/>
                  <a:gd name="T12" fmla="*/ 1 w 25"/>
                  <a:gd name="T13" fmla="*/ 41 h 57"/>
                  <a:gd name="T14" fmla="*/ 0 w 25"/>
                  <a:gd name="T15" fmla="*/ 31 h 57"/>
                  <a:gd name="T16" fmla="*/ 3 w 25"/>
                  <a:gd name="T17" fmla="*/ 15 h 57"/>
                  <a:gd name="T18" fmla="*/ 11 w 25"/>
                  <a:gd name="T19" fmla="*/ 0 h 57"/>
                  <a:gd name="T20" fmla="*/ 23 w 25"/>
                  <a:gd name="T2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57">
                    <a:moveTo>
                      <a:pt x="23" y="0"/>
                    </a:moveTo>
                    <a:lnTo>
                      <a:pt x="24" y="31"/>
                    </a:lnTo>
                    <a:lnTo>
                      <a:pt x="12" y="50"/>
                    </a:lnTo>
                    <a:lnTo>
                      <a:pt x="5" y="56"/>
                    </a:lnTo>
                    <a:lnTo>
                      <a:pt x="6" y="29"/>
                    </a:lnTo>
                    <a:lnTo>
                      <a:pt x="4" y="32"/>
                    </a:lnTo>
                    <a:lnTo>
                      <a:pt x="1" y="41"/>
                    </a:lnTo>
                    <a:lnTo>
                      <a:pt x="0" y="31"/>
                    </a:lnTo>
                    <a:lnTo>
                      <a:pt x="3" y="15"/>
                    </a:lnTo>
                    <a:lnTo>
                      <a:pt x="11" y="0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FF7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740" name="Freeform 84"/>
              <p:cNvSpPr>
                <a:spLocks noChangeAspect="1"/>
              </p:cNvSpPr>
              <p:nvPr/>
            </p:nvSpPr>
            <p:spPr bwMode="auto">
              <a:xfrm>
                <a:off x="1038" y="2999"/>
                <a:ext cx="27" cy="55"/>
              </a:xfrm>
              <a:custGeom>
                <a:avLst/>
                <a:gdLst>
                  <a:gd name="T0" fmla="*/ 18 w 27"/>
                  <a:gd name="T1" fmla="*/ 0 h 55"/>
                  <a:gd name="T2" fmla="*/ 26 w 27"/>
                  <a:gd name="T3" fmla="*/ 28 h 55"/>
                  <a:gd name="T4" fmla="*/ 12 w 27"/>
                  <a:gd name="T5" fmla="*/ 54 h 55"/>
                  <a:gd name="T6" fmla="*/ 8 w 27"/>
                  <a:gd name="T7" fmla="*/ 51 h 55"/>
                  <a:gd name="T8" fmla="*/ 0 w 27"/>
                  <a:gd name="T9" fmla="*/ 49 h 55"/>
                  <a:gd name="T10" fmla="*/ 3 w 27"/>
                  <a:gd name="T11" fmla="*/ 40 h 55"/>
                  <a:gd name="T12" fmla="*/ 4 w 27"/>
                  <a:gd name="T13" fmla="*/ 30 h 55"/>
                  <a:gd name="T14" fmla="*/ 0 w 27"/>
                  <a:gd name="T15" fmla="*/ 20 h 55"/>
                  <a:gd name="T16" fmla="*/ 3 w 27"/>
                  <a:gd name="T17" fmla="*/ 2 h 55"/>
                  <a:gd name="T18" fmla="*/ 18 w 27"/>
                  <a:gd name="T19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55">
                    <a:moveTo>
                      <a:pt x="18" y="0"/>
                    </a:moveTo>
                    <a:lnTo>
                      <a:pt x="26" y="28"/>
                    </a:lnTo>
                    <a:lnTo>
                      <a:pt x="12" y="54"/>
                    </a:lnTo>
                    <a:lnTo>
                      <a:pt x="8" y="51"/>
                    </a:lnTo>
                    <a:lnTo>
                      <a:pt x="0" y="49"/>
                    </a:lnTo>
                    <a:lnTo>
                      <a:pt x="3" y="40"/>
                    </a:lnTo>
                    <a:lnTo>
                      <a:pt x="4" y="30"/>
                    </a:lnTo>
                    <a:lnTo>
                      <a:pt x="0" y="20"/>
                    </a:lnTo>
                    <a:lnTo>
                      <a:pt x="3" y="2"/>
                    </a:lnTo>
                    <a:lnTo>
                      <a:pt x="18" y="0"/>
                    </a:lnTo>
                  </a:path>
                </a:pathLst>
              </a:custGeom>
              <a:solidFill>
                <a:srgbClr val="FF7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66741" name="Group 85"/>
              <p:cNvGrpSpPr>
                <a:grpSpLocks noChangeAspect="1"/>
              </p:cNvGrpSpPr>
              <p:nvPr/>
            </p:nvGrpSpPr>
            <p:grpSpPr bwMode="auto">
              <a:xfrm>
                <a:off x="1293" y="2640"/>
                <a:ext cx="186" cy="730"/>
                <a:chOff x="1293" y="2640"/>
                <a:chExt cx="186" cy="730"/>
              </a:xfrm>
            </p:grpSpPr>
            <p:sp>
              <p:nvSpPr>
                <p:cNvPr id="966742" name="Freeform 86"/>
                <p:cNvSpPr>
                  <a:spLocks noChangeAspect="1"/>
                </p:cNvSpPr>
                <p:nvPr/>
              </p:nvSpPr>
              <p:spPr bwMode="auto">
                <a:xfrm>
                  <a:off x="1332" y="3138"/>
                  <a:ext cx="97" cy="211"/>
                </a:xfrm>
                <a:custGeom>
                  <a:avLst/>
                  <a:gdLst>
                    <a:gd name="T0" fmla="*/ 21 w 97"/>
                    <a:gd name="T1" fmla="*/ 0 h 211"/>
                    <a:gd name="T2" fmla="*/ 19 w 97"/>
                    <a:gd name="T3" fmla="*/ 25 h 211"/>
                    <a:gd name="T4" fmla="*/ 17 w 97"/>
                    <a:gd name="T5" fmla="*/ 53 h 211"/>
                    <a:gd name="T6" fmla="*/ 17 w 97"/>
                    <a:gd name="T7" fmla="*/ 81 h 211"/>
                    <a:gd name="T8" fmla="*/ 19 w 97"/>
                    <a:gd name="T9" fmla="*/ 107 h 211"/>
                    <a:gd name="T10" fmla="*/ 20 w 97"/>
                    <a:gd name="T11" fmla="*/ 128 h 211"/>
                    <a:gd name="T12" fmla="*/ 20 w 97"/>
                    <a:gd name="T13" fmla="*/ 154 h 211"/>
                    <a:gd name="T14" fmla="*/ 18 w 97"/>
                    <a:gd name="T15" fmla="*/ 165 h 211"/>
                    <a:gd name="T16" fmla="*/ 5 w 97"/>
                    <a:gd name="T17" fmla="*/ 198 h 211"/>
                    <a:gd name="T18" fmla="*/ 0 w 97"/>
                    <a:gd name="T19" fmla="*/ 209 h 211"/>
                    <a:gd name="T20" fmla="*/ 21 w 97"/>
                    <a:gd name="T21" fmla="*/ 210 h 211"/>
                    <a:gd name="T22" fmla="*/ 30 w 97"/>
                    <a:gd name="T23" fmla="*/ 196 h 211"/>
                    <a:gd name="T24" fmla="*/ 36 w 97"/>
                    <a:gd name="T25" fmla="*/ 179 h 211"/>
                    <a:gd name="T26" fmla="*/ 39 w 97"/>
                    <a:gd name="T27" fmla="*/ 153 h 211"/>
                    <a:gd name="T28" fmla="*/ 51 w 97"/>
                    <a:gd name="T29" fmla="*/ 81 h 211"/>
                    <a:gd name="T30" fmla="*/ 55 w 97"/>
                    <a:gd name="T31" fmla="*/ 61 h 211"/>
                    <a:gd name="T32" fmla="*/ 52 w 97"/>
                    <a:gd name="T33" fmla="*/ 100 h 211"/>
                    <a:gd name="T34" fmla="*/ 56 w 97"/>
                    <a:gd name="T35" fmla="*/ 124 h 211"/>
                    <a:gd name="T36" fmla="*/ 57 w 97"/>
                    <a:gd name="T37" fmla="*/ 146 h 211"/>
                    <a:gd name="T38" fmla="*/ 55 w 97"/>
                    <a:gd name="T39" fmla="*/ 166 h 211"/>
                    <a:gd name="T40" fmla="*/ 56 w 97"/>
                    <a:gd name="T41" fmla="*/ 176 h 211"/>
                    <a:gd name="T42" fmla="*/ 69 w 97"/>
                    <a:gd name="T43" fmla="*/ 206 h 211"/>
                    <a:gd name="T44" fmla="*/ 81 w 97"/>
                    <a:gd name="T45" fmla="*/ 207 h 211"/>
                    <a:gd name="T46" fmla="*/ 87 w 97"/>
                    <a:gd name="T47" fmla="*/ 207 h 211"/>
                    <a:gd name="T48" fmla="*/ 94 w 97"/>
                    <a:gd name="T49" fmla="*/ 201 h 211"/>
                    <a:gd name="T50" fmla="*/ 76 w 97"/>
                    <a:gd name="T51" fmla="*/ 166 h 211"/>
                    <a:gd name="T52" fmla="*/ 85 w 97"/>
                    <a:gd name="T53" fmla="*/ 94 h 211"/>
                    <a:gd name="T54" fmla="*/ 89 w 97"/>
                    <a:gd name="T55" fmla="*/ 59 h 211"/>
                    <a:gd name="T56" fmla="*/ 96 w 97"/>
                    <a:gd name="T57" fmla="*/ 2 h 211"/>
                    <a:gd name="T58" fmla="*/ 21 w 97"/>
                    <a:gd name="T59" fmla="*/ 0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97" h="211">
                      <a:moveTo>
                        <a:pt x="21" y="0"/>
                      </a:moveTo>
                      <a:lnTo>
                        <a:pt x="19" y="25"/>
                      </a:lnTo>
                      <a:lnTo>
                        <a:pt x="17" y="53"/>
                      </a:lnTo>
                      <a:lnTo>
                        <a:pt x="17" y="81"/>
                      </a:lnTo>
                      <a:lnTo>
                        <a:pt x="19" y="107"/>
                      </a:lnTo>
                      <a:lnTo>
                        <a:pt x="20" y="128"/>
                      </a:lnTo>
                      <a:lnTo>
                        <a:pt x="20" y="154"/>
                      </a:lnTo>
                      <a:lnTo>
                        <a:pt x="18" y="165"/>
                      </a:lnTo>
                      <a:lnTo>
                        <a:pt x="5" y="198"/>
                      </a:lnTo>
                      <a:lnTo>
                        <a:pt x="0" y="209"/>
                      </a:lnTo>
                      <a:lnTo>
                        <a:pt x="21" y="210"/>
                      </a:lnTo>
                      <a:lnTo>
                        <a:pt x="30" y="196"/>
                      </a:lnTo>
                      <a:lnTo>
                        <a:pt x="36" y="179"/>
                      </a:lnTo>
                      <a:lnTo>
                        <a:pt x="39" y="153"/>
                      </a:lnTo>
                      <a:lnTo>
                        <a:pt x="51" y="81"/>
                      </a:lnTo>
                      <a:lnTo>
                        <a:pt x="55" y="61"/>
                      </a:lnTo>
                      <a:lnTo>
                        <a:pt x="52" y="100"/>
                      </a:lnTo>
                      <a:lnTo>
                        <a:pt x="56" y="124"/>
                      </a:lnTo>
                      <a:lnTo>
                        <a:pt x="57" y="146"/>
                      </a:lnTo>
                      <a:lnTo>
                        <a:pt x="55" y="166"/>
                      </a:lnTo>
                      <a:lnTo>
                        <a:pt x="56" y="176"/>
                      </a:lnTo>
                      <a:lnTo>
                        <a:pt x="69" y="206"/>
                      </a:lnTo>
                      <a:lnTo>
                        <a:pt x="81" y="207"/>
                      </a:lnTo>
                      <a:lnTo>
                        <a:pt x="87" y="207"/>
                      </a:lnTo>
                      <a:lnTo>
                        <a:pt x="94" y="201"/>
                      </a:lnTo>
                      <a:lnTo>
                        <a:pt x="76" y="166"/>
                      </a:lnTo>
                      <a:lnTo>
                        <a:pt x="85" y="94"/>
                      </a:lnTo>
                      <a:lnTo>
                        <a:pt x="89" y="59"/>
                      </a:lnTo>
                      <a:lnTo>
                        <a:pt x="96" y="2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7F3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66743" name="Group 87"/>
                <p:cNvGrpSpPr>
                  <a:grpSpLocks noChangeAspect="1"/>
                </p:cNvGrpSpPr>
                <p:nvPr/>
              </p:nvGrpSpPr>
              <p:grpSpPr bwMode="auto">
                <a:xfrm>
                  <a:off x="1296" y="2873"/>
                  <a:ext cx="177" cy="208"/>
                  <a:chOff x="1296" y="2873"/>
                  <a:chExt cx="177" cy="208"/>
                </a:xfrm>
              </p:grpSpPr>
              <p:sp>
                <p:nvSpPr>
                  <p:cNvPr id="966744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1296" y="2878"/>
                    <a:ext cx="46" cy="203"/>
                  </a:xfrm>
                  <a:custGeom>
                    <a:avLst/>
                    <a:gdLst>
                      <a:gd name="T0" fmla="*/ 2 w 46"/>
                      <a:gd name="T1" fmla="*/ 0 h 203"/>
                      <a:gd name="T2" fmla="*/ 0 w 46"/>
                      <a:gd name="T3" fmla="*/ 46 h 203"/>
                      <a:gd name="T4" fmla="*/ 7 w 46"/>
                      <a:gd name="T5" fmla="*/ 108 h 203"/>
                      <a:gd name="T6" fmla="*/ 14 w 46"/>
                      <a:gd name="T7" fmla="*/ 163 h 203"/>
                      <a:gd name="T8" fmla="*/ 25 w 46"/>
                      <a:gd name="T9" fmla="*/ 196 h 203"/>
                      <a:gd name="T10" fmla="*/ 30 w 46"/>
                      <a:gd name="T11" fmla="*/ 202 h 203"/>
                      <a:gd name="T12" fmla="*/ 33 w 46"/>
                      <a:gd name="T13" fmla="*/ 193 h 203"/>
                      <a:gd name="T14" fmla="*/ 35 w 46"/>
                      <a:gd name="T15" fmla="*/ 170 h 203"/>
                      <a:gd name="T16" fmla="*/ 45 w 46"/>
                      <a:gd name="T17" fmla="*/ 163 h 203"/>
                      <a:gd name="T18" fmla="*/ 32 w 46"/>
                      <a:gd name="T19" fmla="*/ 145 h 203"/>
                      <a:gd name="T20" fmla="*/ 23 w 46"/>
                      <a:gd name="T21" fmla="*/ 134 h 203"/>
                      <a:gd name="T22" fmla="*/ 24 w 46"/>
                      <a:gd name="T23" fmla="*/ 41 h 203"/>
                      <a:gd name="T24" fmla="*/ 28 w 46"/>
                      <a:gd name="T25" fmla="*/ 4 h 203"/>
                      <a:gd name="T26" fmla="*/ 2 w 46"/>
                      <a:gd name="T27" fmla="*/ 0 h 2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46" h="203">
                        <a:moveTo>
                          <a:pt x="2" y="0"/>
                        </a:moveTo>
                        <a:lnTo>
                          <a:pt x="0" y="46"/>
                        </a:lnTo>
                        <a:lnTo>
                          <a:pt x="7" y="108"/>
                        </a:lnTo>
                        <a:lnTo>
                          <a:pt x="14" y="163"/>
                        </a:lnTo>
                        <a:lnTo>
                          <a:pt x="25" y="196"/>
                        </a:lnTo>
                        <a:lnTo>
                          <a:pt x="30" y="202"/>
                        </a:lnTo>
                        <a:lnTo>
                          <a:pt x="33" y="193"/>
                        </a:lnTo>
                        <a:lnTo>
                          <a:pt x="35" y="170"/>
                        </a:lnTo>
                        <a:lnTo>
                          <a:pt x="45" y="163"/>
                        </a:lnTo>
                        <a:lnTo>
                          <a:pt x="32" y="145"/>
                        </a:lnTo>
                        <a:lnTo>
                          <a:pt x="23" y="134"/>
                        </a:lnTo>
                        <a:lnTo>
                          <a:pt x="24" y="41"/>
                        </a:lnTo>
                        <a:lnTo>
                          <a:pt x="28" y="4"/>
                        </a:lnTo>
                        <a:lnTo>
                          <a:pt x="2" y="0"/>
                        </a:lnTo>
                      </a:path>
                    </a:pathLst>
                  </a:custGeom>
                  <a:solidFill>
                    <a:srgbClr val="7F3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66745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1435" y="2873"/>
                    <a:ext cx="38" cy="189"/>
                  </a:xfrm>
                  <a:custGeom>
                    <a:avLst/>
                    <a:gdLst>
                      <a:gd name="T0" fmla="*/ 11 w 38"/>
                      <a:gd name="T1" fmla="*/ 5 h 189"/>
                      <a:gd name="T2" fmla="*/ 16 w 38"/>
                      <a:gd name="T3" fmla="*/ 39 h 189"/>
                      <a:gd name="T4" fmla="*/ 15 w 38"/>
                      <a:gd name="T5" fmla="*/ 119 h 189"/>
                      <a:gd name="T6" fmla="*/ 0 w 38"/>
                      <a:gd name="T7" fmla="*/ 153 h 189"/>
                      <a:gd name="T8" fmla="*/ 4 w 38"/>
                      <a:gd name="T9" fmla="*/ 156 h 189"/>
                      <a:gd name="T10" fmla="*/ 0 w 38"/>
                      <a:gd name="T11" fmla="*/ 174 h 189"/>
                      <a:gd name="T12" fmla="*/ 3 w 38"/>
                      <a:gd name="T13" fmla="*/ 188 h 189"/>
                      <a:gd name="T14" fmla="*/ 15 w 38"/>
                      <a:gd name="T15" fmla="*/ 165 h 189"/>
                      <a:gd name="T16" fmla="*/ 26 w 38"/>
                      <a:gd name="T17" fmla="*/ 123 h 189"/>
                      <a:gd name="T18" fmla="*/ 37 w 38"/>
                      <a:gd name="T19" fmla="*/ 31 h 189"/>
                      <a:gd name="T20" fmla="*/ 32 w 38"/>
                      <a:gd name="T21" fmla="*/ 0 h 189"/>
                      <a:gd name="T22" fmla="*/ 11 w 38"/>
                      <a:gd name="T23" fmla="*/ 5 h 1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8" h="189">
                        <a:moveTo>
                          <a:pt x="11" y="5"/>
                        </a:moveTo>
                        <a:lnTo>
                          <a:pt x="16" y="39"/>
                        </a:lnTo>
                        <a:lnTo>
                          <a:pt x="15" y="119"/>
                        </a:lnTo>
                        <a:lnTo>
                          <a:pt x="0" y="153"/>
                        </a:lnTo>
                        <a:lnTo>
                          <a:pt x="4" y="156"/>
                        </a:lnTo>
                        <a:lnTo>
                          <a:pt x="0" y="174"/>
                        </a:lnTo>
                        <a:lnTo>
                          <a:pt x="3" y="188"/>
                        </a:lnTo>
                        <a:lnTo>
                          <a:pt x="15" y="165"/>
                        </a:lnTo>
                        <a:lnTo>
                          <a:pt x="26" y="123"/>
                        </a:lnTo>
                        <a:lnTo>
                          <a:pt x="37" y="31"/>
                        </a:lnTo>
                        <a:lnTo>
                          <a:pt x="32" y="0"/>
                        </a:lnTo>
                        <a:lnTo>
                          <a:pt x="11" y="5"/>
                        </a:lnTo>
                      </a:path>
                    </a:pathLst>
                  </a:custGeom>
                  <a:solidFill>
                    <a:srgbClr val="7F3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6746" name="Freeform 90"/>
                <p:cNvSpPr>
                  <a:spLocks noChangeAspect="1"/>
                </p:cNvSpPr>
                <p:nvPr/>
              </p:nvSpPr>
              <p:spPr bwMode="auto">
                <a:xfrm>
                  <a:off x="1362" y="2654"/>
                  <a:ext cx="60" cy="95"/>
                </a:xfrm>
                <a:custGeom>
                  <a:avLst/>
                  <a:gdLst>
                    <a:gd name="T0" fmla="*/ 9 w 60"/>
                    <a:gd name="T1" fmla="*/ 94 h 95"/>
                    <a:gd name="T2" fmla="*/ 9 w 60"/>
                    <a:gd name="T3" fmla="*/ 80 h 95"/>
                    <a:gd name="T4" fmla="*/ 2 w 60"/>
                    <a:gd name="T5" fmla="*/ 63 h 95"/>
                    <a:gd name="T6" fmla="*/ 0 w 60"/>
                    <a:gd name="T7" fmla="*/ 52 h 95"/>
                    <a:gd name="T8" fmla="*/ 0 w 60"/>
                    <a:gd name="T9" fmla="*/ 44 h 95"/>
                    <a:gd name="T10" fmla="*/ 0 w 60"/>
                    <a:gd name="T11" fmla="*/ 32 h 95"/>
                    <a:gd name="T12" fmla="*/ 2 w 60"/>
                    <a:gd name="T13" fmla="*/ 21 h 95"/>
                    <a:gd name="T14" fmla="*/ 5 w 60"/>
                    <a:gd name="T15" fmla="*/ 15 h 95"/>
                    <a:gd name="T16" fmla="*/ 9 w 60"/>
                    <a:gd name="T17" fmla="*/ 9 h 95"/>
                    <a:gd name="T18" fmla="*/ 14 w 60"/>
                    <a:gd name="T19" fmla="*/ 4 h 95"/>
                    <a:gd name="T20" fmla="*/ 22 w 60"/>
                    <a:gd name="T21" fmla="*/ 1 h 95"/>
                    <a:gd name="T22" fmla="*/ 32 w 60"/>
                    <a:gd name="T23" fmla="*/ 0 h 95"/>
                    <a:gd name="T24" fmla="*/ 40 w 60"/>
                    <a:gd name="T25" fmla="*/ 1 h 95"/>
                    <a:gd name="T26" fmla="*/ 47 w 60"/>
                    <a:gd name="T27" fmla="*/ 4 h 95"/>
                    <a:gd name="T28" fmla="*/ 52 w 60"/>
                    <a:gd name="T29" fmla="*/ 9 h 95"/>
                    <a:gd name="T30" fmla="*/ 56 w 60"/>
                    <a:gd name="T31" fmla="*/ 15 h 95"/>
                    <a:gd name="T32" fmla="*/ 59 w 60"/>
                    <a:gd name="T33" fmla="*/ 22 h 95"/>
                    <a:gd name="T34" fmla="*/ 58 w 60"/>
                    <a:gd name="T35" fmla="*/ 38 h 95"/>
                    <a:gd name="T36" fmla="*/ 56 w 60"/>
                    <a:gd name="T37" fmla="*/ 51 h 95"/>
                    <a:gd name="T38" fmla="*/ 54 w 60"/>
                    <a:gd name="T39" fmla="*/ 65 h 95"/>
                    <a:gd name="T40" fmla="*/ 49 w 60"/>
                    <a:gd name="T41" fmla="*/ 72 h 95"/>
                    <a:gd name="T42" fmla="*/ 45 w 60"/>
                    <a:gd name="T43" fmla="*/ 78 h 95"/>
                    <a:gd name="T44" fmla="*/ 43 w 60"/>
                    <a:gd name="T45" fmla="*/ 82 h 95"/>
                    <a:gd name="T46" fmla="*/ 40 w 60"/>
                    <a:gd name="T47" fmla="*/ 94 h 95"/>
                    <a:gd name="T48" fmla="*/ 9 w 60"/>
                    <a:gd name="T49" fmla="*/ 94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0" h="95">
                      <a:moveTo>
                        <a:pt x="9" y="94"/>
                      </a:moveTo>
                      <a:lnTo>
                        <a:pt x="9" y="80"/>
                      </a:lnTo>
                      <a:lnTo>
                        <a:pt x="2" y="63"/>
                      </a:lnTo>
                      <a:lnTo>
                        <a:pt x="0" y="52"/>
                      </a:lnTo>
                      <a:lnTo>
                        <a:pt x="0" y="44"/>
                      </a:lnTo>
                      <a:lnTo>
                        <a:pt x="0" y="32"/>
                      </a:lnTo>
                      <a:lnTo>
                        <a:pt x="2" y="21"/>
                      </a:lnTo>
                      <a:lnTo>
                        <a:pt x="5" y="15"/>
                      </a:lnTo>
                      <a:lnTo>
                        <a:pt x="9" y="9"/>
                      </a:lnTo>
                      <a:lnTo>
                        <a:pt x="14" y="4"/>
                      </a:lnTo>
                      <a:lnTo>
                        <a:pt x="22" y="1"/>
                      </a:lnTo>
                      <a:lnTo>
                        <a:pt x="32" y="0"/>
                      </a:lnTo>
                      <a:lnTo>
                        <a:pt x="40" y="1"/>
                      </a:lnTo>
                      <a:lnTo>
                        <a:pt x="47" y="4"/>
                      </a:lnTo>
                      <a:lnTo>
                        <a:pt x="52" y="9"/>
                      </a:lnTo>
                      <a:lnTo>
                        <a:pt x="56" y="15"/>
                      </a:lnTo>
                      <a:lnTo>
                        <a:pt x="59" y="22"/>
                      </a:lnTo>
                      <a:lnTo>
                        <a:pt x="58" y="38"/>
                      </a:lnTo>
                      <a:lnTo>
                        <a:pt x="56" y="51"/>
                      </a:lnTo>
                      <a:lnTo>
                        <a:pt x="54" y="65"/>
                      </a:lnTo>
                      <a:lnTo>
                        <a:pt x="49" y="72"/>
                      </a:lnTo>
                      <a:lnTo>
                        <a:pt x="45" y="78"/>
                      </a:lnTo>
                      <a:lnTo>
                        <a:pt x="43" y="82"/>
                      </a:lnTo>
                      <a:lnTo>
                        <a:pt x="40" y="94"/>
                      </a:lnTo>
                      <a:lnTo>
                        <a:pt x="9" y="94"/>
                      </a:lnTo>
                    </a:path>
                  </a:pathLst>
                </a:custGeom>
                <a:solidFill>
                  <a:srgbClr val="7F3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6747" name="Freeform 91"/>
                <p:cNvSpPr>
                  <a:spLocks noChangeAspect="1"/>
                </p:cNvSpPr>
                <p:nvPr/>
              </p:nvSpPr>
              <p:spPr bwMode="auto">
                <a:xfrm>
                  <a:off x="1334" y="2640"/>
                  <a:ext cx="111" cy="78"/>
                </a:xfrm>
                <a:custGeom>
                  <a:avLst/>
                  <a:gdLst>
                    <a:gd name="T0" fmla="*/ 11 w 111"/>
                    <a:gd name="T1" fmla="*/ 75 h 78"/>
                    <a:gd name="T2" fmla="*/ 7 w 111"/>
                    <a:gd name="T3" fmla="*/ 77 h 78"/>
                    <a:gd name="T4" fmla="*/ 0 w 111"/>
                    <a:gd name="T5" fmla="*/ 74 h 78"/>
                    <a:gd name="T6" fmla="*/ 3 w 111"/>
                    <a:gd name="T7" fmla="*/ 62 h 78"/>
                    <a:gd name="T8" fmla="*/ 7 w 111"/>
                    <a:gd name="T9" fmla="*/ 47 h 78"/>
                    <a:gd name="T10" fmla="*/ 14 w 111"/>
                    <a:gd name="T11" fmla="*/ 30 h 78"/>
                    <a:gd name="T12" fmla="*/ 18 w 111"/>
                    <a:gd name="T13" fmla="*/ 20 h 78"/>
                    <a:gd name="T14" fmla="*/ 22 w 111"/>
                    <a:gd name="T15" fmla="*/ 12 h 78"/>
                    <a:gd name="T16" fmla="*/ 32 w 111"/>
                    <a:gd name="T17" fmla="*/ 5 h 78"/>
                    <a:gd name="T18" fmla="*/ 49 w 111"/>
                    <a:gd name="T19" fmla="*/ 2 h 78"/>
                    <a:gd name="T20" fmla="*/ 63 w 111"/>
                    <a:gd name="T21" fmla="*/ 0 h 78"/>
                    <a:gd name="T22" fmla="*/ 84 w 111"/>
                    <a:gd name="T23" fmla="*/ 8 h 78"/>
                    <a:gd name="T24" fmla="*/ 93 w 111"/>
                    <a:gd name="T25" fmla="*/ 16 h 78"/>
                    <a:gd name="T26" fmla="*/ 100 w 111"/>
                    <a:gd name="T27" fmla="*/ 32 h 78"/>
                    <a:gd name="T28" fmla="*/ 107 w 111"/>
                    <a:gd name="T29" fmla="*/ 50 h 78"/>
                    <a:gd name="T30" fmla="*/ 110 w 111"/>
                    <a:gd name="T31" fmla="*/ 65 h 78"/>
                    <a:gd name="T32" fmla="*/ 109 w 111"/>
                    <a:gd name="T33" fmla="*/ 72 h 78"/>
                    <a:gd name="T34" fmla="*/ 99 w 111"/>
                    <a:gd name="T35" fmla="*/ 73 h 78"/>
                    <a:gd name="T36" fmla="*/ 91 w 111"/>
                    <a:gd name="T37" fmla="*/ 74 h 78"/>
                    <a:gd name="T38" fmla="*/ 80 w 111"/>
                    <a:gd name="T39" fmla="*/ 76 h 78"/>
                    <a:gd name="T40" fmla="*/ 83 w 111"/>
                    <a:gd name="T41" fmla="*/ 60 h 78"/>
                    <a:gd name="T42" fmla="*/ 83 w 111"/>
                    <a:gd name="T43" fmla="*/ 51 h 78"/>
                    <a:gd name="T44" fmla="*/ 83 w 111"/>
                    <a:gd name="T45" fmla="*/ 43 h 78"/>
                    <a:gd name="T46" fmla="*/ 83 w 111"/>
                    <a:gd name="T47" fmla="*/ 32 h 78"/>
                    <a:gd name="T48" fmla="*/ 71 w 111"/>
                    <a:gd name="T49" fmla="*/ 28 h 78"/>
                    <a:gd name="T50" fmla="*/ 67 w 111"/>
                    <a:gd name="T51" fmla="*/ 18 h 78"/>
                    <a:gd name="T52" fmla="*/ 56 w 111"/>
                    <a:gd name="T53" fmla="*/ 25 h 78"/>
                    <a:gd name="T54" fmla="*/ 42 w 111"/>
                    <a:gd name="T55" fmla="*/ 37 h 78"/>
                    <a:gd name="T56" fmla="*/ 48 w 111"/>
                    <a:gd name="T57" fmla="*/ 31 h 78"/>
                    <a:gd name="T58" fmla="*/ 35 w 111"/>
                    <a:gd name="T59" fmla="*/ 40 h 78"/>
                    <a:gd name="T60" fmla="*/ 35 w 111"/>
                    <a:gd name="T61" fmla="*/ 54 h 78"/>
                    <a:gd name="T62" fmla="*/ 38 w 111"/>
                    <a:gd name="T63" fmla="*/ 61 h 78"/>
                    <a:gd name="T64" fmla="*/ 42 w 111"/>
                    <a:gd name="T65" fmla="*/ 67 h 78"/>
                    <a:gd name="T66" fmla="*/ 45 w 111"/>
                    <a:gd name="T67" fmla="*/ 76 h 78"/>
                    <a:gd name="T68" fmla="*/ 32 w 111"/>
                    <a:gd name="T69" fmla="*/ 76 h 78"/>
                    <a:gd name="T70" fmla="*/ 37 w 111"/>
                    <a:gd name="T71" fmla="*/ 76 h 78"/>
                    <a:gd name="T72" fmla="*/ 19 w 111"/>
                    <a:gd name="T73" fmla="*/ 74 h 78"/>
                    <a:gd name="T74" fmla="*/ 18 w 111"/>
                    <a:gd name="T75" fmla="*/ 74 h 78"/>
                    <a:gd name="T76" fmla="*/ 11 w 111"/>
                    <a:gd name="T77" fmla="*/ 75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11" h="78">
                      <a:moveTo>
                        <a:pt x="11" y="75"/>
                      </a:moveTo>
                      <a:lnTo>
                        <a:pt x="7" y="77"/>
                      </a:lnTo>
                      <a:lnTo>
                        <a:pt x="0" y="74"/>
                      </a:lnTo>
                      <a:lnTo>
                        <a:pt x="3" y="62"/>
                      </a:lnTo>
                      <a:lnTo>
                        <a:pt x="7" y="47"/>
                      </a:lnTo>
                      <a:lnTo>
                        <a:pt x="14" y="30"/>
                      </a:lnTo>
                      <a:lnTo>
                        <a:pt x="18" y="20"/>
                      </a:lnTo>
                      <a:lnTo>
                        <a:pt x="22" y="12"/>
                      </a:lnTo>
                      <a:lnTo>
                        <a:pt x="32" y="5"/>
                      </a:lnTo>
                      <a:lnTo>
                        <a:pt x="49" y="2"/>
                      </a:lnTo>
                      <a:lnTo>
                        <a:pt x="63" y="0"/>
                      </a:lnTo>
                      <a:lnTo>
                        <a:pt x="84" y="8"/>
                      </a:lnTo>
                      <a:lnTo>
                        <a:pt x="93" y="16"/>
                      </a:lnTo>
                      <a:lnTo>
                        <a:pt x="100" y="32"/>
                      </a:lnTo>
                      <a:lnTo>
                        <a:pt x="107" y="50"/>
                      </a:lnTo>
                      <a:lnTo>
                        <a:pt x="110" y="65"/>
                      </a:lnTo>
                      <a:lnTo>
                        <a:pt x="109" y="72"/>
                      </a:lnTo>
                      <a:lnTo>
                        <a:pt x="99" y="73"/>
                      </a:lnTo>
                      <a:lnTo>
                        <a:pt x="91" y="74"/>
                      </a:lnTo>
                      <a:lnTo>
                        <a:pt x="80" y="76"/>
                      </a:lnTo>
                      <a:lnTo>
                        <a:pt x="83" y="60"/>
                      </a:lnTo>
                      <a:lnTo>
                        <a:pt x="83" y="51"/>
                      </a:lnTo>
                      <a:lnTo>
                        <a:pt x="83" y="43"/>
                      </a:lnTo>
                      <a:lnTo>
                        <a:pt x="83" y="32"/>
                      </a:lnTo>
                      <a:lnTo>
                        <a:pt x="71" y="28"/>
                      </a:lnTo>
                      <a:lnTo>
                        <a:pt x="67" y="18"/>
                      </a:lnTo>
                      <a:lnTo>
                        <a:pt x="56" y="25"/>
                      </a:lnTo>
                      <a:lnTo>
                        <a:pt x="42" y="37"/>
                      </a:lnTo>
                      <a:lnTo>
                        <a:pt x="48" y="31"/>
                      </a:lnTo>
                      <a:lnTo>
                        <a:pt x="35" y="40"/>
                      </a:lnTo>
                      <a:lnTo>
                        <a:pt x="35" y="54"/>
                      </a:lnTo>
                      <a:lnTo>
                        <a:pt x="38" y="61"/>
                      </a:lnTo>
                      <a:lnTo>
                        <a:pt x="42" y="67"/>
                      </a:lnTo>
                      <a:lnTo>
                        <a:pt x="45" y="76"/>
                      </a:lnTo>
                      <a:lnTo>
                        <a:pt x="32" y="76"/>
                      </a:lnTo>
                      <a:lnTo>
                        <a:pt x="37" y="76"/>
                      </a:lnTo>
                      <a:lnTo>
                        <a:pt x="19" y="74"/>
                      </a:lnTo>
                      <a:lnTo>
                        <a:pt x="18" y="74"/>
                      </a:lnTo>
                      <a:lnTo>
                        <a:pt x="11" y="75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6748" name="Freeform 92"/>
                <p:cNvSpPr>
                  <a:spLocks noChangeAspect="1"/>
                </p:cNvSpPr>
                <p:nvPr/>
              </p:nvSpPr>
              <p:spPr bwMode="auto">
                <a:xfrm>
                  <a:off x="1293" y="2751"/>
                  <a:ext cx="186" cy="390"/>
                </a:xfrm>
                <a:custGeom>
                  <a:avLst/>
                  <a:gdLst>
                    <a:gd name="T0" fmla="*/ 75 w 186"/>
                    <a:gd name="T1" fmla="*/ 0 h 390"/>
                    <a:gd name="T2" fmla="*/ 29 w 186"/>
                    <a:gd name="T3" fmla="*/ 21 h 390"/>
                    <a:gd name="T4" fmla="*/ 24 w 186"/>
                    <a:gd name="T5" fmla="*/ 28 h 390"/>
                    <a:gd name="T6" fmla="*/ 0 w 186"/>
                    <a:gd name="T7" fmla="*/ 127 h 390"/>
                    <a:gd name="T8" fmla="*/ 35 w 186"/>
                    <a:gd name="T9" fmla="*/ 131 h 390"/>
                    <a:gd name="T10" fmla="*/ 40 w 186"/>
                    <a:gd name="T11" fmla="*/ 106 h 390"/>
                    <a:gd name="T12" fmla="*/ 53 w 186"/>
                    <a:gd name="T13" fmla="*/ 159 h 390"/>
                    <a:gd name="T14" fmla="*/ 31 w 186"/>
                    <a:gd name="T15" fmla="*/ 275 h 390"/>
                    <a:gd name="T16" fmla="*/ 42 w 186"/>
                    <a:gd name="T17" fmla="*/ 388 h 390"/>
                    <a:gd name="T18" fmla="*/ 56 w 186"/>
                    <a:gd name="T19" fmla="*/ 389 h 390"/>
                    <a:gd name="T20" fmla="*/ 75 w 186"/>
                    <a:gd name="T21" fmla="*/ 387 h 390"/>
                    <a:gd name="T22" fmla="*/ 103 w 186"/>
                    <a:gd name="T23" fmla="*/ 386 h 390"/>
                    <a:gd name="T24" fmla="*/ 127 w 186"/>
                    <a:gd name="T25" fmla="*/ 386 h 390"/>
                    <a:gd name="T26" fmla="*/ 148 w 186"/>
                    <a:gd name="T27" fmla="*/ 386 h 390"/>
                    <a:gd name="T28" fmla="*/ 156 w 186"/>
                    <a:gd name="T29" fmla="*/ 224 h 390"/>
                    <a:gd name="T30" fmla="*/ 135 w 186"/>
                    <a:gd name="T31" fmla="*/ 153 h 390"/>
                    <a:gd name="T32" fmla="*/ 143 w 186"/>
                    <a:gd name="T33" fmla="*/ 114 h 390"/>
                    <a:gd name="T34" fmla="*/ 148 w 186"/>
                    <a:gd name="T35" fmla="*/ 128 h 390"/>
                    <a:gd name="T36" fmla="*/ 185 w 186"/>
                    <a:gd name="T37" fmla="*/ 120 h 390"/>
                    <a:gd name="T38" fmla="*/ 156 w 186"/>
                    <a:gd name="T39" fmla="*/ 27 h 390"/>
                    <a:gd name="T40" fmla="*/ 110 w 186"/>
                    <a:gd name="T41" fmla="*/ 0 h 390"/>
                    <a:gd name="T42" fmla="*/ 75 w 186"/>
                    <a:gd name="T43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86" h="390">
                      <a:moveTo>
                        <a:pt x="75" y="0"/>
                      </a:moveTo>
                      <a:lnTo>
                        <a:pt x="29" y="21"/>
                      </a:lnTo>
                      <a:lnTo>
                        <a:pt x="24" y="28"/>
                      </a:lnTo>
                      <a:lnTo>
                        <a:pt x="0" y="127"/>
                      </a:lnTo>
                      <a:lnTo>
                        <a:pt x="35" y="131"/>
                      </a:lnTo>
                      <a:lnTo>
                        <a:pt x="40" y="106"/>
                      </a:lnTo>
                      <a:lnTo>
                        <a:pt x="53" y="159"/>
                      </a:lnTo>
                      <a:lnTo>
                        <a:pt x="31" y="275"/>
                      </a:lnTo>
                      <a:lnTo>
                        <a:pt x="42" y="388"/>
                      </a:lnTo>
                      <a:lnTo>
                        <a:pt x="56" y="389"/>
                      </a:lnTo>
                      <a:lnTo>
                        <a:pt x="75" y="387"/>
                      </a:lnTo>
                      <a:lnTo>
                        <a:pt x="103" y="386"/>
                      </a:lnTo>
                      <a:lnTo>
                        <a:pt x="127" y="386"/>
                      </a:lnTo>
                      <a:lnTo>
                        <a:pt x="148" y="386"/>
                      </a:lnTo>
                      <a:lnTo>
                        <a:pt x="156" y="224"/>
                      </a:lnTo>
                      <a:lnTo>
                        <a:pt x="135" y="153"/>
                      </a:lnTo>
                      <a:lnTo>
                        <a:pt x="143" y="114"/>
                      </a:lnTo>
                      <a:lnTo>
                        <a:pt x="148" y="128"/>
                      </a:lnTo>
                      <a:lnTo>
                        <a:pt x="185" y="120"/>
                      </a:lnTo>
                      <a:lnTo>
                        <a:pt x="156" y="27"/>
                      </a:lnTo>
                      <a:lnTo>
                        <a:pt x="110" y="0"/>
                      </a:lnTo>
                      <a:lnTo>
                        <a:pt x="75" y="0"/>
                      </a:lnTo>
                    </a:path>
                  </a:pathLst>
                </a:custGeom>
                <a:solidFill>
                  <a:srgbClr val="001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66749" name="Group 93"/>
                <p:cNvGrpSpPr>
                  <a:grpSpLocks noChangeAspect="1"/>
                </p:cNvGrpSpPr>
                <p:nvPr/>
              </p:nvGrpSpPr>
              <p:grpSpPr bwMode="auto">
                <a:xfrm>
                  <a:off x="1348" y="2752"/>
                  <a:ext cx="83" cy="161"/>
                  <a:chOff x="1348" y="2752"/>
                  <a:chExt cx="83" cy="161"/>
                </a:xfrm>
              </p:grpSpPr>
              <p:sp>
                <p:nvSpPr>
                  <p:cNvPr id="966750" name="Freeform 94"/>
                  <p:cNvSpPr>
                    <a:spLocks noChangeAspect="1"/>
                  </p:cNvSpPr>
                  <p:nvPr/>
                </p:nvSpPr>
                <p:spPr bwMode="auto">
                  <a:xfrm>
                    <a:off x="1368" y="2752"/>
                    <a:ext cx="43" cy="20"/>
                  </a:xfrm>
                  <a:custGeom>
                    <a:avLst/>
                    <a:gdLst>
                      <a:gd name="T0" fmla="*/ 0 w 43"/>
                      <a:gd name="T1" fmla="*/ 2 h 20"/>
                      <a:gd name="T2" fmla="*/ 9 w 43"/>
                      <a:gd name="T3" fmla="*/ 19 h 20"/>
                      <a:gd name="T4" fmla="*/ 22 w 43"/>
                      <a:gd name="T5" fmla="*/ 0 h 20"/>
                      <a:gd name="T6" fmla="*/ 34 w 43"/>
                      <a:gd name="T7" fmla="*/ 19 h 20"/>
                      <a:gd name="T8" fmla="*/ 42 w 43"/>
                      <a:gd name="T9" fmla="*/ 2 h 20"/>
                      <a:gd name="T10" fmla="*/ 0 w 43"/>
                      <a:gd name="T11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3" h="20">
                        <a:moveTo>
                          <a:pt x="0" y="2"/>
                        </a:moveTo>
                        <a:lnTo>
                          <a:pt x="9" y="19"/>
                        </a:lnTo>
                        <a:lnTo>
                          <a:pt x="22" y="0"/>
                        </a:lnTo>
                        <a:lnTo>
                          <a:pt x="34" y="19"/>
                        </a:lnTo>
                        <a:lnTo>
                          <a:pt x="42" y="2"/>
                        </a:lnTo>
                        <a:lnTo>
                          <a:pt x="0" y="2"/>
                        </a:lnTo>
                      </a:path>
                    </a:pathLst>
                  </a:custGeom>
                  <a:solidFill>
                    <a:srgbClr val="00007F"/>
                  </a:solidFill>
                  <a:ln w="12700" cap="rnd" cmpd="sng">
                    <a:solidFill>
                      <a:srgbClr val="00007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66751" name="Freeform 95"/>
                  <p:cNvSpPr>
                    <a:spLocks noChangeAspect="1"/>
                  </p:cNvSpPr>
                  <p:nvPr/>
                </p:nvSpPr>
                <p:spPr bwMode="auto">
                  <a:xfrm>
                    <a:off x="1388" y="2756"/>
                    <a:ext cx="6" cy="155"/>
                  </a:xfrm>
                  <a:custGeom>
                    <a:avLst/>
                    <a:gdLst>
                      <a:gd name="T0" fmla="*/ 0 w 6"/>
                      <a:gd name="T1" fmla="*/ 0 h 155"/>
                      <a:gd name="T2" fmla="*/ 5 w 6"/>
                      <a:gd name="T3" fmla="*/ 64 h 155"/>
                      <a:gd name="T4" fmla="*/ 5 w 6"/>
                      <a:gd name="T5" fmla="*/ 154 h 155"/>
                      <a:gd name="T6" fmla="*/ 0 w 6"/>
                      <a:gd name="T7" fmla="*/ 0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" h="155">
                        <a:moveTo>
                          <a:pt x="0" y="0"/>
                        </a:moveTo>
                        <a:lnTo>
                          <a:pt x="5" y="64"/>
                        </a:lnTo>
                        <a:lnTo>
                          <a:pt x="5" y="15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7F"/>
                  </a:solidFill>
                  <a:ln w="12700" cap="rnd" cmpd="sng">
                    <a:solidFill>
                      <a:srgbClr val="00007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66752" name="Freeform 96"/>
                  <p:cNvSpPr>
                    <a:spLocks noChangeAspect="1"/>
                  </p:cNvSpPr>
                  <p:nvPr/>
                </p:nvSpPr>
                <p:spPr bwMode="auto">
                  <a:xfrm>
                    <a:off x="1348" y="2909"/>
                    <a:ext cx="83" cy="4"/>
                  </a:xfrm>
                  <a:custGeom>
                    <a:avLst/>
                    <a:gdLst>
                      <a:gd name="T0" fmla="*/ 0 w 83"/>
                      <a:gd name="T1" fmla="*/ 3 h 4"/>
                      <a:gd name="T2" fmla="*/ 45 w 83"/>
                      <a:gd name="T3" fmla="*/ 0 h 4"/>
                      <a:gd name="T4" fmla="*/ 82 w 83"/>
                      <a:gd name="T5" fmla="*/ 1 h 4"/>
                      <a:gd name="T6" fmla="*/ 0 w 83"/>
                      <a:gd name="T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3" h="4">
                        <a:moveTo>
                          <a:pt x="0" y="3"/>
                        </a:moveTo>
                        <a:lnTo>
                          <a:pt x="45" y="0"/>
                        </a:lnTo>
                        <a:lnTo>
                          <a:pt x="82" y="1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00007F"/>
                  </a:solidFill>
                  <a:ln w="12700" cap="rnd" cmpd="sng">
                    <a:solidFill>
                      <a:srgbClr val="00007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6753" name="Group 97"/>
                <p:cNvGrpSpPr>
                  <a:grpSpLocks noChangeAspect="1"/>
                </p:cNvGrpSpPr>
                <p:nvPr/>
              </p:nvGrpSpPr>
              <p:grpSpPr bwMode="auto">
                <a:xfrm>
                  <a:off x="1328" y="3309"/>
                  <a:ext cx="105" cy="61"/>
                  <a:chOff x="1328" y="3309"/>
                  <a:chExt cx="105" cy="61"/>
                </a:xfrm>
              </p:grpSpPr>
              <p:sp>
                <p:nvSpPr>
                  <p:cNvPr id="966754" name="Freeform 98"/>
                  <p:cNvSpPr>
                    <a:spLocks noChangeAspect="1"/>
                  </p:cNvSpPr>
                  <p:nvPr/>
                </p:nvSpPr>
                <p:spPr bwMode="auto">
                  <a:xfrm>
                    <a:off x="1328" y="3315"/>
                    <a:ext cx="39" cy="55"/>
                  </a:xfrm>
                  <a:custGeom>
                    <a:avLst/>
                    <a:gdLst>
                      <a:gd name="T0" fmla="*/ 7 w 39"/>
                      <a:gd name="T1" fmla="*/ 27 h 55"/>
                      <a:gd name="T2" fmla="*/ 2 w 39"/>
                      <a:gd name="T3" fmla="*/ 35 h 55"/>
                      <a:gd name="T4" fmla="*/ 0 w 39"/>
                      <a:gd name="T5" fmla="*/ 41 h 55"/>
                      <a:gd name="T6" fmla="*/ 0 w 39"/>
                      <a:gd name="T7" fmla="*/ 46 h 55"/>
                      <a:gd name="T8" fmla="*/ 1 w 39"/>
                      <a:gd name="T9" fmla="*/ 50 h 55"/>
                      <a:gd name="T10" fmla="*/ 4 w 39"/>
                      <a:gd name="T11" fmla="*/ 53 h 55"/>
                      <a:gd name="T12" fmla="*/ 9 w 39"/>
                      <a:gd name="T13" fmla="*/ 54 h 55"/>
                      <a:gd name="T14" fmla="*/ 15 w 39"/>
                      <a:gd name="T15" fmla="*/ 54 h 55"/>
                      <a:gd name="T16" fmla="*/ 22 w 39"/>
                      <a:gd name="T17" fmla="*/ 51 h 55"/>
                      <a:gd name="T18" fmla="*/ 27 w 39"/>
                      <a:gd name="T19" fmla="*/ 46 h 55"/>
                      <a:gd name="T20" fmla="*/ 31 w 39"/>
                      <a:gd name="T21" fmla="*/ 38 h 55"/>
                      <a:gd name="T22" fmla="*/ 34 w 39"/>
                      <a:gd name="T23" fmla="*/ 24 h 55"/>
                      <a:gd name="T24" fmla="*/ 38 w 39"/>
                      <a:gd name="T25" fmla="*/ 9 h 55"/>
                      <a:gd name="T26" fmla="*/ 37 w 39"/>
                      <a:gd name="T27" fmla="*/ 0 h 55"/>
                      <a:gd name="T28" fmla="*/ 30 w 39"/>
                      <a:gd name="T29" fmla="*/ 21 h 55"/>
                      <a:gd name="T30" fmla="*/ 23 w 39"/>
                      <a:gd name="T31" fmla="*/ 34 h 55"/>
                      <a:gd name="T32" fmla="*/ 14 w 39"/>
                      <a:gd name="T33" fmla="*/ 34 h 55"/>
                      <a:gd name="T34" fmla="*/ 5 w 39"/>
                      <a:gd name="T35" fmla="*/ 33 h 55"/>
                      <a:gd name="T36" fmla="*/ 7 w 39"/>
                      <a:gd name="T37" fmla="*/ 27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9" h="55">
                        <a:moveTo>
                          <a:pt x="7" y="27"/>
                        </a:moveTo>
                        <a:lnTo>
                          <a:pt x="2" y="35"/>
                        </a:lnTo>
                        <a:lnTo>
                          <a:pt x="0" y="41"/>
                        </a:lnTo>
                        <a:lnTo>
                          <a:pt x="0" y="46"/>
                        </a:lnTo>
                        <a:lnTo>
                          <a:pt x="1" y="50"/>
                        </a:lnTo>
                        <a:lnTo>
                          <a:pt x="4" y="53"/>
                        </a:lnTo>
                        <a:lnTo>
                          <a:pt x="9" y="54"/>
                        </a:lnTo>
                        <a:lnTo>
                          <a:pt x="15" y="54"/>
                        </a:lnTo>
                        <a:lnTo>
                          <a:pt x="22" y="51"/>
                        </a:lnTo>
                        <a:lnTo>
                          <a:pt x="27" y="46"/>
                        </a:lnTo>
                        <a:lnTo>
                          <a:pt x="31" y="38"/>
                        </a:lnTo>
                        <a:lnTo>
                          <a:pt x="34" y="24"/>
                        </a:lnTo>
                        <a:lnTo>
                          <a:pt x="38" y="9"/>
                        </a:lnTo>
                        <a:lnTo>
                          <a:pt x="37" y="0"/>
                        </a:lnTo>
                        <a:lnTo>
                          <a:pt x="30" y="21"/>
                        </a:lnTo>
                        <a:lnTo>
                          <a:pt x="23" y="34"/>
                        </a:lnTo>
                        <a:lnTo>
                          <a:pt x="14" y="34"/>
                        </a:lnTo>
                        <a:lnTo>
                          <a:pt x="5" y="33"/>
                        </a:lnTo>
                        <a:lnTo>
                          <a:pt x="7" y="27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66755" name="Freeform 99"/>
                  <p:cNvSpPr>
                    <a:spLocks noChangeAspect="1"/>
                  </p:cNvSpPr>
                  <p:nvPr/>
                </p:nvSpPr>
                <p:spPr bwMode="auto">
                  <a:xfrm>
                    <a:off x="1388" y="3309"/>
                    <a:ext cx="45" cy="61"/>
                  </a:xfrm>
                  <a:custGeom>
                    <a:avLst/>
                    <a:gdLst>
                      <a:gd name="T0" fmla="*/ 1 w 45"/>
                      <a:gd name="T1" fmla="*/ 0 h 61"/>
                      <a:gd name="T2" fmla="*/ 0 w 45"/>
                      <a:gd name="T3" fmla="*/ 6 h 61"/>
                      <a:gd name="T4" fmla="*/ 6 w 45"/>
                      <a:gd name="T5" fmla="*/ 21 h 61"/>
                      <a:gd name="T6" fmla="*/ 9 w 45"/>
                      <a:gd name="T7" fmla="*/ 34 h 61"/>
                      <a:gd name="T8" fmla="*/ 14 w 45"/>
                      <a:gd name="T9" fmla="*/ 46 h 61"/>
                      <a:gd name="T10" fmla="*/ 18 w 45"/>
                      <a:gd name="T11" fmla="*/ 52 h 61"/>
                      <a:gd name="T12" fmla="*/ 23 w 45"/>
                      <a:gd name="T13" fmla="*/ 57 h 61"/>
                      <a:gd name="T14" fmla="*/ 29 w 45"/>
                      <a:gd name="T15" fmla="*/ 59 h 61"/>
                      <a:gd name="T16" fmla="*/ 36 w 45"/>
                      <a:gd name="T17" fmla="*/ 60 h 61"/>
                      <a:gd name="T18" fmla="*/ 39 w 45"/>
                      <a:gd name="T19" fmla="*/ 58 h 61"/>
                      <a:gd name="T20" fmla="*/ 42 w 45"/>
                      <a:gd name="T21" fmla="*/ 57 h 61"/>
                      <a:gd name="T22" fmla="*/ 44 w 45"/>
                      <a:gd name="T23" fmla="*/ 51 h 61"/>
                      <a:gd name="T24" fmla="*/ 43 w 45"/>
                      <a:gd name="T25" fmla="*/ 43 h 61"/>
                      <a:gd name="T26" fmla="*/ 39 w 45"/>
                      <a:gd name="T27" fmla="*/ 33 h 61"/>
                      <a:gd name="T28" fmla="*/ 36 w 45"/>
                      <a:gd name="T29" fmla="*/ 28 h 61"/>
                      <a:gd name="T30" fmla="*/ 35 w 45"/>
                      <a:gd name="T31" fmla="*/ 33 h 61"/>
                      <a:gd name="T32" fmla="*/ 33 w 45"/>
                      <a:gd name="T33" fmla="*/ 35 h 61"/>
                      <a:gd name="T34" fmla="*/ 28 w 45"/>
                      <a:gd name="T35" fmla="*/ 36 h 61"/>
                      <a:gd name="T36" fmla="*/ 23 w 45"/>
                      <a:gd name="T37" fmla="*/ 37 h 61"/>
                      <a:gd name="T38" fmla="*/ 14 w 45"/>
                      <a:gd name="T39" fmla="*/ 35 h 61"/>
                      <a:gd name="T40" fmla="*/ 6 w 45"/>
                      <a:gd name="T41" fmla="*/ 12 h 61"/>
                      <a:gd name="T42" fmla="*/ 1 w 45"/>
                      <a:gd name="T43" fmla="*/ 0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45" h="61">
                        <a:moveTo>
                          <a:pt x="1" y="0"/>
                        </a:moveTo>
                        <a:lnTo>
                          <a:pt x="0" y="6"/>
                        </a:lnTo>
                        <a:lnTo>
                          <a:pt x="6" y="21"/>
                        </a:lnTo>
                        <a:lnTo>
                          <a:pt x="9" y="34"/>
                        </a:lnTo>
                        <a:lnTo>
                          <a:pt x="14" y="46"/>
                        </a:lnTo>
                        <a:lnTo>
                          <a:pt x="18" y="52"/>
                        </a:lnTo>
                        <a:lnTo>
                          <a:pt x="23" y="57"/>
                        </a:lnTo>
                        <a:lnTo>
                          <a:pt x="29" y="59"/>
                        </a:lnTo>
                        <a:lnTo>
                          <a:pt x="36" y="60"/>
                        </a:lnTo>
                        <a:lnTo>
                          <a:pt x="39" y="58"/>
                        </a:lnTo>
                        <a:lnTo>
                          <a:pt x="42" y="57"/>
                        </a:lnTo>
                        <a:lnTo>
                          <a:pt x="44" y="51"/>
                        </a:lnTo>
                        <a:lnTo>
                          <a:pt x="43" y="43"/>
                        </a:lnTo>
                        <a:lnTo>
                          <a:pt x="39" y="33"/>
                        </a:lnTo>
                        <a:lnTo>
                          <a:pt x="36" y="28"/>
                        </a:lnTo>
                        <a:lnTo>
                          <a:pt x="35" y="33"/>
                        </a:lnTo>
                        <a:lnTo>
                          <a:pt x="33" y="35"/>
                        </a:lnTo>
                        <a:lnTo>
                          <a:pt x="28" y="36"/>
                        </a:lnTo>
                        <a:lnTo>
                          <a:pt x="23" y="37"/>
                        </a:lnTo>
                        <a:lnTo>
                          <a:pt x="14" y="35"/>
                        </a:lnTo>
                        <a:lnTo>
                          <a:pt x="6" y="12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6756" name="Freeform 100"/>
                <p:cNvSpPr>
                  <a:spLocks noChangeAspect="1"/>
                </p:cNvSpPr>
                <p:nvPr/>
              </p:nvSpPr>
              <p:spPr bwMode="auto">
                <a:xfrm>
                  <a:off x="1387" y="2715"/>
                  <a:ext cx="18" cy="5"/>
                </a:xfrm>
                <a:custGeom>
                  <a:avLst/>
                  <a:gdLst>
                    <a:gd name="T0" fmla="*/ 0 w 18"/>
                    <a:gd name="T1" fmla="*/ 3 h 5"/>
                    <a:gd name="T2" fmla="*/ 5 w 18"/>
                    <a:gd name="T3" fmla="*/ 0 h 5"/>
                    <a:gd name="T4" fmla="*/ 8 w 18"/>
                    <a:gd name="T5" fmla="*/ 2 h 5"/>
                    <a:gd name="T6" fmla="*/ 14 w 18"/>
                    <a:gd name="T7" fmla="*/ 0 h 5"/>
                    <a:gd name="T8" fmla="*/ 17 w 18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5">
                      <a:moveTo>
                        <a:pt x="0" y="3"/>
                      </a:moveTo>
                      <a:lnTo>
                        <a:pt x="5" y="0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17" y="4"/>
                      </a:lnTo>
                    </a:path>
                  </a:pathLst>
                </a:custGeom>
                <a:noFill/>
                <a:ln w="12700" cap="rnd" cmpd="sng">
                  <a:solidFill>
                    <a:srgbClr val="FF009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66757" name="Group 101"/>
              <p:cNvGrpSpPr>
                <a:grpSpLocks noChangeAspect="1"/>
              </p:cNvGrpSpPr>
              <p:nvPr/>
            </p:nvGrpSpPr>
            <p:grpSpPr bwMode="auto">
              <a:xfrm>
                <a:off x="1008" y="2566"/>
                <a:ext cx="226" cy="806"/>
                <a:chOff x="1008" y="2566"/>
                <a:chExt cx="226" cy="806"/>
              </a:xfrm>
            </p:grpSpPr>
            <p:grpSp>
              <p:nvGrpSpPr>
                <p:cNvPr id="966758" name="Group 102"/>
                <p:cNvGrpSpPr>
                  <a:grpSpLocks noChangeAspect="1"/>
                </p:cNvGrpSpPr>
                <p:nvPr/>
              </p:nvGrpSpPr>
              <p:grpSpPr bwMode="auto">
                <a:xfrm>
                  <a:off x="1012" y="3296"/>
                  <a:ext cx="222" cy="76"/>
                  <a:chOff x="1012" y="3296"/>
                  <a:chExt cx="222" cy="76"/>
                </a:xfrm>
              </p:grpSpPr>
              <p:sp>
                <p:nvSpPr>
                  <p:cNvPr id="966759" name="Freeform 103"/>
                  <p:cNvSpPr>
                    <a:spLocks noChangeAspect="1"/>
                  </p:cNvSpPr>
                  <p:nvPr/>
                </p:nvSpPr>
                <p:spPr bwMode="auto">
                  <a:xfrm>
                    <a:off x="1144" y="3296"/>
                    <a:ext cx="90" cy="45"/>
                  </a:xfrm>
                  <a:custGeom>
                    <a:avLst/>
                    <a:gdLst>
                      <a:gd name="T0" fmla="*/ 44 w 90"/>
                      <a:gd name="T1" fmla="*/ 0 h 45"/>
                      <a:gd name="T2" fmla="*/ 58 w 90"/>
                      <a:gd name="T3" fmla="*/ 11 h 45"/>
                      <a:gd name="T4" fmla="*/ 71 w 90"/>
                      <a:gd name="T5" fmla="*/ 24 h 45"/>
                      <a:gd name="T6" fmla="*/ 87 w 90"/>
                      <a:gd name="T7" fmla="*/ 35 h 45"/>
                      <a:gd name="T8" fmla="*/ 89 w 90"/>
                      <a:gd name="T9" fmla="*/ 41 h 45"/>
                      <a:gd name="T10" fmla="*/ 73 w 90"/>
                      <a:gd name="T11" fmla="*/ 44 h 45"/>
                      <a:gd name="T12" fmla="*/ 57 w 90"/>
                      <a:gd name="T13" fmla="*/ 43 h 45"/>
                      <a:gd name="T14" fmla="*/ 36 w 90"/>
                      <a:gd name="T15" fmla="*/ 35 h 45"/>
                      <a:gd name="T16" fmla="*/ 21 w 90"/>
                      <a:gd name="T17" fmla="*/ 28 h 45"/>
                      <a:gd name="T18" fmla="*/ 5 w 90"/>
                      <a:gd name="T19" fmla="*/ 26 h 45"/>
                      <a:gd name="T20" fmla="*/ 0 w 90"/>
                      <a:gd name="T21" fmla="*/ 23 h 45"/>
                      <a:gd name="T22" fmla="*/ 2 w 90"/>
                      <a:gd name="T23" fmla="*/ 2 h 45"/>
                      <a:gd name="T24" fmla="*/ 44 w 90"/>
                      <a:gd name="T25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0" h="45">
                        <a:moveTo>
                          <a:pt x="44" y="0"/>
                        </a:moveTo>
                        <a:lnTo>
                          <a:pt x="58" y="11"/>
                        </a:lnTo>
                        <a:lnTo>
                          <a:pt x="71" y="24"/>
                        </a:lnTo>
                        <a:lnTo>
                          <a:pt x="87" y="35"/>
                        </a:lnTo>
                        <a:lnTo>
                          <a:pt x="89" y="41"/>
                        </a:lnTo>
                        <a:lnTo>
                          <a:pt x="73" y="44"/>
                        </a:lnTo>
                        <a:lnTo>
                          <a:pt x="57" y="43"/>
                        </a:lnTo>
                        <a:lnTo>
                          <a:pt x="36" y="35"/>
                        </a:lnTo>
                        <a:lnTo>
                          <a:pt x="21" y="28"/>
                        </a:lnTo>
                        <a:lnTo>
                          <a:pt x="5" y="26"/>
                        </a:lnTo>
                        <a:lnTo>
                          <a:pt x="0" y="23"/>
                        </a:lnTo>
                        <a:lnTo>
                          <a:pt x="2" y="2"/>
                        </a:lnTo>
                        <a:lnTo>
                          <a:pt x="44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66760" name="Freeform 104"/>
                  <p:cNvSpPr>
                    <a:spLocks noChangeAspect="1"/>
                  </p:cNvSpPr>
                  <p:nvPr/>
                </p:nvSpPr>
                <p:spPr bwMode="auto">
                  <a:xfrm>
                    <a:off x="1012" y="3321"/>
                    <a:ext cx="55" cy="51"/>
                  </a:xfrm>
                  <a:custGeom>
                    <a:avLst/>
                    <a:gdLst>
                      <a:gd name="T0" fmla="*/ 53 w 55"/>
                      <a:gd name="T1" fmla="*/ 1 h 51"/>
                      <a:gd name="T2" fmla="*/ 54 w 55"/>
                      <a:gd name="T3" fmla="*/ 14 h 51"/>
                      <a:gd name="T4" fmla="*/ 47 w 55"/>
                      <a:gd name="T5" fmla="*/ 21 h 51"/>
                      <a:gd name="T6" fmla="*/ 45 w 55"/>
                      <a:gd name="T7" fmla="*/ 32 h 51"/>
                      <a:gd name="T8" fmla="*/ 33 w 55"/>
                      <a:gd name="T9" fmla="*/ 43 h 51"/>
                      <a:gd name="T10" fmla="*/ 22 w 55"/>
                      <a:gd name="T11" fmla="*/ 49 h 51"/>
                      <a:gd name="T12" fmla="*/ 13 w 55"/>
                      <a:gd name="T13" fmla="*/ 50 h 51"/>
                      <a:gd name="T14" fmla="*/ 5 w 55"/>
                      <a:gd name="T15" fmla="*/ 50 h 51"/>
                      <a:gd name="T16" fmla="*/ 0 w 55"/>
                      <a:gd name="T17" fmla="*/ 42 h 51"/>
                      <a:gd name="T18" fmla="*/ 1 w 55"/>
                      <a:gd name="T19" fmla="*/ 31 h 51"/>
                      <a:gd name="T20" fmla="*/ 10 w 55"/>
                      <a:gd name="T21" fmla="*/ 18 h 51"/>
                      <a:gd name="T22" fmla="*/ 24 w 55"/>
                      <a:gd name="T23" fmla="*/ 4 h 51"/>
                      <a:gd name="T24" fmla="*/ 24 w 55"/>
                      <a:gd name="T25" fmla="*/ 0 h 51"/>
                      <a:gd name="T26" fmla="*/ 53 w 55"/>
                      <a:gd name="T27" fmla="*/ 1 h 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55" h="51">
                        <a:moveTo>
                          <a:pt x="53" y="1"/>
                        </a:moveTo>
                        <a:lnTo>
                          <a:pt x="54" y="14"/>
                        </a:lnTo>
                        <a:lnTo>
                          <a:pt x="47" y="21"/>
                        </a:lnTo>
                        <a:lnTo>
                          <a:pt x="45" y="32"/>
                        </a:lnTo>
                        <a:lnTo>
                          <a:pt x="33" y="43"/>
                        </a:lnTo>
                        <a:lnTo>
                          <a:pt x="22" y="49"/>
                        </a:lnTo>
                        <a:lnTo>
                          <a:pt x="13" y="50"/>
                        </a:lnTo>
                        <a:lnTo>
                          <a:pt x="5" y="50"/>
                        </a:lnTo>
                        <a:lnTo>
                          <a:pt x="0" y="42"/>
                        </a:lnTo>
                        <a:lnTo>
                          <a:pt x="1" y="31"/>
                        </a:lnTo>
                        <a:lnTo>
                          <a:pt x="10" y="18"/>
                        </a:lnTo>
                        <a:lnTo>
                          <a:pt x="24" y="4"/>
                        </a:lnTo>
                        <a:lnTo>
                          <a:pt x="24" y="0"/>
                        </a:lnTo>
                        <a:lnTo>
                          <a:pt x="53" y="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6761" name="Freeform 105"/>
                <p:cNvSpPr>
                  <a:spLocks noChangeAspect="1"/>
                </p:cNvSpPr>
                <p:nvPr/>
              </p:nvSpPr>
              <p:spPr bwMode="auto">
                <a:xfrm>
                  <a:off x="1182" y="3006"/>
                  <a:ext cx="24" cy="57"/>
                </a:xfrm>
                <a:custGeom>
                  <a:avLst/>
                  <a:gdLst>
                    <a:gd name="T0" fmla="*/ 22 w 24"/>
                    <a:gd name="T1" fmla="*/ 0 h 57"/>
                    <a:gd name="T2" fmla="*/ 23 w 24"/>
                    <a:gd name="T3" fmla="*/ 31 h 57"/>
                    <a:gd name="T4" fmla="*/ 11 w 24"/>
                    <a:gd name="T5" fmla="*/ 50 h 57"/>
                    <a:gd name="T6" fmla="*/ 5 w 24"/>
                    <a:gd name="T7" fmla="*/ 56 h 57"/>
                    <a:gd name="T8" fmla="*/ 6 w 24"/>
                    <a:gd name="T9" fmla="*/ 29 h 57"/>
                    <a:gd name="T10" fmla="*/ 4 w 24"/>
                    <a:gd name="T11" fmla="*/ 32 h 57"/>
                    <a:gd name="T12" fmla="*/ 1 w 24"/>
                    <a:gd name="T13" fmla="*/ 41 h 57"/>
                    <a:gd name="T14" fmla="*/ 0 w 24"/>
                    <a:gd name="T15" fmla="*/ 31 h 57"/>
                    <a:gd name="T16" fmla="*/ 3 w 24"/>
                    <a:gd name="T17" fmla="*/ 15 h 57"/>
                    <a:gd name="T18" fmla="*/ 11 w 24"/>
                    <a:gd name="T19" fmla="*/ 0 h 57"/>
                    <a:gd name="T20" fmla="*/ 22 w 24"/>
                    <a:gd name="T21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" h="57">
                      <a:moveTo>
                        <a:pt x="22" y="0"/>
                      </a:moveTo>
                      <a:lnTo>
                        <a:pt x="23" y="31"/>
                      </a:lnTo>
                      <a:lnTo>
                        <a:pt x="11" y="50"/>
                      </a:lnTo>
                      <a:lnTo>
                        <a:pt x="5" y="56"/>
                      </a:lnTo>
                      <a:lnTo>
                        <a:pt x="6" y="29"/>
                      </a:lnTo>
                      <a:lnTo>
                        <a:pt x="4" y="32"/>
                      </a:lnTo>
                      <a:lnTo>
                        <a:pt x="1" y="41"/>
                      </a:lnTo>
                      <a:lnTo>
                        <a:pt x="0" y="31"/>
                      </a:lnTo>
                      <a:lnTo>
                        <a:pt x="3" y="15"/>
                      </a:lnTo>
                      <a:lnTo>
                        <a:pt x="11" y="0"/>
                      </a:lnTo>
                      <a:lnTo>
                        <a:pt x="22" y="0"/>
                      </a:lnTo>
                    </a:path>
                  </a:pathLst>
                </a:custGeom>
                <a:solidFill>
                  <a:srgbClr val="FF7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6762" name="Freeform 106"/>
                <p:cNvSpPr>
                  <a:spLocks noChangeAspect="1"/>
                </p:cNvSpPr>
                <p:nvPr/>
              </p:nvSpPr>
              <p:spPr bwMode="auto">
                <a:xfrm>
                  <a:off x="1034" y="2874"/>
                  <a:ext cx="159" cy="444"/>
                </a:xfrm>
                <a:custGeom>
                  <a:avLst/>
                  <a:gdLst>
                    <a:gd name="T0" fmla="*/ 156 w 159"/>
                    <a:gd name="T1" fmla="*/ 0 h 444"/>
                    <a:gd name="T2" fmla="*/ 158 w 159"/>
                    <a:gd name="T3" fmla="*/ 241 h 444"/>
                    <a:gd name="T4" fmla="*/ 156 w 159"/>
                    <a:gd name="T5" fmla="*/ 420 h 444"/>
                    <a:gd name="T6" fmla="*/ 109 w 159"/>
                    <a:gd name="T7" fmla="*/ 427 h 444"/>
                    <a:gd name="T8" fmla="*/ 102 w 159"/>
                    <a:gd name="T9" fmla="*/ 281 h 444"/>
                    <a:gd name="T10" fmla="*/ 107 w 159"/>
                    <a:gd name="T11" fmla="*/ 267 h 444"/>
                    <a:gd name="T12" fmla="*/ 102 w 159"/>
                    <a:gd name="T13" fmla="*/ 259 h 444"/>
                    <a:gd name="T14" fmla="*/ 102 w 159"/>
                    <a:gd name="T15" fmla="*/ 170 h 444"/>
                    <a:gd name="T16" fmla="*/ 91 w 159"/>
                    <a:gd name="T17" fmla="*/ 198 h 444"/>
                    <a:gd name="T18" fmla="*/ 64 w 159"/>
                    <a:gd name="T19" fmla="*/ 319 h 444"/>
                    <a:gd name="T20" fmla="*/ 40 w 159"/>
                    <a:gd name="T21" fmla="*/ 443 h 444"/>
                    <a:gd name="T22" fmla="*/ 0 w 159"/>
                    <a:gd name="T23" fmla="*/ 443 h 444"/>
                    <a:gd name="T24" fmla="*/ 18 w 159"/>
                    <a:gd name="T25" fmla="*/ 277 h 444"/>
                    <a:gd name="T26" fmla="*/ 25 w 159"/>
                    <a:gd name="T27" fmla="*/ 136 h 444"/>
                    <a:gd name="T28" fmla="*/ 22 w 159"/>
                    <a:gd name="T29" fmla="*/ 3 h 444"/>
                    <a:gd name="T30" fmla="*/ 156 w 159"/>
                    <a:gd name="T31" fmla="*/ 0 h 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9" h="444">
                      <a:moveTo>
                        <a:pt x="156" y="0"/>
                      </a:moveTo>
                      <a:lnTo>
                        <a:pt x="158" y="241"/>
                      </a:lnTo>
                      <a:lnTo>
                        <a:pt x="156" y="420"/>
                      </a:lnTo>
                      <a:lnTo>
                        <a:pt x="109" y="427"/>
                      </a:lnTo>
                      <a:lnTo>
                        <a:pt x="102" y="281"/>
                      </a:lnTo>
                      <a:lnTo>
                        <a:pt x="107" y="267"/>
                      </a:lnTo>
                      <a:lnTo>
                        <a:pt x="102" y="259"/>
                      </a:lnTo>
                      <a:lnTo>
                        <a:pt x="102" y="170"/>
                      </a:lnTo>
                      <a:lnTo>
                        <a:pt x="91" y="198"/>
                      </a:lnTo>
                      <a:lnTo>
                        <a:pt x="64" y="319"/>
                      </a:lnTo>
                      <a:lnTo>
                        <a:pt x="40" y="443"/>
                      </a:lnTo>
                      <a:lnTo>
                        <a:pt x="0" y="443"/>
                      </a:lnTo>
                      <a:lnTo>
                        <a:pt x="18" y="277"/>
                      </a:lnTo>
                      <a:lnTo>
                        <a:pt x="25" y="136"/>
                      </a:lnTo>
                      <a:lnTo>
                        <a:pt x="22" y="3"/>
                      </a:lnTo>
                      <a:lnTo>
                        <a:pt x="156" y="0"/>
                      </a:lnTo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6763" name="Freeform 107"/>
                <p:cNvSpPr>
                  <a:spLocks noChangeAspect="1"/>
                </p:cNvSpPr>
                <p:nvPr/>
              </p:nvSpPr>
              <p:spPr bwMode="auto">
                <a:xfrm>
                  <a:off x="1008" y="2668"/>
                  <a:ext cx="203" cy="338"/>
                </a:xfrm>
                <a:custGeom>
                  <a:avLst/>
                  <a:gdLst>
                    <a:gd name="T0" fmla="*/ 135 w 203"/>
                    <a:gd name="T1" fmla="*/ 4 h 338"/>
                    <a:gd name="T2" fmla="*/ 197 w 203"/>
                    <a:gd name="T3" fmla="*/ 45 h 338"/>
                    <a:gd name="T4" fmla="*/ 201 w 203"/>
                    <a:gd name="T5" fmla="*/ 153 h 338"/>
                    <a:gd name="T6" fmla="*/ 202 w 203"/>
                    <a:gd name="T7" fmla="*/ 208 h 338"/>
                    <a:gd name="T8" fmla="*/ 198 w 203"/>
                    <a:gd name="T9" fmla="*/ 337 h 338"/>
                    <a:gd name="T10" fmla="*/ 184 w 203"/>
                    <a:gd name="T11" fmla="*/ 337 h 338"/>
                    <a:gd name="T12" fmla="*/ 178 w 203"/>
                    <a:gd name="T13" fmla="*/ 205 h 338"/>
                    <a:gd name="T14" fmla="*/ 48 w 203"/>
                    <a:gd name="T15" fmla="*/ 205 h 338"/>
                    <a:gd name="T16" fmla="*/ 45 w 203"/>
                    <a:gd name="T17" fmla="*/ 172 h 338"/>
                    <a:gd name="T18" fmla="*/ 41 w 203"/>
                    <a:gd name="T19" fmla="*/ 195 h 338"/>
                    <a:gd name="T20" fmla="*/ 50 w 203"/>
                    <a:gd name="T21" fmla="*/ 245 h 338"/>
                    <a:gd name="T22" fmla="*/ 58 w 203"/>
                    <a:gd name="T23" fmla="*/ 320 h 338"/>
                    <a:gd name="T24" fmla="*/ 36 w 203"/>
                    <a:gd name="T25" fmla="*/ 325 h 338"/>
                    <a:gd name="T26" fmla="*/ 0 w 203"/>
                    <a:gd name="T27" fmla="*/ 193 h 338"/>
                    <a:gd name="T28" fmla="*/ 23 w 203"/>
                    <a:gd name="T29" fmla="*/ 38 h 338"/>
                    <a:gd name="T30" fmla="*/ 93 w 203"/>
                    <a:gd name="T31" fmla="*/ 0 h 338"/>
                    <a:gd name="T32" fmla="*/ 123 w 203"/>
                    <a:gd name="T33" fmla="*/ 17 h 338"/>
                    <a:gd name="T34" fmla="*/ 135 w 203"/>
                    <a:gd name="T35" fmla="*/ 4 h 3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03" h="338">
                      <a:moveTo>
                        <a:pt x="135" y="4"/>
                      </a:moveTo>
                      <a:lnTo>
                        <a:pt x="197" y="45"/>
                      </a:lnTo>
                      <a:lnTo>
                        <a:pt x="201" y="153"/>
                      </a:lnTo>
                      <a:lnTo>
                        <a:pt x="202" y="208"/>
                      </a:lnTo>
                      <a:lnTo>
                        <a:pt x="198" y="337"/>
                      </a:lnTo>
                      <a:lnTo>
                        <a:pt x="184" y="337"/>
                      </a:lnTo>
                      <a:lnTo>
                        <a:pt x="178" y="205"/>
                      </a:lnTo>
                      <a:lnTo>
                        <a:pt x="48" y="205"/>
                      </a:lnTo>
                      <a:lnTo>
                        <a:pt x="45" y="172"/>
                      </a:lnTo>
                      <a:lnTo>
                        <a:pt x="41" y="195"/>
                      </a:lnTo>
                      <a:lnTo>
                        <a:pt x="50" y="245"/>
                      </a:lnTo>
                      <a:lnTo>
                        <a:pt x="58" y="320"/>
                      </a:lnTo>
                      <a:lnTo>
                        <a:pt x="36" y="325"/>
                      </a:lnTo>
                      <a:lnTo>
                        <a:pt x="0" y="193"/>
                      </a:lnTo>
                      <a:lnTo>
                        <a:pt x="23" y="38"/>
                      </a:lnTo>
                      <a:lnTo>
                        <a:pt x="93" y="0"/>
                      </a:lnTo>
                      <a:lnTo>
                        <a:pt x="123" y="17"/>
                      </a:lnTo>
                      <a:lnTo>
                        <a:pt x="135" y="4"/>
                      </a:lnTo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6764" name="Freeform 108"/>
                <p:cNvSpPr>
                  <a:spLocks noChangeAspect="1"/>
                </p:cNvSpPr>
                <p:nvPr/>
              </p:nvSpPr>
              <p:spPr bwMode="auto">
                <a:xfrm>
                  <a:off x="1042" y="2990"/>
                  <a:ext cx="27" cy="54"/>
                </a:xfrm>
                <a:custGeom>
                  <a:avLst/>
                  <a:gdLst>
                    <a:gd name="T0" fmla="*/ 18 w 27"/>
                    <a:gd name="T1" fmla="*/ 0 h 54"/>
                    <a:gd name="T2" fmla="*/ 26 w 27"/>
                    <a:gd name="T3" fmla="*/ 28 h 54"/>
                    <a:gd name="T4" fmla="*/ 12 w 27"/>
                    <a:gd name="T5" fmla="*/ 53 h 54"/>
                    <a:gd name="T6" fmla="*/ 8 w 27"/>
                    <a:gd name="T7" fmla="*/ 50 h 54"/>
                    <a:gd name="T8" fmla="*/ 0 w 27"/>
                    <a:gd name="T9" fmla="*/ 48 h 54"/>
                    <a:gd name="T10" fmla="*/ 3 w 27"/>
                    <a:gd name="T11" fmla="*/ 39 h 54"/>
                    <a:gd name="T12" fmla="*/ 4 w 27"/>
                    <a:gd name="T13" fmla="*/ 30 h 54"/>
                    <a:gd name="T14" fmla="*/ 0 w 27"/>
                    <a:gd name="T15" fmla="*/ 19 h 54"/>
                    <a:gd name="T16" fmla="*/ 3 w 27"/>
                    <a:gd name="T17" fmla="*/ 2 h 54"/>
                    <a:gd name="T18" fmla="*/ 18 w 27"/>
                    <a:gd name="T19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" h="54">
                      <a:moveTo>
                        <a:pt x="18" y="0"/>
                      </a:moveTo>
                      <a:lnTo>
                        <a:pt x="26" y="28"/>
                      </a:lnTo>
                      <a:lnTo>
                        <a:pt x="12" y="53"/>
                      </a:lnTo>
                      <a:lnTo>
                        <a:pt x="8" y="50"/>
                      </a:lnTo>
                      <a:lnTo>
                        <a:pt x="0" y="48"/>
                      </a:lnTo>
                      <a:lnTo>
                        <a:pt x="3" y="39"/>
                      </a:lnTo>
                      <a:lnTo>
                        <a:pt x="4" y="30"/>
                      </a:lnTo>
                      <a:lnTo>
                        <a:pt x="0" y="19"/>
                      </a:lnTo>
                      <a:lnTo>
                        <a:pt x="3" y="2"/>
                      </a:lnTo>
                      <a:lnTo>
                        <a:pt x="18" y="0"/>
                      </a:lnTo>
                    </a:path>
                  </a:pathLst>
                </a:custGeom>
                <a:solidFill>
                  <a:srgbClr val="FF7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66765" name="Group 109"/>
                <p:cNvGrpSpPr>
                  <a:grpSpLocks noChangeAspect="1"/>
                </p:cNvGrpSpPr>
                <p:nvPr/>
              </p:nvGrpSpPr>
              <p:grpSpPr bwMode="auto">
                <a:xfrm>
                  <a:off x="1053" y="2675"/>
                  <a:ext cx="142" cy="212"/>
                  <a:chOff x="1053" y="2675"/>
                  <a:chExt cx="142" cy="212"/>
                </a:xfrm>
              </p:grpSpPr>
              <p:grpSp>
                <p:nvGrpSpPr>
                  <p:cNvPr id="966766" name="Group 11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053" y="2675"/>
                    <a:ext cx="142" cy="212"/>
                    <a:chOff x="1053" y="2675"/>
                    <a:chExt cx="142" cy="212"/>
                  </a:xfrm>
                </p:grpSpPr>
                <p:grpSp>
                  <p:nvGrpSpPr>
                    <p:cNvPr id="966767" name="Group 111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1053" y="2877"/>
                      <a:ext cx="142" cy="10"/>
                      <a:chOff x="1053" y="2877"/>
                      <a:chExt cx="142" cy="10"/>
                    </a:xfrm>
                  </p:grpSpPr>
                  <p:sp>
                    <p:nvSpPr>
                      <p:cNvPr id="966768" name="Line 112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1053" y="2887"/>
                        <a:ext cx="142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66769" name="Line 113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>
                        <a:off x="1053" y="2877"/>
                        <a:ext cx="142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966770" name="Freeform 11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093" y="2675"/>
                      <a:ext cx="62" cy="31"/>
                    </a:xfrm>
                    <a:custGeom>
                      <a:avLst/>
                      <a:gdLst>
                        <a:gd name="T0" fmla="*/ 61 w 62"/>
                        <a:gd name="T1" fmla="*/ 4 h 31"/>
                        <a:gd name="T2" fmla="*/ 59 w 62"/>
                        <a:gd name="T3" fmla="*/ 30 h 31"/>
                        <a:gd name="T4" fmla="*/ 42 w 62"/>
                        <a:gd name="T5" fmla="*/ 11 h 31"/>
                        <a:gd name="T6" fmla="*/ 30 w 62"/>
                        <a:gd name="T7" fmla="*/ 29 h 31"/>
                        <a:gd name="T8" fmla="*/ 0 w 62"/>
                        <a:gd name="T9" fmla="*/ 0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2" h="31">
                          <a:moveTo>
                            <a:pt x="61" y="4"/>
                          </a:moveTo>
                          <a:lnTo>
                            <a:pt x="59" y="30"/>
                          </a:lnTo>
                          <a:lnTo>
                            <a:pt x="42" y="11"/>
                          </a:lnTo>
                          <a:lnTo>
                            <a:pt x="30" y="2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2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966771" name="Line 11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134" y="2694"/>
                    <a:ext cx="0" cy="189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6772" name="Group 116"/>
                <p:cNvGrpSpPr>
                  <a:grpSpLocks noChangeAspect="1"/>
                </p:cNvGrpSpPr>
                <p:nvPr/>
              </p:nvGrpSpPr>
              <p:grpSpPr bwMode="auto">
                <a:xfrm>
                  <a:off x="1085" y="2566"/>
                  <a:ext cx="83" cy="117"/>
                  <a:chOff x="1085" y="2566"/>
                  <a:chExt cx="83" cy="117"/>
                </a:xfrm>
              </p:grpSpPr>
              <p:grpSp>
                <p:nvGrpSpPr>
                  <p:cNvPr id="966773" name="Group 11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091" y="2572"/>
                    <a:ext cx="75" cy="111"/>
                    <a:chOff x="1091" y="2572"/>
                    <a:chExt cx="75" cy="111"/>
                  </a:xfrm>
                </p:grpSpPr>
                <p:sp>
                  <p:nvSpPr>
                    <p:cNvPr id="966774" name="Freeform 11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091" y="2572"/>
                      <a:ext cx="75" cy="111"/>
                    </a:xfrm>
                    <a:custGeom>
                      <a:avLst/>
                      <a:gdLst>
                        <a:gd name="T0" fmla="*/ 71 w 75"/>
                        <a:gd name="T1" fmla="*/ 20 h 111"/>
                        <a:gd name="T2" fmla="*/ 73 w 75"/>
                        <a:gd name="T3" fmla="*/ 31 h 111"/>
                        <a:gd name="T4" fmla="*/ 73 w 75"/>
                        <a:gd name="T5" fmla="*/ 35 h 111"/>
                        <a:gd name="T6" fmla="*/ 71 w 75"/>
                        <a:gd name="T7" fmla="*/ 39 h 111"/>
                        <a:gd name="T8" fmla="*/ 74 w 75"/>
                        <a:gd name="T9" fmla="*/ 48 h 111"/>
                        <a:gd name="T10" fmla="*/ 72 w 75"/>
                        <a:gd name="T11" fmla="*/ 60 h 111"/>
                        <a:gd name="T12" fmla="*/ 71 w 75"/>
                        <a:gd name="T13" fmla="*/ 67 h 111"/>
                        <a:gd name="T14" fmla="*/ 69 w 75"/>
                        <a:gd name="T15" fmla="*/ 73 h 111"/>
                        <a:gd name="T16" fmla="*/ 67 w 75"/>
                        <a:gd name="T17" fmla="*/ 79 h 111"/>
                        <a:gd name="T18" fmla="*/ 64 w 75"/>
                        <a:gd name="T19" fmla="*/ 86 h 111"/>
                        <a:gd name="T20" fmla="*/ 58 w 75"/>
                        <a:gd name="T21" fmla="*/ 87 h 111"/>
                        <a:gd name="T22" fmla="*/ 52 w 75"/>
                        <a:gd name="T23" fmla="*/ 89 h 111"/>
                        <a:gd name="T24" fmla="*/ 52 w 75"/>
                        <a:gd name="T25" fmla="*/ 94 h 111"/>
                        <a:gd name="T26" fmla="*/ 53 w 75"/>
                        <a:gd name="T27" fmla="*/ 97 h 111"/>
                        <a:gd name="T28" fmla="*/ 41 w 75"/>
                        <a:gd name="T29" fmla="*/ 110 h 111"/>
                        <a:gd name="T30" fmla="*/ 11 w 75"/>
                        <a:gd name="T31" fmla="*/ 94 h 111"/>
                        <a:gd name="T32" fmla="*/ 10 w 75"/>
                        <a:gd name="T33" fmla="*/ 63 h 111"/>
                        <a:gd name="T34" fmla="*/ 6 w 75"/>
                        <a:gd name="T35" fmla="*/ 55 h 111"/>
                        <a:gd name="T36" fmla="*/ 3 w 75"/>
                        <a:gd name="T37" fmla="*/ 48 h 111"/>
                        <a:gd name="T38" fmla="*/ 1 w 75"/>
                        <a:gd name="T39" fmla="*/ 40 h 111"/>
                        <a:gd name="T40" fmla="*/ 0 w 75"/>
                        <a:gd name="T41" fmla="*/ 32 h 111"/>
                        <a:gd name="T42" fmla="*/ 1 w 75"/>
                        <a:gd name="T43" fmla="*/ 26 h 111"/>
                        <a:gd name="T44" fmla="*/ 2 w 75"/>
                        <a:gd name="T45" fmla="*/ 19 h 111"/>
                        <a:gd name="T46" fmla="*/ 3 w 75"/>
                        <a:gd name="T47" fmla="*/ 13 h 111"/>
                        <a:gd name="T48" fmla="*/ 6 w 75"/>
                        <a:gd name="T49" fmla="*/ 9 h 111"/>
                        <a:gd name="T50" fmla="*/ 11 w 75"/>
                        <a:gd name="T51" fmla="*/ 5 h 111"/>
                        <a:gd name="T52" fmla="*/ 16 w 75"/>
                        <a:gd name="T53" fmla="*/ 3 h 111"/>
                        <a:gd name="T54" fmla="*/ 22 w 75"/>
                        <a:gd name="T55" fmla="*/ 2 h 111"/>
                        <a:gd name="T56" fmla="*/ 29 w 75"/>
                        <a:gd name="T57" fmla="*/ 1 h 111"/>
                        <a:gd name="T58" fmla="*/ 38 w 75"/>
                        <a:gd name="T59" fmla="*/ 0 h 111"/>
                        <a:gd name="T60" fmla="*/ 46 w 75"/>
                        <a:gd name="T61" fmla="*/ 1 h 111"/>
                        <a:gd name="T62" fmla="*/ 55 w 75"/>
                        <a:gd name="T63" fmla="*/ 3 h 111"/>
                        <a:gd name="T64" fmla="*/ 60 w 75"/>
                        <a:gd name="T65" fmla="*/ 6 h 111"/>
                        <a:gd name="T66" fmla="*/ 65 w 75"/>
                        <a:gd name="T67" fmla="*/ 9 h 111"/>
                        <a:gd name="T68" fmla="*/ 69 w 75"/>
                        <a:gd name="T69" fmla="*/ 14 h 111"/>
                        <a:gd name="T70" fmla="*/ 71 w 75"/>
                        <a:gd name="T71" fmla="*/ 20 h 1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75" h="111">
                          <a:moveTo>
                            <a:pt x="71" y="20"/>
                          </a:moveTo>
                          <a:lnTo>
                            <a:pt x="73" y="31"/>
                          </a:lnTo>
                          <a:lnTo>
                            <a:pt x="73" y="35"/>
                          </a:lnTo>
                          <a:lnTo>
                            <a:pt x="71" y="39"/>
                          </a:lnTo>
                          <a:lnTo>
                            <a:pt x="74" y="48"/>
                          </a:lnTo>
                          <a:lnTo>
                            <a:pt x="72" y="60"/>
                          </a:lnTo>
                          <a:lnTo>
                            <a:pt x="71" y="67"/>
                          </a:lnTo>
                          <a:lnTo>
                            <a:pt x="69" y="73"/>
                          </a:lnTo>
                          <a:lnTo>
                            <a:pt x="67" y="79"/>
                          </a:lnTo>
                          <a:lnTo>
                            <a:pt x="64" y="86"/>
                          </a:lnTo>
                          <a:lnTo>
                            <a:pt x="58" y="87"/>
                          </a:lnTo>
                          <a:lnTo>
                            <a:pt x="52" y="89"/>
                          </a:lnTo>
                          <a:lnTo>
                            <a:pt x="52" y="94"/>
                          </a:lnTo>
                          <a:lnTo>
                            <a:pt x="53" y="97"/>
                          </a:lnTo>
                          <a:lnTo>
                            <a:pt x="41" y="110"/>
                          </a:lnTo>
                          <a:lnTo>
                            <a:pt x="11" y="94"/>
                          </a:lnTo>
                          <a:lnTo>
                            <a:pt x="10" y="63"/>
                          </a:lnTo>
                          <a:lnTo>
                            <a:pt x="6" y="55"/>
                          </a:lnTo>
                          <a:lnTo>
                            <a:pt x="3" y="48"/>
                          </a:lnTo>
                          <a:lnTo>
                            <a:pt x="1" y="40"/>
                          </a:lnTo>
                          <a:lnTo>
                            <a:pt x="0" y="32"/>
                          </a:lnTo>
                          <a:lnTo>
                            <a:pt x="1" y="26"/>
                          </a:lnTo>
                          <a:lnTo>
                            <a:pt x="2" y="19"/>
                          </a:lnTo>
                          <a:lnTo>
                            <a:pt x="3" y="13"/>
                          </a:lnTo>
                          <a:lnTo>
                            <a:pt x="6" y="9"/>
                          </a:lnTo>
                          <a:lnTo>
                            <a:pt x="11" y="5"/>
                          </a:lnTo>
                          <a:lnTo>
                            <a:pt x="16" y="3"/>
                          </a:lnTo>
                          <a:lnTo>
                            <a:pt x="22" y="2"/>
                          </a:lnTo>
                          <a:lnTo>
                            <a:pt x="29" y="1"/>
                          </a:lnTo>
                          <a:lnTo>
                            <a:pt x="38" y="0"/>
                          </a:lnTo>
                          <a:lnTo>
                            <a:pt x="46" y="1"/>
                          </a:lnTo>
                          <a:lnTo>
                            <a:pt x="55" y="3"/>
                          </a:lnTo>
                          <a:lnTo>
                            <a:pt x="60" y="6"/>
                          </a:lnTo>
                          <a:lnTo>
                            <a:pt x="65" y="9"/>
                          </a:lnTo>
                          <a:lnTo>
                            <a:pt x="69" y="14"/>
                          </a:lnTo>
                          <a:lnTo>
                            <a:pt x="71" y="20"/>
                          </a:lnTo>
                        </a:path>
                      </a:pathLst>
                    </a:custGeom>
                    <a:solidFill>
                      <a:srgbClr val="FF7F3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6775" name="Freeform 119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120" y="2610"/>
                      <a:ext cx="25" cy="24"/>
                    </a:xfrm>
                    <a:custGeom>
                      <a:avLst/>
                      <a:gdLst>
                        <a:gd name="T0" fmla="*/ 21 w 25"/>
                        <a:gd name="T1" fmla="*/ 1 h 24"/>
                        <a:gd name="T2" fmla="*/ 16 w 25"/>
                        <a:gd name="T3" fmla="*/ 0 h 24"/>
                        <a:gd name="T4" fmla="*/ 9 w 25"/>
                        <a:gd name="T5" fmla="*/ 0 h 24"/>
                        <a:gd name="T6" fmla="*/ 4 w 25"/>
                        <a:gd name="T7" fmla="*/ 1 h 24"/>
                        <a:gd name="T8" fmla="*/ 2 w 25"/>
                        <a:gd name="T9" fmla="*/ 2 h 24"/>
                        <a:gd name="T10" fmla="*/ 2 w 25"/>
                        <a:gd name="T11" fmla="*/ 4 h 24"/>
                        <a:gd name="T12" fmla="*/ 0 w 25"/>
                        <a:gd name="T13" fmla="*/ 5 h 24"/>
                        <a:gd name="T14" fmla="*/ 11 w 25"/>
                        <a:gd name="T15" fmla="*/ 5 h 24"/>
                        <a:gd name="T16" fmla="*/ 9 w 25"/>
                        <a:gd name="T17" fmla="*/ 6 h 24"/>
                        <a:gd name="T18" fmla="*/ 4 w 25"/>
                        <a:gd name="T19" fmla="*/ 7 h 24"/>
                        <a:gd name="T20" fmla="*/ 16 w 25"/>
                        <a:gd name="T21" fmla="*/ 7 h 24"/>
                        <a:gd name="T22" fmla="*/ 20 w 25"/>
                        <a:gd name="T23" fmla="*/ 7 h 24"/>
                        <a:gd name="T24" fmla="*/ 22 w 25"/>
                        <a:gd name="T25" fmla="*/ 19 h 24"/>
                        <a:gd name="T26" fmla="*/ 20 w 25"/>
                        <a:gd name="T27" fmla="*/ 21 h 24"/>
                        <a:gd name="T28" fmla="*/ 20 w 25"/>
                        <a:gd name="T29" fmla="*/ 23 h 24"/>
                        <a:gd name="T30" fmla="*/ 24 w 25"/>
                        <a:gd name="T31" fmla="*/ 20 h 24"/>
                        <a:gd name="T32" fmla="*/ 21 w 25"/>
                        <a:gd name="T33" fmla="*/ 5 h 24"/>
                        <a:gd name="T34" fmla="*/ 21 w 25"/>
                        <a:gd name="T35" fmla="*/ 1 h 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</a:cxnLst>
                      <a:rect l="0" t="0" r="r" b="b"/>
                      <a:pathLst>
                        <a:path w="25" h="24">
                          <a:moveTo>
                            <a:pt x="21" y="1"/>
                          </a:moveTo>
                          <a:lnTo>
                            <a:pt x="16" y="0"/>
                          </a:lnTo>
                          <a:lnTo>
                            <a:pt x="9" y="0"/>
                          </a:lnTo>
                          <a:lnTo>
                            <a:pt x="4" y="1"/>
                          </a:lnTo>
                          <a:lnTo>
                            <a:pt x="2" y="2"/>
                          </a:lnTo>
                          <a:lnTo>
                            <a:pt x="2" y="4"/>
                          </a:lnTo>
                          <a:lnTo>
                            <a:pt x="0" y="5"/>
                          </a:lnTo>
                          <a:lnTo>
                            <a:pt x="11" y="5"/>
                          </a:lnTo>
                          <a:lnTo>
                            <a:pt x="9" y="6"/>
                          </a:lnTo>
                          <a:lnTo>
                            <a:pt x="4" y="7"/>
                          </a:lnTo>
                          <a:lnTo>
                            <a:pt x="16" y="7"/>
                          </a:lnTo>
                          <a:lnTo>
                            <a:pt x="20" y="7"/>
                          </a:lnTo>
                          <a:lnTo>
                            <a:pt x="22" y="19"/>
                          </a:lnTo>
                          <a:lnTo>
                            <a:pt x="20" y="21"/>
                          </a:lnTo>
                          <a:lnTo>
                            <a:pt x="20" y="23"/>
                          </a:lnTo>
                          <a:lnTo>
                            <a:pt x="24" y="20"/>
                          </a:lnTo>
                          <a:lnTo>
                            <a:pt x="21" y="5"/>
                          </a:lnTo>
                          <a:lnTo>
                            <a:pt x="21" y="1"/>
                          </a:lnTo>
                        </a:path>
                      </a:pathLst>
                    </a:custGeom>
                    <a:solidFill>
                      <a:srgbClr val="7F3F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6776" name="Freeform 120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152" y="2611"/>
                      <a:ext cx="13" cy="5"/>
                    </a:xfrm>
                    <a:custGeom>
                      <a:avLst/>
                      <a:gdLst>
                        <a:gd name="T0" fmla="*/ 1 w 13"/>
                        <a:gd name="T1" fmla="*/ 1 h 5"/>
                        <a:gd name="T2" fmla="*/ 7 w 13"/>
                        <a:gd name="T3" fmla="*/ 0 h 5"/>
                        <a:gd name="T4" fmla="*/ 12 w 13"/>
                        <a:gd name="T5" fmla="*/ 0 h 5"/>
                        <a:gd name="T6" fmla="*/ 11 w 13"/>
                        <a:gd name="T7" fmla="*/ 2 h 5"/>
                        <a:gd name="T8" fmla="*/ 12 w 13"/>
                        <a:gd name="T9" fmla="*/ 3 h 5"/>
                        <a:gd name="T10" fmla="*/ 7 w 13"/>
                        <a:gd name="T11" fmla="*/ 3 h 5"/>
                        <a:gd name="T12" fmla="*/ 4 w 13"/>
                        <a:gd name="T13" fmla="*/ 3 h 5"/>
                        <a:gd name="T14" fmla="*/ 8 w 13"/>
                        <a:gd name="T15" fmla="*/ 4 h 5"/>
                        <a:gd name="T16" fmla="*/ 11 w 13"/>
                        <a:gd name="T17" fmla="*/ 4 h 5"/>
                        <a:gd name="T18" fmla="*/ 2 w 13"/>
                        <a:gd name="T19" fmla="*/ 4 h 5"/>
                        <a:gd name="T20" fmla="*/ 0 w 13"/>
                        <a:gd name="T21" fmla="*/ 3 h 5"/>
                        <a:gd name="T22" fmla="*/ 1 w 13"/>
                        <a:gd name="T23" fmla="*/ 1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3" h="5">
                          <a:moveTo>
                            <a:pt x="1" y="1"/>
                          </a:moveTo>
                          <a:lnTo>
                            <a:pt x="7" y="0"/>
                          </a:lnTo>
                          <a:lnTo>
                            <a:pt x="12" y="0"/>
                          </a:lnTo>
                          <a:lnTo>
                            <a:pt x="11" y="2"/>
                          </a:lnTo>
                          <a:lnTo>
                            <a:pt x="12" y="3"/>
                          </a:lnTo>
                          <a:lnTo>
                            <a:pt x="7" y="3"/>
                          </a:lnTo>
                          <a:lnTo>
                            <a:pt x="4" y="3"/>
                          </a:lnTo>
                          <a:lnTo>
                            <a:pt x="8" y="4"/>
                          </a:lnTo>
                          <a:lnTo>
                            <a:pt x="11" y="4"/>
                          </a:lnTo>
                          <a:lnTo>
                            <a:pt x="2" y="4"/>
                          </a:lnTo>
                          <a:lnTo>
                            <a:pt x="0" y="3"/>
                          </a:lnTo>
                          <a:lnTo>
                            <a:pt x="1" y="1"/>
                          </a:lnTo>
                        </a:path>
                      </a:pathLst>
                    </a:custGeom>
                    <a:solidFill>
                      <a:srgbClr val="7F3F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6777" name="Freeform 12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101" y="2634"/>
                      <a:ext cx="37" cy="32"/>
                    </a:xfrm>
                    <a:custGeom>
                      <a:avLst/>
                      <a:gdLst>
                        <a:gd name="T0" fmla="*/ 6 w 37"/>
                        <a:gd name="T1" fmla="*/ 8 h 32"/>
                        <a:gd name="T2" fmla="*/ 9 w 37"/>
                        <a:gd name="T3" fmla="*/ 16 h 32"/>
                        <a:gd name="T4" fmla="*/ 36 w 37"/>
                        <a:gd name="T5" fmla="*/ 27 h 32"/>
                        <a:gd name="T6" fmla="*/ 22 w 37"/>
                        <a:gd name="T7" fmla="*/ 24 h 32"/>
                        <a:gd name="T8" fmla="*/ 16 w 37"/>
                        <a:gd name="T9" fmla="*/ 23 h 32"/>
                        <a:gd name="T10" fmla="*/ 9 w 37"/>
                        <a:gd name="T11" fmla="*/ 24 h 32"/>
                        <a:gd name="T12" fmla="*/ 3 w 37"/>
                        <a:gd name="T13" fmla="*/ 25 h 32"/>
                        <a:gd name="T14" fmla="*/ 1 w 37"/>
                        <a:gd name="T15" fmla="*/ 31 h 32"/>
                        <a:gd name="T16" fmla="*/ 0 w 37"/>
                        <a:gd name="T17" fmla="*/ 9 h 32"/>
                        <a:gd name="T18" fmla="*/ 1 w 37"/>
                        <a:gd name="T19" fmla="*/ 5 h 32"/>
                        <a:gd name="T20" fmla="*/ 5 w 37"/>
                        <a:gd name="T21" fmla="*/ 0 h 32"/>
                        <a:gd name="T22" fmla="*/ 6 w 37"/>
                        <a:gd name="T23" fmla="*/ 8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7" h="32">
                          <a:moveTo>
                            <a:pt x="6" y="8"/>
                          </a:moveTo>
                          <a:lnTo>
                            <a:pt x="9" y="16"/>
                          </a:lnTo>
                          <a:lnTo>
                            <a:pt x="36" y="27"/>
                          </a:lnTo>
                          <a:lnTo>
                            <a:pt x="22" y="24"/>
                          </a:lnTo>
                          <a:lnTo>
                            <a:pt x="16" y="23"/>
                          </a:lnTo>
                          <a:lnTo>
                            <a:pt x="9" y="24"/>
                          </a:lnTo>
                          <a:lnTo>
                            <a:pt x="3" y="25"/>
                          </a:lnTo>
                          <a:lnTo>
                            <a:pt x="1" y="31"/>
                          </a:lnTo>
                          <a:lnTo>
                            <a:pt x="0" y="9"/>
                          </a:lnTo>
                          <a:lnTo>
                            <a:pt x="1" y="5"/>
                          </a:lnTo>
                          <a:lnTo>
                            <a:pt x="5" y="0"/>
                          </a:lnTo>
                          <a:lnTo>
                            <a:pt x="6" y="8"/>
                          </a:lnTo>
                        </a:path>
                      </a:pathLst>
                    </a:custGeom>
                    <a:solidFill>
                      <a:srgbClr val="7F3F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966778" name="Freeform 122"/>
                  <p:cNvSpPr>
                    <a:spLocks noChangeAspect="1"/>
                  </p:cNvSpPr>
                  <p:nvPr/>
                </p:nvSpPr>
                <p:spPr bwMode="auto">
                  <a:xfrm>
                    <a:off x="1085" y="2566"/>
                    <a:ext cx="83" cy="79"/>
                  </a:xfrm>
                  <a:custGeom>
                    <a:avLst/>
                    <a:gdLst>
                      <a:gd name="T0" fmla="*/ 67 w 83"/>
                      <a:gd name="T1" fmla="*/ 6 h 79"/>
                      <a:gd name="T2" fmla="*/ 60 w 83"/>
                      <a:gd name="T3" fmla="*/ 3 h 79"/>
                      <a:gd name="T4" fmla="*/ 54 w 83"/>
                      <a:gd name="T5" fmla="*/ 2 h 79"/>
                      <a:gd name="T6" fmla="*/ 45 w 83"/>
                      <a:gd name="T7" fmla="*/ 0 h 79"/>
                      <a:gd name="T8" fmla="*/ 37 w 83"/>
                      <a:gd name="T9" fmla="*/ 0 h 79"/>
                      <a:gd name="T10" fmla="*/ 30 w 83"/>
                      <a:gd name="T11" fmla="*/ 0 h 79"/>
                      <a:gd name="T12" fmla="*/ 22 w 83"/>
                      <a:gd name="T13" fmla="*/ 1 h 79"/>
                      <a:gd name="T14" fmla="*/ 17 w 83"/>
                      <a:gd name="T15" fmla="*/ 1 h 79"/>
                      <a:gd name="T16" fmla="*/ 12 w 83"/>
                      <a:gd name="T17" fmla="*/ 3 h 79"/>
                      <a:gd name="T18" fmla="*/ 7 w 83"/>
                      <a:gd name="T19" fmla="*/ 6 h 79"/>
                      <a:gd name="T20" fmla="*/ 4 w 83"/>
                      <a:gd name="T21" fmla="*/ 10 h 79"/>
                      <a:gd name="T22" fmla="*/ 3 w 83"/>
                      <a:gd name="T23" fmla="*/ 16 h 79"/>
                      <a:gd name="T24" fmla="*/ 2 w 83"/>
                      <a:gd name="T25" fmla="*/ 24 h 79"/>
                      <a:gd name="T26" fmla="*/ 0 w 83"/>
                      <a:gd name="T27" fmla="*/ 34 h 79"/>
                      <a:gd name="T28" fmla="*/ 1 w 83"/>
                      <a:gd name="T29" fmla="*/ 43 h 79"/>
                      <a:gd name="T30" fmla="*/ 4 w 83"/>
                      <a:gd name="T31" fmla="*/ 51 h 79"/>
                      <a:gd name="T32" fmla="*/ 5 w 83"/>
                      <a:gd name="T33" fmla="*/ 59 h 79"/>
                      <a:gd name="T34" fmla="*/ 8 w 83"/>
                      <a:gd name="T35" fmla="*/ 64 h 79"/>
                      <a:gd name="T36" fmla="*/ 10 w 83"/>
                      <a:gd name="T37" fmla="*/ 69 h 79"/>
                      <a:gd name="T38" fmla="*/ 12 w 83"/>
                      <a:gd name="T39" fmla="*/ 73 h 79"/>
                      <a:gd name="T40" fmla="*/ 15 w 83"/>
                      <a:gd name="T41" fmla="*/ 78 h 79"/>
                      <a:gd name="T42" fmla="*/ 18 w 83"/>
                      <a:gd name="T43" fmla="*/ 78 h 79"/>
                      <a:gd name="T44" fmla="*/ 17 w 83"/>
                      <a:gd name="T45" fmla="*/ 71 h 79"/>
                      <a:gd name="T46" fmla="*/ 19 w 83"/>
                      <a:gd name="T47" fmla="*/ 67 h 79"/>
                      <a:gd name="T48" fmla="*/ 20 w 83"/>
                      <a:gd name="T49" fmla="*/ 64 h 79"/>
                      <a:gd name="T50" fmla="*/ 18 w 83"/>
                      <a:gd name="T51" fmla="*/ 59 h 79"/>
                      <a:gd name="T52" fmla="*/ 17 w 83"/>
                      <a:gd name="T53" fmla="*/ 51 h 79"/>
                      <a:gd name="T54" fmla="*/ 19 w 83"/>
                      <a:gd name="T55" fmla="*/ 49 h 79"/>
                      <a:gd name="T56" fmla="*/ 23 w 83"/>
                      <a:gd name="T57" fmla="*/ 53 h 79"/>
                      <a:gd name="T58" fmla="*/ 26 w 83"/>
                      <a:gd name="T59" fmla="*/ 57 h 79"/>
                      <a:gd name="T60" fmla="*/ 25 w 83"/>
                      <a:gd name="T61" fmla="*/ 49 h 79"/>
                      <a:gd name="T62" fmla="*/ 27 w 83"/>
                      <a:gd name="T63" fmla="*/ 40 h 79"/>
                      <a:gd name="T64" fmla="*/ 27 w 83"/>
                      <a:gd name="T65" fmla="*/ 30 h 79"/>
                      <a:gd name="T66" fmla="*/ 28 w 83"/>
                      <a:gd name="T67" fmla="*/ 24 h 79"/>
                      <a:gd name="T68" fmla="*/ 25 w 83"/>
                      <a:gd name="T69" fmla="*/ 22 h 79"/>
                      <a:gd name="T70" fmla="*/ 30 w 83"/>
                      <a:gd name="T71" fmla="*/ 23 h 79"/>
                      <a:gd name="T72" fmla="*/ 35 w 83"/>
                      <a:gd name="T73" fmla="*/ 25 h 79"/>
                      <a:gd name="T74" fmla="*/ 39 w 83"/>
                      <a:gd name="T75" fmla="*/ 25 h 79"/>
                      <a:gd name="T76" fmla="*/ 47 w 83"/>
                      <a:gd name="T77" fmla="*/ 26 h 79"/>
                      <a:gd name="T78" fmla="*/ 52 w 83"/>
                      <a:gd name="T79" fmla="*/ 28 h 79"/>
                      <a:gd name="T80" fmla="*/ 45 w 83"/>
                      <a:gd name="T81" fmla="*/ 25 h 79"/>
                      <a:gd name="T82" fmla="*/ 49 w 83"/>
                      <a:gd name="T83" fmla="*/ 25 h 79"/>
                      <a:gd name="T84" fmla="*/ 59 w 83"/>
                      <a:gd name="T85" fmla="*/ 25 h 79"/>
                      <a:gd name="T86" fmla="*/ 66 w 83"/>
                      <a:gd name="T87" fmla="*/ 24 h 79"/>
                      <a:gd name="T88" fmla="*/ 74 w 83"/>
                      <a:gd name="T89" fmla="*/ 24 h 79"/>
                      <a:gd name="T90" fmla="*/ 77 w 83"/>
                      <a:gd name="T91" fmla="*/ 29 h 79"/>
                      <a:gd name="T92" fmla="*/ 78 w 83"/>
                      <a:gd name="T93" fmla="*/ 35 h 79"/>
                      <a:gd name="T94" fmla="*/ 80 w 83"/>
                      <a:gd name="T95" fmla="*/ 28 h 79"/>
                      <a:gd name="T96" fmla="*/ 82 w 83"/>
                      <a:gd name="T97" fmla="*/ 19 h 79"/>
                      <a:gd name="T98" fmla="*/ 78 w 83"/>
                      <a:gd name="T99" fmla="*/ 13 h 79"/>
                      <a:gd name="T100" fmla="*/ 73 w 83"/>
                      <a:gd name="T101" fmla="*/ 9 h 79"/>
                      <a:gd name="T102" fmla="*/ 67 w 83"/>
                      <a:gd name="T103" fmla="*/ 6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83" h="79">
                        <a:moveTo>
                          <a:pt x="67" y="6"/>
                        </a:moveTo>
                        <a:lnTo>
                          <a:pt x="60" y="3"/>
                        </a:lnTo>
                        <a:lnTo>
                          <a:pt x="54" y="2"/>
                        </a:lnTo>
                        <a:lnTo>
                          <a:pt x="45" y="0"/>
                        </a:lnTo>
                        <a:lnTo>
                          <a:pt x="37" y="0"/>
                        </a:lnTo>
                        <a:lnTo>
                          <a:pt x="30" y="0"/>
                        </a:lnTo>
                        <a:lnTo>
                          <a:pt x="22" y="1"/>
                        </a:lnTo>
                        <a:lnTo>
                          <a:pt x="17" y="1"/>
                        </a:lnTo>
                        <a:lnTo>
                          <a:pt x="12" y="3"/>
                        </a:lnTo>
                        <a:lnTo>
                          <a:pt x="7" y="6"/>
                        </a:lnTo>
                        <a:lnTo>
                          <a:pt x="4" y="10"/>
                        </a:lnTo>
                        <a:lnTo>
                          <a:pt x="3" y="16"/>
                        </a:lnTo>
                        <a:lnTo>
                          <a:pt x="2" y="24"/>
                        </a:lnTo>
                        <a:lnTo>
                          <a:pt x="0" y="34"/>
                        </a:lnTo>
                        <a:lnTo>
                          <a:pt x="1" y="43"/>
                        </a:lnTo>
                        <a:lnTo>
                          <a:pt x="4" y="51"/>
                        </a:lnTo>
                        <a:lnTo>
                          <a:pt x="5" y="59"/>
                        </a:lnTo>
                        <a:lnTo>
                          <a:pt x="8" y="64"/>
                        </a:lnTo>
                        <a:lnTo>
                          <a:pt x="10" y="69"/>
                        </a:lnTo>
                        <a:lnTo>
                          <a:pt x="12" y="73"/>
                        </a:lnTo>
                        <a:lnTo>
                          <a:pt x="15" y="78"/>
                        </a:lnTo>
                        <a:lnTo>
                          <a:pt x="18" y="78"/>
                        </a:lnTo>
                        <a:lnTo>
                          <a:pt x="17" y="71"/>
                        </a:lnTo>
                        <a:lnTo>
                          <a:pt x="19" y="67"/>
                        </a:lnTo>
                        <a:lnTo>
                          <a:pt x="20" y="64"/>
                        </a:lnTo>
                        <a:lnTo>
                          <a:pt x="18" y="59"/>
                        </a:lnTo>
                        <a:lnTo>
                          <a:pt x="17" y="51"/>
                        </a:lnTo>
                        <a:lnTo>
                          <a:pt x="19" y="49"/>
                        </a:lnTo>
                        <a:lnTo>
                          <a:pt x="23" y="53"/>
                        </a:lnTo>
                        <a:lnTo>
                          <a:pt x="26" y="57"/>
                        </a:lnTo>
                        <a:lnTo>
                          <a:pt x="25" y="49"/>
                        </a:lnTo>
                        <a:lnTo>
                          <a:pt x="27" y="40"/>
                        </a:lnTo>
                        <a:lnTo>
                          <a:pt x="27" y="30"/>
                        </a:lnTo>
                        <a:lnTo>
                          <a:pt x="28" y="24"/>
                        </a:lnTo>
                        <a:lnTo>
                          <a:pt x="25" y="22"/>
                        </a:lnTo>
                        <a:lnTo>
                          <a:pt x="30" y="23"/>
                        </a:lnTo>
                        <a:lnTo>
                          <a:pt x="35" y="25"/>
                        </a:lnTo>
                        <a:lnTo>
                          <a:pt x="39" y="25"/>
                        </a:lnTo>
                        <a:lnTo>
                          <a:pt x="47" y="26"/>
                        </a:lnTo>
                        <a:lnTo>
                          <a:pt x="52" y="28"/>
                        </a:lnTo>
                        <a:lnTo>
                          <a:pt x="45" y="25"/>
                        </a:lnTo>
                        <a:lnTo>
                          <a:pt x="49" y="25"/>
                        </a:lnTo>
                        <a:lnTo>
                          <a:pt x="59" y="25"/>
                        </a:lnTo>
                        <a:lnTo>
                          <a:pt x="66" y="24"/>
                        </a:lnTo>
                        <a:lnTo>
                          <a:pt x="74" y="24"/>
                        </a:lnTo>
                        <a:lnTo>
                          <a:pt x="77" y="29"/>
                        </a:lnTo>
                        <a:lnTo>
                          <a:pt x="78" y="35"/>
                        </a:lnTo>
                        <a:lnTo>
                          <a:pt x="80" y="28"/>
                        </a:lnTo>
                        <a:lnTo>
                          <a:pt x="82" y="19"/>
                        </a:lnTo>
                        <a:lnTo>
                          <a:pt x="78" y="13"/>
                        </a:lnTo>
                        <a:lnTo>
                          <a:pt x="73" y="9"/>
                        </a:lnTo>
                        <a:lnTo>
                          <a:pt x="67" y="6"/>
                        </a:lnTo>
                      </a:path>
                    </a:pathLst>
                  </a:custGeom>
                  <a:solidFill>
                    <a:srgbClr val="BF7F1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66779" name="Group 123"/>
              <p:cNvGrpSpPr>
                <a:grpSpLocks noChangeAspect="1"/>
              </p:cNvGrpSpPr>
              <p:nvPr/>
            </p:nvGrpSpPr>
            <p:grpSpPr bwMode="auto">
              <a:xfrm>
                <a:off x="1159" y="2610"/>
                <a:ext cx="193" cy="777"/>
                <a:chOff x="1159" y="2610"/>
                <a:chExt cx="193" cy="777"/>
              </a:xfrm>
            </p:grpSpPr>
            <p:grpSp>
              <p:nvGrpSpPr>
                <p:cNvPr id="966780" name="Group 124"/>
                <p:cNvGrpSpPr>
                  <a:grpSpLocks noChangeAspect="1"/>
                </p:cNvGrpSpPr>
                <p:nvPr/>
              </p:nvGrpSpPr>
              <p:grpSpPr bwMode="auto">
                <a:xfrm>
                  <a:off x="1209" y="2610"/>
                  <a:ext cx="102" cy="185"/>
                  <a:chOff x="1209" y="2610"/>
                  <a:chExt cx="102" cy="185"/>
                </a:xfrm>
              </p:grpSpPr>
              <p:sp>
                <p:nvSpPr>
                  <p:cNvPr id="966781" name="Freeform 125"/>
                  <p:cNvSpPr>
                    <a:spLocks noChangeAspect="1"/>
                  </p:cNvSpPr>
                  <p:nvPr/>
                </p:nvSpPr>
                <p:spPr bwMode="auto">
                  <a:xfrm>
                    <a:off x="1209" y="2610"/>
                    <a:ext cx="102" cy="103"/>
                  </a:xfrm>
                  <a:custGeom>
                    <a:avLst/>
                    <a:gdLst>
                      <a:gd name="T0" fmla="*/ 58 w 102"/>
                      <a:gd name="T1" fmla="*/ 2 h 103"/>
                      <a:gd name="T2" fmla="*/ 73 w 102"/>
                      <a:gd name="T3" fmla="*/ 6 h 103"/>
                      <a:gd name="T4" fmla="*/ 81 w 102"/>
                      <a:gd name="T5" fmla="*/ 12 h 103"/>
                      <a:gd name="T6" fmla="*/ 86 w 102"/>
                      <a:gd name="T7" fmla="*/ 19 h 103"/>
                      <a:gd name="T8" fmla="*/ 91 w 102"/>
                      <a:gd name="T9" fmla="*/ 33 h 103"/>
                      <a:gd name="T10" fmla="*/ 97 w 102"/>
                      <a:gd name="T11" fmla="*/ 54 h 103"/>
                      <a:gd name="T12" fmla="*/ 101 w 102"/>
                      <a:gd name="T13" fmla="*/ 72 h 103"/>
                      <a:gd name="T14" fmla="*/ 100 w 102"/>
                      <a:gd name="T15" fmla="*/ 80 h 103"/>
                      <a:gd name="T16" fmla="*/ 99 w 102"/>
                      <a:gd name="T17" fmla="*/ 88 h 103"/>
                      <a:gd name="T18" fmla="*/ 97 w 102"/>
                      <a:gd name="T19" fmla="*/ 100 h 103"/>
                      <a:gd name="T20" fmla="*/ 93 w 102"/>
                      <a:gd name="T21" fmla="*/ 100 h 103"/>
                      <a:gd name="T22" fmla="*/ 87 w 102"/>
                      <a:gd name="T23" fmla="*/ 98 h 103"/>
                      <a:gd name="T24" fmla="*/ 81 w 102"/>
                      <a:gd name="T25" fmla="*/ 99 h 103"/>
                      <a:gd name="T26" fmla="*/ 72 w 102"/>
                      <a:gd name="T27" fmla="*/ 101 h 103"/>
                      <a:gd name="T28" fmla="*/ 66 w 102"/>
                      <a:gd name="T29" fmla="*/ 101 h 103"/>
                      <a:gd name="T30" fmla="*/ 66 w 102"/>
                      <a:gd name="T31" fmla="*/ 95 h 103"/>
                      <a:gd name="T32" fmla="*/ 73 w 102"/>
                      <a:gd name="T33" fmla="*/ 81 h 103"/>
                      <a:gd name="T34" fmla="*/ 75 w 102"/>
                      <a:gd name="T35" fmla="*/ 58 h 103"/>
                      <a:gd name="T36" fmla="*/ 73 w 102"/>
                      <a:gd name="T37" fmla="*/ 38 h 103"/>
                      <a:gd name="T38" fmla="*/ 60 w 102"/>
                      <a:gd name="T39" fmla="*/ 25 h 103"/>
                      <a:gd name="T40" fmla="*/ 35 w 102"/>
                      <a:gd name="T41" fmla="*/ 23 h 103"/>
                      <a:gd name="T42" fmla="*/ 24 w 102"/>
                      <a:gd name="T43" fmla="*/ 36 h 103"/>
                      <a:gd name="T44" fmla="*/ 25 w 102"/>
                      <a:gd name="T45" fmla="*/ 79 h 103"/>
                      <a:gd name="T46" fmla="*/ 35 w 102"/>
                      <a:gd name="T47" fmla="*/ 95 h 103"/>
                      <a:gd name="T48" fmla="*/ 35 w 102"/>
                      <a:gd name="T49" fmla="*/ 101 h 103"/>
                      <a:gd name="T50" fmla="*/ 29 w 102"/>
                      <a:gd name="T51" fmla="*/ 101 h 103"/>
                      <a:gd name="T52" fmla="*/ 22 w 102"/>
                      <a:gd name="T53" fmla="*/ 100 h 103"/>
                      <a:gd name="T54" fmla="*/ 16 w 102"/>
                      <a:gd name="T55" fmla="*/ 99 h 103"/>
                      <a:gd name="T56" fmla="*/ 8 w 102"/>
                      <a:gd name="T57" fmla="*/ 102 h 103"/>
                      <a:gd name="T58" fmla="*/ 7 w 102"/>
                      <a:gd name="T59" fmla="*/ 95 h 103"/>
                      <a:gd name="T60" fmla="*/ 2 w 102"/>
                      <a:gd name="T61" fmla="*/ 85 h 103"/>
                      <a:gd name="T62" fmla="*/ 1 w 102"/>
                      <a:gd name="T63" fmla="*/ 75 h 103"/>
                      <a:gd name="T64" fmla="*/ 0 w 102"/>
                      <a:gd name="T65" fmla="*/ 67 h 103"/>
                      <a:gd name="T66" fmla="*/ 1 w 102"/>
                      <a:gd name="T67" fmla="*/ 58 h 103"/>
                      <a:gd name="T68" fmla="*/ 2 w 102"/>
                      <a:gd name="T69" fmla="*/ 52 h 103"/>
                      <a:gd name="T70" fmla="*/ 5 w 102"/>
                      <a:gd name="T71" fmla="*/ 45 h 103"/>
                      <a:gd name="T72" fmla="*/ 7 w 102"/>
                      <a:gd name="T73" fmla="*/ 38 h 103"/>
                      <a:gd name="T74" fmla="*/ 7 w 102"/>
                      <a:gd name="T75" fmla="*/ 32 h 103"/>
                      <a:gd name="T76" fmla="*/ 8 w 102"/>
                      <a:gd name="T77" fmla="*/ 25 h 103"/>
                      <a:gd name="T78" fmla="*/ 11 w 102"/>
                      <a:gd name="T79" fmla="*/ 16 h 103"/>
                      <a:gd name="T80" fmla="*/ 21 w 102"/>
                      <a:gd name="T81" fmla="*/ 8 h 103"/>
                      <a:gd name="T82" fmla="*/ 28 w 102"/>
                      <a:gd name="T83" fmla="*/ 2 h 103"/>
                      <a:gd name="T84" fmla="*/ 39 w 102"/>
                      <a:gd name="T85" fmla="*/ 0 h 103"/>
                      <a:gd name="T86" fmla="*/ 49 w 102"/>
                      <a:gd name="T87" fmla="*/ 0 h 103"/>
                      <a:gd name="T88" fmla="*/ 58 w 102"/>
                      <a:gd name="T89" fmla="*/ 2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102" h="103">
                        <a:moveTo>
                          <a:pt x="58" y="2"/>
                        </a:moveTo>
                        <a:lnTo>
                          <a:pt x="73" y="6"/>
                        </a:lnTo>
                        <a:lnTo>
                          <a:pt x="81" y="12"/>
                        </a:lnTo>
                        <a:lnTo>
                          <a:pt x="86" y="19"/>
                        </a:lnTo>
                        <a:lnTo>
                          <a:pt x="91" y="33"/>
                        </a:lnTo>
                        <a:lnTo>
                          <a:pt x="97" y="54"/>
                        </a:lnTo>
                        <a:lnTo>
                          <a:pt x="101" y="72"/>
                        </a:lnTo>
                        <a:lnTo>
                          <a:pt x="100" y="80"/>
                        </a:lnTo>
                        <a:lnTo>
                          <a:pt x="99" y="88"/>
                        </a:lnTo>
                        <a:lnTo>
                          <a:pt x="97" y="100"/>
                        </a:lnTo>
                        <a:lnTo>
                          <a:pt x="93" y="100"/>
                        </a:lnTo>
                        <a:lnTo>
                          <a:pt x="87" y="98"/>
                        </a:lnTo>
                        <a:lnTo>
                          <a:pt x="81" y="99"/>
                        </a:lnTo>
                        <a:lnTo>
                          <a:pt x="72" y="101"/>
                        </a:lnTo>
                        <a:lnTo>
                          <a:pt x="66" y="101"/>
                        </a:lnTo>
                        <a:lnTo>
                          <a:pt x="66" y="95"/>
                        </a:lnTo>
                        <a:lnTo>
                          <a:pt x="73" y="81"/>
                        </a:lnTo>
                        <a:lnTo>
                          <a:pt x="75" y="58"/>
                        </a:lnTo>
                        <a:lnTo>
                          <a:pt x="73" y="38"/>
                        </a:lnTo>
                        <a:lnTo>
                          <a:pt x="60" y="25"/>
                        </a:lnTo>
                        <a:lnTo>
                          <a:pt x="35" y="23"/>
                        </a:lnTo>
                        <a:lnTo>
                          <a:pt x="24" y="36"/>
                        </a:lnTo>
                        <a:lnTo>
                          <a:pt x="25" y="79"/>
                        </a:lnTo>
                        <a:lnTo>
                          <a:pt x="35" y="95"/>
                        </a:lnTo>
                        <a:lnTo>
                          <a:pt x="35" y="101"/>
                        </a:lnTo>
                        <a:lnTo>
                          <a:pt x="29" y="101"/>
                        </a:lnTo>
                        <a:lnTo>
                          <a:pt x="22" y="100"/>
                        </a:lnTo>
                        <a:lnTo>
                          <a:pt x="16" y="99"/>
                        </a:lnTo>
                        <a:lnTo>
                          <a:pt x="8" y="102"/>
                        </a:lnTo>
                        <a:lnTo>
                          <a:pt x="7" y="95"/>
                        </a:lnTo>
                        <a:lnTo>
                          <a:pt x="2" y="85"/>
                        </a:lnTo>
                        <a:lnTo>
                          <a:pt x="1" y="75"/>
                        </a:lnTo>
                        <a:lnTo>
                          <a:pt x="0" y="67"/>
                        </a:lnTo>
                        <a:lnTo>
                          <a:pt x="1" y="58"/>
                        </a:lnTo>
                        <a:lnTo>
                          <a:pt x="2" y="52"/>
                        </a:lnTo>
                        <a:lnTo>
                          <a:pt x="5" y="45"/>
                        </a:lnTo>
                        <a:lnTo>
                          <a:pt x="7" y="38"/>
                        </a:lnTo>
                        <a:lnTo>
                          <a:pt x="7" y="32"/>
                        </a:lnTo>
                        <a:lnTo>
                          <a:pt x="8" y="25"/>
                        </a:lnTo>
                        <a:lnTo>
                          <a:pt x="11" y="16"/>
                        </a:lnTo>
                        <a:lnTo>
                          <a:pt x="21" y="8"/>
                        </a:lnTo>
                        <a:lnTo>
                          <a:pt x="28" y="2"/>
                        </a:lnTo>
                        <a:lnTo>
                          <a:pt x="39" y="0"/>
                        </a:lnTo>
                        <a:lnTo>
                          <a:pt x="49" y="0"/>
                        </a:lnTo>
                        <a:lnTo>
                          <a:pt x="58" y="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66782" name="Freeform 126"/>
                  <p:cNvSpPr>
                    <a:spLocks noChangeAspect="1"/>
                  </p:cNvSpPr>
                  <p:nvPr/>
                </p:nvSpPr>
                <p:spPr bwMode="auto">
                  <a:xfrm>
                    <a:off x="1216" y="2630"/>
                    <a:ext cx="82" cy="165"/>
                  </a:xfrm>
                  <a:custGeom>
                    <a:avLst/>
                    <a:gdLst>
                      <a:gd name="T0" fmla="*/ 50 w 82"/>
                      <a:gd name="T1" fmla="*/ 2 h 165"/>
                      <a:gd name="T2" fmla="*/ 56 w 82"/>
                      <a:gd name="T3" fmla="*/ 4 h 165"/>
                      <a:gd name="T4" fmla="*/ 61 w 82"/>
                      <a:gd name="T5" fmla="*/ 8 h 165"/>
                      <a:gd name="T6" fmla="*/ 65 w 82"/>
                      <a:gd name="T7" fmla="*/ 13 h 165"/>
                      <a:gd name="T8" fmla="*/ 66 w 82"/>
                      <a:gd name="T9" fmla="*/ 20 h 165"/>
                      <a:gd name="T10" fmla="*/ 68 w 82"/>
                      <a:gd name="T11" fmla="*/ 40 h 165"/>
                      <a:gd name="T12" fmla="*/ 68 w 82"/>
                      <a:gd name="T13" fmla="*/ 48 h 165"/>
                      <a:gd name="T14" fmla="*/ 66 w 82"/>
                      <a:gd name="T15" fmla="*/ 61 h 165"/>
                      <a:gd name="T16" fmla="*/ 63 w 82"/>
                      <a:gd name="T17" fmla="*/ 68 h 165"/>
                      <a:gd name="T18" fmla="*/ 58 w 82"/>
                      <a:gd name="T19" fmla="*/ 78 h 165"/>
                      <a:gd name="T20" fmla="*/ 58 w 82"/>
                      <a:gd name="T21" fmla="*/ 102 h 165"/>
                      <a:gd name="T22" fmla="*/ 81 w 82"/>
                      <a:gd name="T23" fmla="*/ 116 h 165"/>
                      <a:gd name="T24" fmla="*/ 39 w 82"/>
                      <a:gd name="T25" fmla="*/ 164 h 165"/>
                      <a:gd name="T26" fmla="*/ 0 w 82"/>
                      <a:gd name="T27" fmla="*/ 113 h 165"/>
                      <a:gd name="T28" fmla="*/ 28 w 82"/>
                      <a:gd name="T29" fmla="*/ 97 h 165"/>
                      <a:gd name="T30" fmla="*/ 28 w 82"/>
                      <a:gd name="T31" fmla="*/ 78 h 165"/>
                      <a:gd name="T32" fmla="*/ 21 w 82"/>
                      <a:gd name="T33" fmla="*/ 68 h 165"/>
                      <a:gd name="T34" fmla="*/ 17 w 82"/>
                      <a:gd name="T35" fmla="*/ 62 h 165"/>
                      <a:gd name="T36" fmla="*/ 15 w 82"/>
                      <a:gd name="T37" fmla="*/ 53 h 165"/>
                      <a:gd name="T38" fmla="*/ 15 w 82"/>
                      <a:gd name="T39" fmla="*/ 44 h 165"/>
                      <a:gd name="T40" fmla="*/ 15 w 82"/>
                      <a:gd name="T41" fmla="*/ 37 h 165"/>
                      <a:gd name="T42" fmla="*/ 15 w 82"/>
                      <a:gd name="T43" fmla="*/ 27 h 165"/>
                      <a:gd name="T44" fmla="*/ 15 w 82"/>
                      <a:gd name="T45" fmla="*/ 20 h 165"/>
                      <a:gd name="T46" fmla="*/ 16 w 82"/>
                      <a:gd name="T47" fmla="*/ 13 h 165"/>
                      <a:gd name="T48" fmla="*/ 21 w 82"/>
                      <a:gd name="T49" fmla="*/ 7 h 165"/>
                      <a:gd name="T50" fmla="*/ 28 w 82"/>
                      <a:gd name="T51" fmla="*/ 3 h 165"/>
                      <a:gd name="T52" fmla="*/ 33 w 82"/>
                      <a:gd name="T53" fmla="*/ 1 h 165"/>
                      <a:gd name="T54" fmla="*/ 41 w 82"/>
                      <a:gd name="T55" fmla="*/ 0 h 165"/>
                      <a:gd name="T56" fmla="*/ 50 w 82"/>
                      <a:gd name="T57" fmla="*/ 2 h 1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82" h="165">
                        <a:moveTo>
                          <a:pt x="50" y="2"/>
                        </a:moveTo>
                        <a:lnTo>
                          <a:pt x="56" y="4"/>
                        </a:lnTo>
                        <a:lnTo>
                          <a:pt x="61" y="8"/>
                        </a:lnTo>
                        <a:lnTo>
                          <a:pt x="65" y="13"/>
                        </a:lnTo>
                        <a:lnTo>
                          <a:pt x="66" y="20"/>
                        </a:lnTo>
                        <a:lnTo>
                          <a:pt x="68" y="40"/>
                        </a:lnTo>
                        <a:lnTo>
                          <a:pt x="68" y="48"/>
                        </a:lnTo>
                        <a:lnTo>
                          <a:pt x="66" y="61"/>
                        </a:lnTo>
                        <a:lnTo>
                          <a:pt x="63" y="68"/>
                        </a:lnTo>
                        <a:lnTo>
                          <a:pt x="58" y="78"/>
                        </a:lnTo>
                        <a:lnTo>
                          <a:pt x="58" y="102"/>
                        </a:lnTo>
                        <a:lnTo>
                          <a:pt x="81" y="116"/>
                        </a:lnTo>
                        <a:lnTo>
                          <a:pt x="39" y="164"/>
                        </a:lnTo>
                        <a:lnTo>
                          <a:pt x="0" y="113"/>
                        </a:lnTo>
                        <a:lnTo>
                          <a:pt x="28" y="97"/>
                        </a:lnTo>
                        <a:lnTo>
                          <a:pt x="28" y="78"/>
                        </a:lnTo>
                        <a:lnTo>
                          <a:pt x="21" y="68"/>
                        </a:lnTo>
                        <a:lnTo>
                          <a:pt x="17" y="62"/>
                        </a:lnTo>
                        <a:lnTo>
                          <a:pt x="15" y="53"/>
                        </a:lnTo>
                        <a:lnTo>
                          <a:pt x="15" y="44"/>
                        </a:lnTo>
                        <a:lnTo>
                          <a:pt x="15" y="37"/>
                        </a:lnTo>
                        <a:lnTo>
                          <a:pt x="15" y="27"/>
                        </a:lnTo>
                        <a:lnTo>
                          <a:pt x="15" y="20"/>
                        </a:lnTo>
                        <a:lnTo>
                          <a:pt x="16" y="13"/>
                        </a:lnTo>
                        <a:lnTo>
                          <a:pt x="21" y="7"/>
                        </a:lnTo>
                        <a:lnTo>
                          <a:pt x="28" y="3"/>
                        </a:lnTo>
                        <a:lnTo>
                          <a:pt x="33" y="1"/>
                        </a:lnTo>
                        <a:lnTo>
                          <a:pt x="41" y="0"/>
                        </a:lnTo>
                        <a:lnTo>
                          <a:pt x="50" y="2"/>
                        </a:lnTo>
                      </a:path>
                    </a:pathLst>
                  </a:custGeom>
                  <a:solidFill>
                    <a:srgbClr val="FF7F7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6783" name="Group 127"/>
                <p:cNvGrpSpPr>
                  <a:grpSpLocks noChangeAspect="1"/>
                </p:cNvGrpSpPr>
                <p:nvPr/>
              </p:nvGrpSpPr>
              <p:grpSpPr bwMode="auto">
                <a:xfrm>
                  <a:off x="1162" y="2986"/>
                  <a:ext cx="158" cy="367"/>
                  <a:chOff x="1162" y="2986"/>
                  <a:chExt cx="158" cy="367"/>
                </a:xfrm>
              </p:grpSpPr>
              <p:grpSp>
                <p:nvGrpSpPr>
                  <p:cNvPr id="966784" name="Group 128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162" y="2986"/>
                    <a:ext cx="158" cy="367"/>
                    <a:chOff x="1162" y="2986"/>
                    <a:chExt cx="158" cy="367"/>
                  </a:xfrm>
                </p:grpSpPr>
                <p:sp>
                  <p:nvSpPr>
                    <p:cNvPr id="966785" name="Freeform 129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207" y="3066"/>
                      <a:ext cx="113" cy="287"/>
                    </a:xfrm>
                    <a:custGeom>
                      <a:avLst/>
                      <a:gdLst>
                        <a:gd name="T0" fmla="*/ 92 w 113"/>
                        <a:gd name="T1" fmla="*/ 6 h 287"/>
                        <a:gd name="T2" fmla="*/ 90 w 113"/>
                        <a:gd name="T3" fmla="*/ 88 h 287"/>
                        <a:gd name="T4" fmla="*/ 91 w 113"/>
                        <a:gd name="T5" fmla="*/ 158 h 287"/>
                        <a:gd name="T6" fmla="*/ 86 w 113"/>
                        <a:gd name="T7" fmla="*/ 225 h 287"/>
                        <a:gd name="T8" fmla="*/ 99 w 113"/>
                        <a:gd name="T9" fmla="*/ 254 h 287"/>
                        <a:gd name="T10" fmla="*/ 109 w 113"/>
                        <a:gd name="T11" fmla="*/ 274 h 287"/>
                        <a:gd name="T12" fmla="*/ 112 w 113"/>
                        <a:gd name="T13" fmla="*/ 279 h 287"/>
                        <a:gd name="T14" fmla="*/ 107 w 113"/>
                        <a:gd name="T15" fmla="*/ 286 h 287"/>
                        <a:gd name="T16" fmla="*/ 87 w 113"/>
                        <a:gd name="T17" fmla="*/ 285 h 287"/>
                        <a:gd name="T18" fmla="*/ 69 w 113"/>
                        <a:gd name="T19" fmla="*/ 247 h 287"/>
                        <a:gd name="T20" fmla="*/ 68 w 113"/>
                        <a:gd name="T21" fmla="*/ 223 h 287"/>
                        <a:gd name="T22" fmla="*/ 55 w 113"/>
                        <a:gd name="T23" fmla="*/ 144 h 287"/>
                        <a:gd name="T24" fmla="*/ 53 w 113"/>
                        <a:gd name="T25" fmla="*/ 126 h 287"/>
                        <a:gd name="T26" fmla="*/ 54 w 113"/>
                        <a:gd name="T27" fmla="*/ 163 h 287"/>
                        <a:gd name="T28" fmla="*/ 48 w 113"/>
                        <a:gd name="T29" fmla="*/ 215 h 287"/>
                        <a:gd name="T30" fmla="*/ 50 w 113"/>
                        <a:gd name="T31" fmla="*/ 240 h 287"/>
                        <a:gd name="T32" fmla="*/ 41 w 113"/>
                        <a:gd name="T33" fmla="*/ 264 h 287"/>
                        <a:gd name="T34" fmla="*/ 29 w 113"/>
                        <a:gd name="T35" fmla="*/ 282 h 287"/>
                        <a:gd name="T36" fmla="*/ 11 w 113"/>
                        <a:gd name="T37" fmla="*/ 283 h 287"/>
                        <a:gd name="T38" fmla="*/ 5 w 113"/>
                        <a:gd name="T39" fmla="*/ 277 h 287"/>
                        <a:gd name="T40" fmla="*/ 25 w 113"/>
                        <a:gd name="T41" fmla="*/ 239 h 287"/>
                        <a:gd name="T42" fmla="*/ 26 w 113"/>
                        <a:gd name="T43" fmla="*/ 221 h 287"/>
                        <a:gd name="T44" fmla="*/ 23 w 113"/>
                        <a:gd name="T45" fmla="*/ 183 h 287"/>
                        <a:gd name="T46" fmla="*/ 16 w 113"/>
                        <a:gd name="T47" fmla="*/ 121 h 287"/>
                        <a:gd name="T48" fmla="*/ 0 w 113"/>
                        <a:gd name="T49" fmla="*/ 0 h 287"/>
                        <a:gd name="T50" fmla="*/ 92 w 113"/>
                        <a:gd name="T51" fmla="*/ 6 h 28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</a:cxnLst>
                      <a:rect l="0" t="0" r="r" b="b"/>
                      <a:pathLst>
                        <a:path w="113" h="287">
                          <a:moveTo>
                            <a:pt x="92" y="6"/>
                          </a:moveTo>
                          <a:lnTo>
                            <a:pt x="90" y="88"/>
                          </a:lnTo>
                          <a:lnTo>
                            <a:pt x="91" y="158"/>
                          </a:lnTo>
                          <a:lnTo>
                            <a:pt x="86" y="225"/>
                          </a:lnTo>
                          <a:lnTo>
                            <a:pt x="99" y="254"/>
                          </a:lnTo>
                          <a:lnTo>
                            <a:pt x="109" y="274"/>
                          </a:lnTo>
                          <a:lnTo>
                            <a:pt x="112" y="279"/>
                          </a:lnTo>
                          <a:lnTo>
                            <a:pt x="107" y="286"/>
                          </a:lnTo>
                          <a:lnTo>
                            <a:pt x="87" y="285"/>
                          </a:lnTo>
                          <a:lnTo>
                            <a:pt x="69" y="247"/>
                          </a:lnTo>
                          <a:lnTo>
                            <a:pt x="68" y="223"/>
                          </a:lnTo>
                          <a:lnTo>
                            <a:pt x="55" y="144"/>
                          </a:lnTo>
                          <a:lnTo>
                            <a:pt x="53" y="126"/>
                          </a:lnTo>
                          <a:lnTo>
                            <a:pt x="54" y="163"/>
                          </a:lnTo>
                          <a:lnTo>
                            <a:pt x="48" y="215"/>
                          </a:lnTo>
                          <a:lnTo>
                            <a:pt x="50" y="240"/>
                          </a:lnTo>
                          <a:lnTo>
                            <a:pt x="41" y="264"/>
                          </a:lnTo>
                          <a:lnTo>
                            <a:pt x="29" y="282"/>
                          </a:lnTo>
                          <a:lnTo>
                            <a:pt x="11" y="283"/>
                          </a:lnTo>
                          <a:lnTo>
                            <a:pt x="5" y="277"/>
                          </a:lnTo>
                          <a:lnTo>
                            <a:pt x="25" y="239"/>
                          </a:lnTo>
                          <a:lnTo>
                            <a:pt x="26" y="221"/>
                          </a:lnTo>
                          <a:lnTo>
                            <a:pt x="23" y="183"/>
                          </a:lnTo>
                          <a:lnTo>
                            <a:pt x="16" y="121"/>
                          </a:lnTo>
                          <a:lnTo>
                            <a:pt x="0" y="0"/>
                          </a:lnTo>
                          <a:lnTo>
                            <a:pt x="92" y="6"/>
                          </a:lnTo>
                        </a:path>
                      </a:pathLst>
                    </a:custGeom>
                    <a:solidFill>
                      <a:srgbClr val="FF7F7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6786" name="Freeform 130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162" y="2986"/>
                      <a:ext cx="24" cy="33"/>
                    </a:xfrm>
                    <a:custGeom>
                      <a:avLst/>
                      <a:gdLst>
                        <a:gd name="T0" fmla="*/ 0 w 24"/>
                        <a:gd name="T1" fmla="*/ 0 h 33"/>
                        <a:gd name="T2" fmla="*/ 0 w 24"/>
                        <a:gd name="T3" fmla="*/ 17 h 33"/>
                        <a:gd name="T4" fmla="*/ 23 w 24"/>
                        <a:gd name="T5" fmla="*/ 32 h 33"/>
                        <a:gd name="T6" fmla="*/ 13 w 24"/>
                        <a:gd name="T7" fmla="*/ 2 h 33"/>
                        <a:gd name="T8" fmla="*/ 0 w 24"/>
                        <a:gd name="T9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4" h="33">
                          <a:moveTo>
                            <a:pt x="0" y="0"/>
                          </a:moveTo>
                          <a:lnTo>
                            <a:pt x="0" y="17"/>
                          </a:lnTo>
                          <a:lnTo>
                            <a:pt x="23" y="32"/>
                          </a:lnTo>
                          <a:lnTo>
                            <a:pt x="13" y="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7F7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966787" name="Freeform 131"/>
                  <p:cNvSpPr>
                    <a:spLocks noChangeAspect="1"/>
                  </p:cNvSpPr>
                  <p:nvPr/>
                </p:nvSpPr>
                <p:spPr bwMode="auto">
                  <a:xfrm>
                    <a:off x="1256" y="3069"/>
                    <a:ext cx="9" cy="129"/>
                  </a:xfrm>
                  <a:custGeom>
                    <a:avLst/>
                    <a:gdLst>
                      <a:gd name="T0" fmla="*/ 0 w 9"/>
                      <a:gd name="T1" fmla="*/ 0 h 129"/>
                      <a:gd name="T2" fmla="*/ 0 w 9"/>
                      <a:gd name="T3" fmla="*/ 42 h 129"/>
                      <a:gd name="T4" fmla="*/ 2 w 9"/>
                      <a:gd name="T5" fmla="*/ 68 h 129"/>
                      <a:gd name="T6" fmla="*/ 3 w 9"/>
                      <a:gd name="T7" fmla="*/ 95 h 129"/>
                      <a:gd name="T8" fmla="*/ 8 w 9"/>
                      <a:gd name="T9" fmla="*/ 122 h 129"/>
                      <a:gd name="T10" fmla="*/ 7 w 9"/>
                      <a:gd name="T11" fmla="*/ 128 h 129"/>
                      <a:gd name="T12" fmla="*/ 0 w 9"/>
                      <a:gd name="T13" fmla="*/ 0 h 1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129">
                        <a:moveTo>
                          <a:pt x="0" y="0"/>
                        </a:moveTo>
                        <a:lnTo>
                          <a:pt x="0" y="42"/>
                        </a:lnTo>
                        <a:lnTo>
                          <a:pt x="2" y="68"/>
                        </a:lnTo>
                        <a:lnTo>
                          <a:pt x="3" y="95"/>
                        </a:lnTo>
                        <a:lnTo>
                          <a:pt x="8" y="122"/>
                        </a:lnTo>
                        <a:lnTo>
                          <a:pt x="7" y="12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7F7F"/>
                  </a:solidFill>
                  <a:ln w="12700" cap="rnd" cmpd="sng">
                    <a:solidFill>
                      <a:srgbClr val="FF5F1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6788" name="Group 132"/>
                <p:cNvGrpSpPr>
                  <a:grpSpLocks noChangeAspect="1"/>
                </p:cNvGrpSpPr>
                <p:nvPr/>
              </p:nvGrpSpPr>
              <p:grpSpPr bwMode="auto">
                <a:xfrm>
                  <a:off x="1206" y="3308"/>
                  <a:ext cx="120" cy="79"/>
                  <a:chOff x="1206" y="3308"/>
                  <a:chExt cx="120" cy="79"/>
                </a:xfrm>
              </p:grpSpPr>
              <p:sp>
                <p:nvSpPr>
                  <p:cNvPr id="966789" name="Freeform 133"/>
                  <p:cNvSpPr>
                    <a:spLocks noChangeAspect="1"/>
                  </p:cNvSpPr>
                  <p:nvPr/>
                </p:nvSpPr>
                <p:spPr bwMode="auto">
                  <a:xfrm>
                    <a:off x="1206" y="3308"/>
                    <a:ext cx="53" cy="74"/>
                  </a:xfrm>
                  <a:custGeom>
                    <a:avLst/>
                    <a:gdLst>
                      <a:gd name="T0" fmla="*/ 49 w 53"/>
                      <a:gd name="T1" fmla="*/ 0 h 74"/>
                      <a:gd name="T2" fmla="*/ 52 w 53"/>
                      <a:gd name="T3" fmla="*/ 11 h 74"/>
                      <a:gd name="T4" fmla="*/ 52 w 53"/>
                      <a:gd name="T5" fmla="*/ 33 h 74"/>
                      <a:gd name="T6" fmla="*/ 47 w 53"/>
                      <a:gd name="T7" fmla="*/ 25 h 74"/>
                      <a:gd name="T8" fmla="*/ 41 w 53"/>
                      <a:gd name="T9" fmla="*/ 35 h 74"/>
                      <a:gd name="T10" fmla="*/ 39 w 53"/>
                      <a:gd name="T11" fmla="*/ 50 h 74"/>
                      <a:gd name="T12" fmla="*/ 31 w 53"/>
                      <a:gd name="T13" fmla="*/ 64 h 74"/>
                      <a:gd name="T14" fmla="*/ 18 w 53"/>
                      <a:gd name="T15" fmla="*/ 71 h 74"/>
                      <a:gd name="T16" fmla="*/ 9 w 53"/>
                      <a:gd name="T17" fmla="*/ 73 h 74"/>
                      <a:gd name="T18" fmla="*/ 0 w 53"/>
                      <a:gd name="T19" fmla="*/ 72 h 74"/>
                      <a:gd name="T20" fmla="*/ 0 w 53"/>
                      <a:gd name="T21" fmla="*/ 57 h 74"/>
                      <a:gd name="T22" fmla="*/ 7 w 53"/>
                      <a:gd name="T23" fmla="*/ 36 h 74"/>
                      <a:gd name="T24" fmla="*/ 11 w 53"/>
                      <a:gd name="T25" fmla="*/ 41 h 74"/>
                      <a:gd name="T26" fmla="*/ 18 w 53"/>
                      <a:gd name="T27" fmla="*/ 41 h 74"/>
                      <a:gd name="T28" fmla="*/ 29 w 53"/>
                      <a:gd name="T29" fmla="*/ 40 h 74"/>
                      <a:gd name="T30" fmla="*/ 36 w 53"/>
                      <a:gd name="T31" fmla="*/ 31 h 74"/>
                      <a:gd name="T32" fmla="*/ 42 w 53"/>
                      <a:gd name="T33" fmla="*/ 19 h 74"/>
                      <a:gd name="T34" fmla="*/ 49 w 53"/>
                      <a:gd name="T35" fmla="*/ 0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3" h="74">
                        <a:moveTo>
                          <a:pt x="49" y="0"/>
                        </a:moveTo>
                        <a:lnTo>
                          <a:pt x="52" y="11"/>
                        </a:lnTo>
                        <a:lnTo>
                          <a:pt x="52" y="33"/>
                        </a:lnTo>
                        <a:lnTo>
                          <a:pt x="47" y="25"/>
                        </a:lnTo>
                        <a:lnTo>
                          <a:pt x="41" y="35"/>
                        </a:lnTo>
                        <a:lnTo>
                          <a:pt x="39" y="50"/>
                        </a:lnTo>
                        <a:lnTo>
                          <a:pt x="31" y="64"/>
                        </a:lnTo>
                        <a:lnTo>
                          <a:pt x="18" y="71"/>
                        </a:lnTo>
                        <a:lnTo>
                          <a:pt x="9" y="73"/>
                        </a:lnTo>
                        <a:lnTo>
                          <a:pt x="0" y="72"/>
                        </a:lnTo>
                        <a:lnTo>
                          <a:pt x="0" y="57"/>
                        </a:lnTo>
                        <a:lnTo>
                          <a:pt x="7" y="36"/>
                        </a:lnTo>
                        <a:lnTo>
                          <a:pt x="11" y="41"/>
                        </a:lnTo>
                        <a:lnTo>
                          <a:pt x="18" y="41"/>
                        </a:lnTo>
                        <a:lnTo>
                          <a:pt x="29" y="40"/>
                        </a:lnTo>
                        <a:lnTo>
                          <a:pt x="36" y="31"/>
                        </a:lnTo>
                        <a:lnTo>
                          <a:pt x="42" y="19"/>
                        </a:lnTo>
                        <a:lnTo>
                          <a:pt x="49" y="0"/>
                        </a:lnTo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66790" name="Freeform 134"/>
                  <p:cNvSpPr>
                    <a:spLocks noChangeAspect="1"/>
                  </p:cNvSpPr>
                  <p:nvPr/>
                </p:nvSpPr>
                <p:spPr bwMode="auto">
                  <a:xfrm>
                    <a:off x="1278" y="3310"/>
                    <a:ext cx="48" cy="77"/>
                  </a:xfrm>
                  <a:custGeom>
                    <a:avLst/>
                    <a:gdLst>
                      <a:gd name="T0" fmla="*/ 1 w 48"/>
                      <a:gd name="T1" fmla="*/ 0 h 77"/>
                      <a:gd name="T2" fmla="*/ 0 w 48"/>
                      <a:gd name="T3" fmla="*/ 30 h 77"/>
                      <a:gd name="T4" fmla="*/ 3 w 48"/>
                      <a:gd name="T5" fmla="*/ 23 h 77"/>
                      <a:gd name="T6" fmla="*/ 7 w 48"/>
                      <a:gd name="T7" fmla="*/ 32 h 77"/>
                      <a:gd name="T8" fmla="*/ 10 w 48"/>
                      <a:gd name="T9" fmla="*/ 47 h 77"/>
                      <a:gd name="T10" fmla="*/ 14 w 48"/>
                      <a:gd name="T11" fmla="*/ 59 h 77"/>
                      <a:gd name="T12" fmla="*/ 24 w 48"/>
                      <a:gd name="T13" fmla="*/ 68 h 77"/>
                      <a:gd name="T14" fmla="*/ 32 w 48"/>
                      <a:gd name="T15" fmla="*/ 74 h 77"/>
                      <a:gd name="T16" fmla="*/ 41 w 48"/>
                      <a:gd name="T17" fmla="*/ 76 h 77"/>
                      <a:gd name="T18" fmla="*/ 44 w 48"/>
                      <a:gd name="T19" fmla="*/ 72 h 77"/>
                      <a:gd name="T20" fmla="*/ 46 w 48"/>
                      <a:gd name="T21" fmla="*/ 65 h 77"/>
                      <a:gd name="T22" fmla="*/ 47 w 48"/>
                      <a:gd name="T23" fmla="*/ 58 h 77"/>
                      <a:gd name="T24" fmla="*/ 46 w 48"/>
                      <a:gd name="T25" fmla="*/ 50 h 77"/>
                      <a:gd name="T26" fmla="*/ 42 w 48"/>
                      <a:gd name="T27" fmla="*/ 37 h 77"/>
                      <a:gd name="T28" fmla="*/ 35 w 48"/>
                      <a:gd name="T29" fmla="*/ 42 h 77"/>
                      <a:gd name="T30" fmla="*/ 25 w 48"/>
                      <a:gd name="T31" fmla="*/ 42 h 77"/>
                      <a:gd name="T32" fmla="*/ 18 w 48"/>
                      <a:gd name="T33" fmla="*/ 41 h 77"/>
                      <a:gd name="T34" fmla="*/ 6 w 48"/>
                      <a:gd name="T35" fmla="*/ 16 h 77"/>
                      <a:gd name="T36" fmla="*/ 1 w 48"/>
                      <a:gd name="T37" fmla="*/ 0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8" h="77">
                        <a:moveTo>
                          <a:pt x="1" y="0"/>
                        </a:moveTo>
                        <a:lnTo>
                          <a:pt x="0" y="30"/>
                        </a:lnTo>
                        <a:lnTo>
                          <a:pt x="3" y="23"/>
                        </a:lnTo>
                        <a:lnTo>
                          <a:pt x="7" y="32"/>
                        </a:lnTo>
                        <a:lnTo>
                          <a:pt x="10" y="47"/>
                        </a:lnTo>
                        <a:lnTo>
                          <a:pt x="14" y="59"/>
                        </a:lnTo>
                        <a:lnTo>
                          <a:pt x="24" y="68"/>
                        </a:lnTo>
                        <a:lnTo>
                          <a:pt x="32" y="74"/>
                        </a:lnTo>
                        <a:lnTo>
                          <a:pt x="41" y="76"/>
                        </a:lnTo>
                        <a:lnTo>
                          <a:pt x="44" y="72"/>
                        </a:lnTo>
                        <a:lnTo>
                          <a:pt x="46" y="65"/>
                        </a:lnTo>
                        <a:lnTo>
                          <a:pt x="47" y="58"/>
                        </a:lnTo>
                        <a:lnTo>
                          <a:pt x="46" y="50"/>
                        </a:lnTo>
                        <a:lnTo>
                          <a:pt x="42" y="37"/>
                        </a:lnTo>
                        <a:lnTo>
                          <a:pt x="35" y="42"/>
                        </a:lnTo>
                        <a:lnTo>
                          <a:pt x="25" y="42"/>
                        </a:lnTo>
                        <a:lnTo>
                          <a:pt x="18" y="41"/>
                        </a:lnTo>
                        <a:lnTo>
                          <a:pt x="6" y="16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7F7F7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6791" name="Freeform 135"/>
                <p:cNvSpPr>
                  <a:spLocks noChangeAspect="1"/>
                </p:cNvSpPr>
                <p:nvPr/>
              </p:nvSpPr>
              <p:spPr bwMode="auto">
                <a:xfrm>
                  <a:off x="1159" y="2739"/>
                  <a:ext cx="193" cy="564"/>
                </a:xfrm>
                <a:custGeom>
                  <a:avLst/>
                  <a:gdLst>
                    <a:gd name="T0" fmla="*/ 138 w 193"/>
                    <a:gd name="T1" fmla="*/ 6 h 564"/>
                    <a:gd name="T2" fmla="*/ 175 w 193"/>
                    <a:gd name="T3" fmla="*/ 25 h 564"/>
                    <a:gd name="T4" fmla="*/ 185 w 193"/>
                    <a:gd name="T5" fmla="*/ 40 h 564"/>
                    <a:gd name="T6" fmla="*/ 192 w 193"/>
                    <a:gd name="T7" fmla="*/ 169 h 564"/>
                    <a:gd name="T8" fmla="*/ 189 w 193"/>
                    <a:gd name="T9" fmla="*/ 200 h 564"/>
                    <a:gd name="T10" fmla="*/ 166 w 193"/>
                    <a:gd name="T11" fmla="*/ 198 h 564"/>
                    <a:gd name="T12" fmla="*/ 167 w 193"/>
                    <a:gd name="T13" fmla="*/ 274 h 564"/>
                    <a:gd name="T14" fmla="*/ 156 w 193"/>
                    <a:gd name="T15" fmla="*/ 274 h 564"/>
                    <a:gd name="T16" fmla="*/ 143 w 193"/>
                    <a:gd name="T17" fmla="*/ 433 h 564"/>
                    <a:gd name="T18" fmla="*/ 142 w 193"/>
                    <a:gd name="T19" fmla="*/ 517 h 564"/>
                    <a:gd name="T20" fmla="*/ 140 w 193"/>
                    <a:gd name="T21" fmla="*/ 556 h 564"/>
                    <a:gd name="T22" fmla="*/ 130 w 193"/>
                    <a:gd name="T23" fmla="*/ 563 h 564"/>
                    <a:gd name="T24" fmla="*/ 114 w 193"/>
                    <a:gd name="T25" fmla="*/ 557 h 564"/>
                    <a:gd name="T26" fmla="*/ 105 w 193"/>
                    <a:gd name="T27" fmla="*/ 492 h 564"/>
                    <a:gd name="T28" fmla="*/ 98 w 193"/>
                    <a:gd name="T29" fmla="*/ 559 h 564"/>
                    <a:gd name="T30" fmla="*/ 85 w 193"/>
                    <a:gd name="T31" fmla="*/ 562 h 564"/>
                    <a:gd name="T32" fmla="*/ 72 w 193"/>
                    <a:gd name="T33" fmla="*/ 558 h 564"/>
                    <a:gd name="T34" fmla="*/ 58 w 193"/>
                    <a:gd name="T35" fmla="*/ 429 h 564"/>
                    <a:gd name="T36" fmla="*/ 41 w 193"/>
                    <a:gd name="T37" fmla="*/ 336 h 564"/>
                    <a:gd name="T38" fmla="*/ 15 w 193"/>
                    <a:gd name="T39" fmla="*/ 249 h 564"/>
                    <a:gd name="T40" fmla="*/ 0 w 193"/>
                    <a:gd name="T41" fmla="*/ 247 h 564"/>
                    <a:gd name="T42" fmla="*/ 14 w 193"/>
                    <a:gd name="T43" fmla="*/ 128 h 564"/>
                    <a:gd name="T44" fmla="*/ 14 w 193"/>
                    <a:gd name="T45" fmla="*/ 34 h 564"/>
                    <a:gd name="T46" fmla="*/ 23 w 193"/>
                    <a:gd name="T47" fmla="*/ 24 h 564"/>
                    <a:gd name="T48" fmla="*/ 63 w 193"/>
                    <a:gd name="T49" fmla="*/ 0 h 564"/>
                    <a:gd name="T50" fmla="*/ 97 w 193"/>
                    <a:gd name="T51" fmla="*/ 51 h 564"/>
                    <a:gd name="T52" fmla="*/ 138 w 193"/>
                    <a:gd name="T53" fmla="*/ 6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93" h="564">
                      <a:moveTo>
                        <a:pt x="138" y="6"/>
                      </a:moveTo>
                      <a:lnTo>
                        <a:pt x="175" y="25"/>
                      </a:lnTo>
                      <a:lnTo>
                        <a:pt x="185" y="40"/>
                      </a:lnTo>
                      <a:lnTo>
                        <a:pt x="192" y="169"/>
                      </a:lnTo>
                      <a:lnTo>
                        <a:pt x="189" y="200"/>
                      </a:lnTo>
                      <a:lnTo>
                        <a:pt x="166" y="198"/>
                      </a:lnTo>
                      <a:lnTo>
                        <a:pt x="167" y="274"/>
                      </a:lnTo>
                      <a:lnTo>
                        <a:pt x="156" y="274"/>
                      </a:lnTo>
                      <a:lnTo>
                        <a:pt x="143" y="433"/>
                      </a:lnTo>
                      <a:lnTo>
                        <a:pt x="142" y="517"/>
                      </a:lnTo>
                      <a:lnTo>
                        <a:pt x="140" y="556"/>
                      </a:lnTo>
                      <a:lnTo>
                        <a:pt x="130" y="563"/>
                      </a:lnTo>
                      <a:lnTo>
                        <a:pt x="114" y="557"/>
                      </a:lnTo>
                      <a:lnTo>
                        <a:pt x="105" y="492"/>
                      </a:lnTo>
                      <a:lnTo>
                        <a:pt x="98" y="559"/>
                      </a:lnTo>
                      <a:lnTo>
                        <a:pt x="85" y="562"/>
                      </a:lnTo>
                      <a:lnTo>
                        <a:pt x="72" y="558"/>
                      </a:lnTo>
                      <a:lnTo>
                        <a:pt x="58" y="429"/>
                      </a:lnTo>
                      <a:lnTo>
                        <a:pt x="41" y="336"/>
                      </a:lnTo>
                      <a:lnTo>
                        <a:pt x="15" y="249"/>
                      </a:lnTo>
                      <a:lnTo>
                        <a:pt x="0" y="247"/>
                      </a:lnTo>
                      <a:lnTo>
                        <a:pt x="14" y="128"/>
                      </a:lnTo>
                      <a:lnTo>
                        <a:pt x="14" y="34"/>
                      </a:lnTo>
                      <a:lnTo>
                        <a:pt x="23" y="24"/>
                      </a:lnTo>
                      <a:lnTo>
                        <a:pt x="63" y="0"/>
                      </a:lnTo>
                      <a:lnTo>
                        <a:pt x="97" y="51"/>
                      </a:lnTo>
                      <a:lnTo>
                        <a:pt x="138" y="6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66792" name="Group 136"/>
                <p:cNvGrpSpPr>
                  <a:grpSpLocks noChangeAspect="1"/>
                </p:cNvGrpSpPr>
                <p:nvPr/>
              </p:nvGrpSpPr>
              <p:grpSpPr bwMode="auto">
                <a:xfrm>
                  <a:off x="1207" y="2798"/>
                  <a:ext cx="119" cy="138"/>
                  <a:chOff x="1207" y="2798"/>
                  <a:chExt cx="119" cy="138"/>
                </a:xfrm>
              </p:grpSpPr>
              <p:sp>
                <p:nvSpPr>
                  <p:cNvPr id="966793" name="Freeform 137"/>
                  <p:cNvSpPr>
                    <a:spLocks noChangeAspect="1"/>
                  </p:cNvSpPr>
                  <p:nvPr/>
                </p:nvSpPr>
                <p:spPr bwMode="auto">
                  <a:xfrm>
                    <a:off x="1216" y="2798"/>
                    <a:ext cx="100" cy="103"/>
                  </a:xfrm>
                  <a:custGeom>
                    <a:avLst/>
                    <a:gdLst>
                      <a:gd name="T0" fmla="*/ 99 w 100"/>
                      <a:gd name="T1" fmla="*/ 36 h 103"/>
                      <a:gd name="T2" fmla="*/ 35 w 100"/>
                      <a:gd name="T3" fmla="*/ 0 h 103"/>
                      <a:gd name="T4" fmla="*/ 0 w 100"/>
                      <a:gd name="T5" fmla="*/ 69 h 103"/>
                      <a:gd name="T6" fmla="*/ 64 w 100"/>
                      <a:gd name="T7" fmla="*/ 102 h 103"/>
                      <a:gd name="T8" fmla="*/ 99 w 100"/>
                      <a:gd name="T9" fmla="*/ 36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0" h="103">
                        <a:moveTo>
                          <a:pt x="99" y="36"/>
                        </a:moveTo>
                        <a:lnTo>
                          <a:pt x="35" y="0"/>
                        </a:lnTo>
                        <a:lnTo>
                          <a:pt x="0" y="69"/>
                        </a:lnTo>
                        <a:lnTo>
                          <a:pt x="64" y="102"/>
                        </a:lnTo>
                        <a:lnTo>
                          <a:pt x="99" y="36"/>
                        </a:lnTo>
                      </a:path>
                    </a:pathLst>
                  </a:custGeom>
                  <a:solidFill>
                    <a:srgbClr val="DFD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66794" name="Freeform 138"/>
                  <p:cNvSpPr>
                    <a:spLocks noChangeAspect="1"/>
                  </p:cNvSpPr>
                  <p:nvPr/>
                </p:nvSpPr>
                <p:spPr bwMode="auto">
                  <a:xfrm>
                    <a:off x="1207" y="2843"/>
                    <a:ext cx="42" cy="53"/>
                  </a:xfrm>
                  <a:custGeom>
                    <a:avLst/>
                    <a:gdLst>
                      <a:gd name="T0" fmla="*/ 41 w 42"/>
                      <a:gd name="T1" fmla="*/ 32 h 53"/>
                      <a:gd name="T2" fmla="*/ 31 w 42"/>
                      <a:gd name="T3" fmla="*/ 24 h 53"/>
                      <a:gd name="T4" fmla="*/ 25 w 42"/>
                      <a:gd name="T5" fmla="*/ 9 h 53"/>
                      <a:gd name="T6" fmla="*/ 17 w 42"/>
                      <a:gd name="T7" fmla="*/ 4 h 53"/>
                      <a:gd name="T8" fmla="*/ 13 w 42"/>
                      <a:gd name="T9" fmla="*/ 0 h 53"/>
                      <a:gd name="T10" fmla="*/ 11 w 42"/>
                      <a:gd name="T11" fmla="*/ 1 h 53"/>
                      <a:gd name="T12" fmla="*/ 10 w 42"/>
                      <a:gd name="T13" fmla="*/ 5 h 53"/>
                      <a:gd name="T14" fmla="*/ 2 w 42"/>
                      <a:gd name="T15" fmla="*/ 13 h 53"/>
                      <a:gd name="T16" fmla="*/ 0 w 42"/>
                      <a:gd name="T17" fmla="*/ 26 h 53"/>
                      <a:gd name="T18" fmla="*/ 2 w 42"/>
                      <a:gd name="T19" fmla="*/ 35 h 53"/>
                      <a:gd name="T20" fmla="*/ 14 w 42"/>
                      <a:gd name="T21" fmla="*/ 45 h 53"/>
                      <a:gd name="T22" fmla="*/ 37 w 42"/>
                      <a:gd name="T23" fmla="*/ 52 h 53"/>
                      <a:gd name="T24" fmla="*/ 41 w 42"/>
                      <a:gd name="T25" fmla="*/ 3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42" h="53">
                        <a:moveTo>
                          <a:pt x="41" y="32"/>
                        </a:moveTo>
                        <a:lnTo>
                          <a:pt x="31" y="24"/>
                        </a:lnTo>
                        <a:lnTo>
                          <a:pt x="25" y="9"/>
                        </a:lnTo>
                        <a:lnTo>
                          <a:pt x="17" y="4"/>
                        </a:lnTo>
                        <a:lnTo>
                          <a:pt x="13" y="0"/>
                        </a:lnTo>
                        <a:lnTo>
                          <a:pt x="11" y="1"/>
                        </a:lnTo>
                        <a:lnTo>
                          <a:pt x="10" y="5"/>
                        </a:lnTo>
                        <a:lnTo>
                          <a:pt x="2" y="13"/>
                        </a:lnTo>
                        <a:lnTo>
                          <a:pt x="0" y="26"/>
                        </a:lnTo>
                        <a:lnTo>
                          <a:pt x="2" y="35"/>
                        </a:lnTo>
                        <a:lnTo>
                          <a:pt x="14" y="45"/>
                        </a:lnTo>
                        <a:lnTo>
                          <a:pt x="37" y="52"/>
                        </a:lnTo>
                        <a:lnTo>
                          <a:pt x="41" y="32"/>
                        </a:lnTo>
                      </a:path>
                    </a:pathLst>
                  </a:custGeom>
                  <a:solidFill>
                    <a:srgbClr val="FF7F7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66795" name="Freeform 139"/>
                  <p:cNvSpPr>
                    <a:spLocks noChangeAspect="1"/>
                  </p:cNvSpPr>
                  <p:nvPr/>
                </p:nvSpPr>
                <p:spPr bwMode="auto">
                  <a:xfrm>
                    <a:off x="1246" y="2875"/>
                    <a:ext cx="80" cy="61"/>
                  </a:xfrm>
                  <a:custGeom>
                    <a:avLst/>
                    <a:gdLst>
                      <a:gd name="T0" fmla="*/ 79 w 80"/>
                      <a:gd name="T1" fmla="*/ 60 h 61"/>
                      <a:gd name="T2" fmla="*/ 47 w 80"/>
                      <a:gd name="T3" fmla="*/ 50 h 61"/>
                      <a:gd name="T4" fmla="*/ 23 w 80"/>
                      <a:gd name="T5" fmla="*/ 38 h 61"/>
                      <a:gd name="T6" fmla="*/ 0 w 80"/>
                      <a:gd name="T7" fmla="*/ 26 h 61"/>
                      <a:gd name="T8" fmla="*/ 9 w 80"/>
                      <a:gd name="T9" fmla="*/ 0 h 61"/>
                      <a:gd name="T10" fmla="*/ 51 w 80"/>
                      <a:gd name="T11" fmla="*/ 17 h 61"/>
                      <a:gd name="T12" fmla="*/ 76 w 80"/>
                      <a:gd name="T13" fmla="*/ 25 h 61"/>
                      <a:gd name="T14" fmla="*/ 77 w 80"/>
                      <a:gd name="T15" fmla="*/ 20 h 61"/>
                      <a:gd name="T16" fmla="*/ 79 w 80"/>
                      <a:gd name="T17" fmla="*/ 60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0" h="61">
                        <a:moveTo>
                          <a:pt x="79" y="60"/>
                        </a:moveTo>
                        <a:lnTo>
                          <a:pt x="47" y="50"/>
                        </a:lnTo>
                        <a:lnTo>
                          <a:pt x="23" y="38"/>
                        </a:lnTo>
                        <a:lnTo>
                          <a:pt x="0" y="26"/>
                        </a:lnTo>
                        <a:lnTo>
                          <a:pt x="9" y="0"/>
                        </a:lnTo>
                        <a:lnTo>
                          <a:pt x="51" y="17"/>
                        </a:lnTo>
                        <a:lnTo>
                          <a:pt x="76" y="25"/>
                        </a:lnTo>
                        <a:lnTo>
                          <a:pt x="77" y="20"/>
                        </a:lnTo>
                        <a:lnTo>
                          <a:pt x="79" y="6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6796" name="Group 140"/>
                <p:cNvGrpSpPr>
                  <a:grpSpLocks noChangeAspect="1"/>
                </p:cNvGrpSpPr>
                <p:nvPr/>
              </p:nvGrpSpPr>
              <p:grpSpPr bwMode="auto">
                <a:xfrm>
                  <a:off x="1239" y="2896"/>
                  <a:ext cx="88" cy="343"/>
                  <a:chOff x="1239" y="2896"/>
                  <a:chExt cx="88" cy="343"/>
                </a:xfrm>
              </p:grpSpPr>
              <p:grpSp>
                <p:nvGrpSpPr>
                  <p:cNvPr id="966797" name="Group 14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239" y="2896"/>
                    <a:ext cx="88" cy="119"/>
                    <a:chOff x="1239" y="2896"/>
                    <a:chExt cx="88" cy="119"/>
                  </a:xfrm>
                </p:grpSpPr>
                <p:sp>
                  <p:nvSpPr>
                    <p:cNvPr id="966798" name="Freeform 14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239" y="2896"/>
                      <a:ext cx="77" cy="119"/>
                    </a:xfrm>
                    <a:custGeom>
                      <a:avLst/>
                      <a:gdLst>
                        <a:gd name="T0" fmla="*/ 76 w 77"/>
                        <a:gd name="T1" fmla="*/ 118 h 119"/>
                        <a:gd name="T2" fmla="*/ 2 w 77"/>
                        <a:gd name="T3" fmla="*/ 112 h 119"/>
                        <a:gd name="T4" fmla="*/ 0 w 77"/>
                        <a:gd name="T5" fmla="*/ 0 h 1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77" h="119">
                          <a:moveTo>
                            <a:pt x="76" y="118"/>
                          </a:moveTo>
                          <a:lnTo>
                            <a:pt x="2" y="11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2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6799" name="Freeform 143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1242" y="2910"/>
                      <a:ext cx="85" cy="32"/>
                    </a:xfrm>
                    <a:custGeom>
                      <a:avLst/>
                      <a:gdLst>
                        <a:gd name="T0" fmla="*/ 84 w 85"/>
                        <a:gd name="T1" fmla="*/ 31 h 32"/>
                        <a:gd name="T2" fmla="*/ 54 w 85"/>
                        <a:gd name="T3" fmla="*/ 22 h 32"/>
                        <a:gd name="T4" fmla="*/ 0 w 85"/>
                        <a:gd name="T5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85" h="32">
                          <a:moveTo>
                            <a:pt x="84" y="31"/>
                          </a:moveTo>
                          <a:lnTo>
                            <a:pt x="54" y="2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tx2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966800" name="Freeform 144"/>
                  <p:cNvSpPr>
                    <a:spLocks noChangeAspect="1"/>
                  </p:cNvSpPr>
                  <p:nvPr/>
                </p:nvSpPr>
                <p:spPr bwMode="auto">
                  <a:xfrm>
                    <a:off x="1255" y="3032"/>
                    <a:ext cx="12" cy="207"/>
                  </a:xfrm>
                  <a:custGeom>
                    <a:avLst/>
                    <a:gdLst>
                      <a:gd name="T0" fmla="*/ 0 w 12"/>
                      <a:gd name="T1" fmla="*/ 0 h 207"/>
                      <a:gd name="T2" fmla="*/ 4 w 12"/>
                      <a:gd name="T3" fmla="*/ 111 h 207"/>
                      <a:gd name="T4" fmla="*/ 11 w 12"/>
                      <a:gd name="T5" fmla="*/ 206 h 2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2" h="207">
                        <a:moveTo>
                          <a:pt x="0" y="0"/>
                        </a:moveTo>
                        <a:lnTo>
                          <a:pt x="4" y="111"/>
                        </a:lnTo>
                        <a:lnTo>
                          <a:pt x="11" y="206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7F7F7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tx2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966801" name="Rectangle 145"/>
            <p:cNvSpPr>
              <a:spLocks noChangeAspect="1" noChangeArrowheads="1"/>
            </p:cNvSpPr>
            <p:nvPr/>
          </p:nvSpPr>
          <p:spPr bwMode="auto">
            <a:xfrm>
              <a:off x="738" y="2716"/>
              <a:ext cx="6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altLang="en-US" sz="1800" b="1" dirty="0">
                  <a:solidFill>
                    <a:srgbClr val="66FFFF"/>
                  </a:solidFill>
                  <a:latin typeface=".VnTime" pitchFamily="34" charset="0"/>
                </a:rPr>
                <a:t>Team</a:t>
              </a:r>
              <a:endParaRPr lang="en-US" altLang="en-US" sz="1800" b="1" dirty="0">
                <a:solidFill>
                  <a:srgbClr val="66FFFF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75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Goals and compromises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>
                <a:solidFill>
                  <a:srgbClr val="0070C0"/>
                </a:solidFill>
              </a:rPr>
              <a:t>Các </a:t>
            </a:r>
            <a:r>
              <a:rPr lang="en-US" altLang="en-US" dirty="0" err="1" smtClean="0">
                <a:solidFill>
                  <a:srgbClr val="0070C0"/>
                </a:solidFill>
              </a:rPr>
              <a:t>mục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 err="1" smtClean="0">
                <a:solidFill>
                  <a:srgbClr val="0070C0"/>
                </a:solidFill>
              </a:rPr>
              <a:t>tiêu</a:t>
            </a:r>
            <a:r>
              <a:rPr lang="en-US" altLang="en-US" dirty="0" smtClean="0">
                <a:solidFill>
                  <a:srgbClr val="0070C0"/>
                </a:solidFill>
              </a:rPr>
              <a:t> và </a:t>
            </a:r>
            <a:r>
              <a:rPr lang="en-US" altLang="en-US" dirty="0" err="1" smtClean="0">
                <a:solidFill>
                  <a:srgbClr val="0070C0"/>
                </a:solidFill>
              </a:rPr>
              <a:t>thoả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 err="1" smtClean="0">
                <a:solidFill>
                  <a:srgbClr val="0070C0"/>
                </a:solidFill>
              </a:rPr>
              <a:t>hiệp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Xác định dự án</a:t>
            </a:r>
            <a:endParaRPr lang="en-US" alt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A906F373-4CA4-4212-8B92-1524C998A5F4}" type="slidenum">
              <a:rPr lang="en-US" altLang="en-US" smtClean="0"/>
              <a:pPr lvl="1"/>
              <a:t>14</a:t>
            </a:fld>
            <a:endParaRPr lang="en-US" altLang="en-US"/>
          </a:p>
        </p:txBody>
      </p:sp>
      <p:grpSp>
        <p:nvGrpSpPr>
          <p:cNvPr id="965637" name="Group 5"/>
          <p:cNvGrpSpPr>
            <a:grpSpLocks noChangeAspect="1"/>
          </p:cNvGrpSpPr>
          <p:nvPr/>
        </p:nvGrpSpPr>
        <p:grpSpPr bwMode="auto">
          <a:xfrm>
            <a:off x="4512946" y="2455546"/>
            <a:ext cx="3183255" cy="3183255"/>
            <a:chOff x="778" y="288"/>
            <a:chExt cx="3342" cy="3342"/>
          </a:xfrm>
        </p:grpSpPr>
        <p:sp>
          <p:nvSpPr>
            <p:cNvPr id="965638" name="Rectangle 6"/>
            <p:cNvSpPr>
              <a:spLocks noChangeAspect="1" noChangeArrowheads="1"/>
            </p:cNvSpPr>
            <p:nvPr/>
          </p:nvSpPr>
          <p:spPr bwMode="auto">
            <a:xfrm rot="-2700000">
              <a:off x="1085" y="1781"/>
              <a:ext cx="2728" cy="37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5639" name="Rectangle 7"/>
            <p:cNvSpPr>
              <a:spLocks noChangeAspect="1" noChangeArrowheads="1"/>
            </p:cNvSpPr>
            <p:nvPr/>
          </p:nvSpPr>
          <p:spPr bwMode="auto">
            <a:xfrm rot="-2700000">
              <a:off x="1047" y="1790"/>
              <a:ext cx="2804" cy="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5640" name="Rectangle 8"/>
            <p:cNvSpPr>
              <a:spLocks noChangeAspect="1" noChangeArrowheads="1"/>
            </p:cNvSpPr>
            <p:nvPr/>
          </p:nvSpPr>
          <p:spPr bwMode="auto">
            <a:xfrm rot="-2700000">
              <a:off x="1285" y="1786"/>
              <a:ext cx="2324" cy="36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5641" name="Line 9"/>
            <p:cNvSpPr>
              <a:spLocks noChangeAspect="1" noChangeShapeType="1"/>
            </p:cNvSpPr>
            <p:nvPr/>
          </p:nvSpPr>
          <p:spPr bwMode="auto">
            <a:xfrm rot="-2700000">
              <a:off x="778" y="1969"/>
              <a:ext cx="33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5642" name="Rectangle 10"/>
            <p:cNvSpPr>
              <a:spLocks noChangeAspect="1" noChangeArrowheads="1"/>
            </p:cNvSpPr>
            <p:nvPr/>
          </p:nvSpPr>
          <p:spPr bwMode="auto">
            <a:xfrm rot="-8100000">
              <a:off x="1115" y="1789"/>
              <a:ext cx="2677" cy="369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5643" name="Rectangle 11"/>
            <p:cNvSpPr>
              <a:spLocks noChangeAspect="1" noChangeArrowheads="1"/>
            </p:cNvSpPr>
            <p:nvPr/>
          </p:nvSpPr>
          <p:spPr bwMode="auto">
            <a:xfrm rot="-8100000">
              <a:off x="1037" y="1780"/>
              <a:ext cx="2804" cy="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5644" name="Rectangle 12"/>
            <p:cNvSpPr>
              <a:spLocks noChangeAspect="1" noChangeArrowheads="1"/>
            </p:cNvSpPr>
            <p:nvPr/>
          </p:nvSpPr>
          <p:spPr bwMode="auto">
            <a:xfrm rot="-8100000">
              <a:off x="1296" y="1780"/>
              <a:ext cx="2294" cy="3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5645" name="Line 13"/>
            <p:cNvSpPr>
              <a:spLocks noChangeAspect="1" noChangeShapeType="1"/>
            </p:cNvSpPr>
            <p:nvPr/>
          </p:nvSpPr>
          <p:spPr bwMode="auto">
            <a:xfrm rot="-8100000">
              <a:off x="768" y="1959"/>
              <a:ext cx="33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5646" name="Rectangle 14"/>
            <p:cNvSpPr>
              <a:spLocks noChangeAspect="1" noChangeArrowheads="1"/>
            </p:cNvSpPr>
            <p:nvPr/>
          </p:nvSpPr>
          <p:spPr bwMode="auto">
            <a:xfrm rot="-8100000">
              <a:off x="1428" y="1783"/>
              <a:ext cx="2022" cy="3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5647" name="Rectangle 15"/>
            <p:cNvSpPr>
              <a:spLocks noChangeAspect="1" noChangeArrowheads="1"/>
            </p:cNvSpPr>
            <p:nvPr/>
          </p:nvSpPr>
          <p:spPr bwMode="auto">
            <a:xfrm rot="-2700000">
              <a:off x="1439" y="1791"/>
              <a:ext cx="2022" cy="3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5648" name="Text Box 16"/>
          <p:cNvSpPr txBox="1">
            <a:spLocks noChangeArrowheads="1"/>
          </p:cNvSpPr>
          <p:nvPr/>
        </p:nvSpPr>
        <p:spPr bwMode="auto">
          <a:xfrm>
            <a:off x="3776909" y="2514601"/>
            <a:ext cx="8787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Scope</a:t>
            </a:r>
            <a:endParaRPr lang="en-US" alt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5649" name="Text Box 17"/>
          <p:cNvSpPr txBox="1">
            <a:spLocks noChangeArrowheads="1"/>
          </p:cNvSpPr>
          <p:nvPr/>
        </p:nvSpPr>
        <p:spPr bwMode="auto">
          <a:xfrm>
            <a:off x="3843511" y="5105401"/>
            <a:ext cx="7521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endParaRPr lang="en-US" alt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5650" name="Text Box 18"/>
          <p:cNvSpPr txBox="1">
            <a:spLocks noChangeArrowheads="1"/>
          </p:cNvSpPr>
          <p:nvPr/>
        </p:nvSpPr>
        <p:spPr bwMode="auto">
          <a:xfrm>
            <a:off x="7667322" y="2590801"/>
            <a:ext cx="10150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</a:t>
            </a:r>
            <a:endParaRPr lang="en-US" alt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5651" name="Text Box 19"/>
          <p:cNvSpPr txBox="1">
            <a:spLocks noChangeArrowheads="1"/>
          </p:cNvSpPr>
          <p:nvPr/>
        </p:nvSpPr>
        <p:spPr bwMode="auto">
          <a:xfrm>
            <a:off x="7648574" y="5105401"/>
            <a:ext cx="9525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Money</a:t>
            </a:r>
            <a:endParaRPr lang="en-US" alt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1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Relationship between purpose and goal </a:t>
            </a:r>
            <a:r>
              <a:rPr lang="fr-FR" altLang="en-US" dirty="0" err="1" smtClean="0">
                <a:solidFill>
                  <a:srgbClr val="0070C0"/>
                </a:solidFill>
              </a:rPr>
              <a:t>Quan</a:t>
            </a:r>
            <a:r>
              <a:rPr lang="fr-FR" altLang="en-US" dirty="0" smtClean="0">
                <a:solidFill>
                  <a:srgbClr val="0070C0"/>
                </a:solidFill>
              </a:rPr>
              <a:t> </a:t>
            </a:r>
            <a:r>
              <a:rPr lang="fr-FR" altLang="en-US" dirty="0" err="1" smtClean="0">
                <a:solidFill>
                  <a:srgbClr val="0070C0"/>
                </a:solidFill>
              </a:rPr>
              <a:t>hệ</a:t>
            </a:r>
            <a:r>
              <a:rPr lang="fr-FR" altLang="en-US" dirty="0" smtClean="0">
                <a:solidFill>
                  <a:srgbClr val="0070C0"/>
                </a:solidFill>
              </a:rPr>
              <a:t> </a:t>
            </a:r>
            <a:r>
              <a:rPr lang="fr-FR" altLang="en-US" dirty="0" err="1" smtClean="0">
                <a:solidFill>
                  <a:srgbClr val="0070C0"/>
                </a:solidFill>
              </a:rPr>
              <a:t>giữa</a:t>
            </a:r>
            <a:r>
              <a:rPr lang="fr-FR" altLang="en-US" dirty="0" smtClean="0">
                <a:solidFill>
                  <a:srgbClr val="0070C0"/>
                </a:solidFill>
              </a:rPr>
              <a:t> </a:t>
            </a:r>
            <a:r>
              <a:rPr lang="fr-FR" altLang="en-US" dirty="0" err="1" smtClean="0">
                <a:solidFill>
                  <a:srgbClr val="0070C0"/>
                </a:solidFill>
              </a:rPr>
              <a:t>mục</a:t>
            </a:r>
            <a:r>
              <a:rPr lang="fr-FR" altLang="en-US" dirty="0" smtClean="0">
                <a:solidFill>
                  <a:srgbClr val="0070C0"/>
                </a:solidFill>
              </a:rPr>
              <a:t> </a:t>
            </a:r>
            <a:r>
              <a:rPr lang="fr-FR" altLang="en-US" dirty="0" err="1" smtClean="0">
                <a:solidFill>
                  <a:srgbClr val="0070C0"/>
                </a:solidFill>
              </a:rPr>
              <a:t>đích</a:t>
            </a:r>
            <a:r>
              <a:rPr lang="fr-FR" altLang="en-US" dirty="0" smtClean="0">
                <a:solidFill>
                  <a:srgbClr val="0070C0"/>
                </a:solidFill>
              </a:rPr>
              <a:t> </a:t>
            </a:r>
            <a:r>
              <a:rPr lang="fr-FR" altLang="en-US" dirty="0" err="1" smtClean="0">
                <a:solidFill>
                  <a:srgbClr val="0070C0"/>
                </a:solidFill>
              </a:rPr>
              <a:t>và</a:t>
            </a:r>
            <a:r>
              <a:rPr lang="fr-FR" altLang="en-US" dirty="0" smtClean="0">
                <a:solidFill>
                  <a:srgbClr val="0070C0"/>
                </a:solidFill>
              </a:rPr>
              <a:t> </a:t>
            </a:r>
            <a:r>
              <a:rPr lang="fr-FR" altLang="en-US" dirty="0" err="1" smtClean="0">
                <a:solidFill>
                  <a:srgbClr val="0070C0"/>
                </a:solidFill>
              </a:rPr>
              <a:t>mục</a:t>
            </a:r>
            <a:r>
              <a:rPr lang="fr-FR" altLang="en-US" dirty="0" smtClean="0">
                <a:solidFill>
                  <a:srgbClr val="0070C0"/>
                </a:solidFill>
              </a:rPr>
              <a:t> </a:t>
            </a:r>
            <a:r>
              <a:rPr lang="fr-FR" altLang="en-US" dirty="0" err="1" smtClean="0">
                <a:solidFill>
                  <a:srgbClr val="0070C0"/>
                </a:solidFill>
              </a:rPr>
              <a:t>tiêu</a:t>
            </a:r>
            <a:endParaRPr lang="fr-FR" alt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Xác định mục đích và mục tiêu dự án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Xác định dự án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A615603A-85C8-407A-8E98-DFB72146899B}" type="slidenum">
              <a:rPr lang="en-US" altLang="en-US" smtClean="0"/>
              <a:pPr lvl="1"/>
              <a:t>15</a:t>
            </a:fld>
            <a:endParaRPr lang="en-US" altLang="en-US"/>
          </a:p>
        </p:txBody>
      </p:sp>
      <p:sp>
        <p:nvSpPr>
          <p:cNvPr id="1536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902207" y="2679192"/>
            <a:ext cx="5096256" cy="3447288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Objectives must be specific details of the purpose</a:t>
            </a:r>
          </a:p>
          <a:p>
            <a:r>
              <a:rPr lang="en-US" altLang="en-US" dirty="0"/>
              <a:t>Subtlety and consistency for purpose</a:t>
            </a:r>
          </a:p>
          <a:p>
            <a:r>
              <a:rPr lang="en-US" altLang="en-US" dirty="0"/>
              <a:t>When all goals have been achieved, the goal is achieved</a:t>
            </a:r>
            <a:endParaRPr lang="fr-F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6193536" y="2679192"/>
            <a:ext cx="5096256" cy="3447288"/>
          </a:xfrm>
          <a:prstGeom prst="rect">
            <a:avLst/>
          </a:prstGeom>
        </p:spPr>
        <p:txBody>
          <a:bodyPr/>
          <a:lstStyle/>
          <a:p>
            <a:r>
              <a:rPr lang="fr-FR" altLang="en-US" dirty="0" err="1">
                <a:solidFill>
                  <a:srgbClr val="0070C0"/>
                </a:solidFill>
              </a:rPr>
              <a:t>Mục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tiêu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phải</a:t>
            </a:r>
            <a:r>
              <a:rPr lang="fr-FR" altLang="en-US" dirty="0">
                <a:solidFill>
                  <a:srgbClr val="0070C0"/>
                </a:solidFill>
              </a:rPr>
              <a:t> là chi </a:t>
            </a:r>
            <a:r>
              <a:rPr lang="fr-FR" altLang="en-US" dirty="0" err="1">
                <a:solidFill>
                  <a:srgbClr val="0070C0"/>
                </a:solidFill>
              </a:rPr>
              <a:t>tiết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cụ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thể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của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mục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đích</a:t>
            </a:r>
            <a:endParaRPr lang="fr-FR" altLang="en-US" dirty="0">
              <a:solidFill>
                <a:srgbClr val="0070C0"/>
              </a:solidFill>
            </a:endParaRPr>
          </a:p>
          <a:p>
            <a:r>
              <a:rPr lang="fr-FR" altLang="en-US" dirty="0" err="1">
                <a:solidFill>
                  <a:srgbClr val="0070C0"/>
                </a:solidFill>
              </a:rPr>
              <a:t>Phụ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hoạ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và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nhất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quán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cho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mục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đích</a:t>
            </a:r>
            <a:endParaRPr lang="fr-FR" altLang="en-US" dirty="0">
              <a:solidFill>
                <a:srgbClr val="0070C0"/>
              </a:solidFill>
            </a:endParaRPr>
          </a:p>
          <a:p>
            <a:r>
              <a:rPr lang="fr-FR" altLang="en-US" dirty="0">
                <a:solidFill>
                  <a:srgbClr val="0070C0"/>
                </a:solidFill>
              </a:rPr>
              <a:t>Khi </a:t>
            </a:r>
            <a:r>
              <a:rPr lang="fr-FR" altLang="en-US" dirty="0" err="1">
                <a:solidFill>
                  <a:srgbClr val="0070C0"/>
                </a:solidFill>
              </a:rPr>
              <a:t>tất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cả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các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mục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tiêu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đã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đạt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được</a:t>
            </a:r>
            <a:r>
              <a:rPr lang="fr-FR" altLang="en-US" dirty="0">
                <a:solidFill>
                  <a:srgbClr val="0070C0"/>
                </a:solidFill>
              </a:rPr>
              <a:t>, </a:t>
            </a:r>
            <a:r>
              <a:rPr lang="fr-FR" altLang="en-US" dirty="0" err="1">
                <a:solidFill>
                  <a:srgbClr val="0070C0"/>
                </a:solidFill>
              </a:rPr>
              <a:t>có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nghĩa</a:t>
            </a:r>
            <a:r>
              <a:rPr lang="fr-FR" altLang="en-US" dirty="0">
                <a:solidFill>
                  <a:srgbClr val="0070C0"/>
                </a:solidFill>
              </a:rPr>
              <a:t> là </a:t>
            </a:r>
            <a:r>
              <a:rPr lang="fr-FR" altLang="en-US" dirty="0" err="1">
                <a:solidFill>
                  <a:srgbClr val="0070C0"/>
                </a:solidFill>
              </a:rPr>
              <a:t>mục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đích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đã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đạt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được</a:t>
            </a:r>
            <a:endParaRPr lang="fr-FR" altLang="en-US" dirty="0">
              <a:solidFill>
                <a:srgbClr val="0070C0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4020595" y="4626935"/>
            <a:ext cx="3659179" cy="1508173"/>
            <a:chOff x="1296" y="1296"/>
            <a:chExt cx="4176" cy="1584"/>
          </a:xfrm>
        </p:grpSpPr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1296" y="1296"/>
              <a:ext cx="4176" cy="1584"/>
              <a:chOff x="9648" y="1584"/>
              <a:chExt cx="4176" cy="1584"/>
            </a:xfrm>
          </p:grpSpPr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>
                <a:off x="10944" y="1584"/>
                <a:ext cx="1296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/>
              <a:lstStyle/>
              <a:p>
                <a:pPr algn="ctr"/>
                <a:r>
                  <a:rPr lang="en-US" altLang="en-US" sz="2000" dirty="0" err="1">
                    <a:solidFill>
                      <a:schemeClr val="bg2"/>
                    </a:solidFill>
                    <a:latin typeface="Arial" charset="0"/>
                  </a:rPr>
                  <a:t>Mục</a:t>
                </a:r>
                <a:r>
                  <a:rPr lang="en-US" altLang="en-US" sz="2000" dirty="0">
                    <a:solidFill>
                      <a:schemeClr val="bg2"/>
                    </a:solidFill>
                    <a:latin typeface="Arial" charset="0"/>
                  </a:rPr>
                  <a:t> </a:t>
                </a:r>
                <a:r>
                  <a:rPr lang="en-US" altLang="en-US" sz="2000" dirty="0" err="1">
                    <a:solidFill>
                      <a:schemeClr val="bg2"/>
                    </a:solidFill>
                    <a:latin typeface="Arial" charset="0"/>
                  </a:rPr>
                  <a:t>đích</a:t>
                </a:r>
                <a:r>
                  <a:rPr lang="en-US" altLang="en-US" sz="2000" dirty="0">
                    <a:solidFill>
                      <a:schemeClr val="bg2"/>
                    </a:solidFill>
                    <a:latin typeface="Arial" charset="0"/>
                  </a:rPr>
                  <a:t> #1</a:t>
                </a:r>
                <a:endParaRPr lang="en-US" altLang="en-US" sz="20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9648" y="2736"/>
                <a:ext cx="1296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/>
              <a:lstStyle/>
              <a:p>
                <a:pPr algn="ctr"/>
                <a:r>
                  <a:rPr lang="en-US" altLang="en-US" sz="2000">
                    <a:solidFill>
                      <a:schemeClr val="bg2"/>
                    </a:solidFill>
                    <a:latin typeface="Arial" charset="0"/>
                  </a:rPr>
                  <a:t>Mục tiêu #1</a:t>
                </a:r>
                <a:endParaRPr lang="en-US" altLang="en-US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11088" y="2736"/>
                <a:ext cx="1296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/>
              <a:lstStyle/>
              <a:p>
                <a:pPr algn="ctr"/>
                <a:r>
                  <a:rPr lang="en-US" altLang="en-US" sz="2000">
                    <a:solidFill>
                      <a:schemeClr val="bg2"/>
                    </a:solidFill>
                    <a:latin typeface="Arial" charset="0"/>
                  </a:rPr>
                  <a:t>Mục tiêu #2</a:t>
                </a:r>
                <a:endParaRPr lang="en-US" altLang="en-US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14" name="Text Box 11"/>
              <p:cNvSpPr txBox="1">
                <a:spLocks noChangeArrowheads="1"/>
              </p:cNvSpPr>
              <p:nvPr/>
            </p:nvSpPr>
            <p:spPr bwMode="auto">
              <a:xfrm>
                <a:off x="12528" y="2736"/>
                <a:ext cx="1296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/>
              <a:lstStyle/>
              <a:p>
                <a:pPr algn="ctr"/>
                <a:r>
                  <a:rPr lang="en-US" altLang="en-US" sz="2000">
                    <a:solidFill>
                      <a:schemeClr val="bg2"/>
                    </a:solidFill>
                    <a:latin typeface="Arial" charset="0"/>
                  </a:rPr>
                  <a:t>Mục tiêu #3</a:t>
                </a:r>
                <a:endParaRPr lang="en-US" altLang="en-US" sz="2000">
                  <a:solidFill>
                    <a:schemeClr val="bg2"/>
                  </a:solidFill>
                </a:endParaRPr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10224" y="2304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11664" y="2016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13104" y="230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>
              <a:off x="1872" y="201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830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 err="1"/>
              <a:t>Example</a:t>
            </a:r>
            <a:r>
              <a:rPr lang="fr-FR" altLang="en-US" dirty="0"/>
              <a:t> 1: Bridge construction </a:t>
            </a:r>
            <a:r>
              <a:rPr lang="fr-FR" altLang="en-US" dirty="0" err="1"/>
              <a:t>project</a:t>
            </a:r>
            <a:r>
              <a:rPr lang="fr-FR" altLang="en-US" dirty="0"/>
              <a:t> </a:t>
            </a:r>
            <a:r>
              <a:rPr lang="fr-FR" altLang="en-US" dirty="0" smtClean="0"/>
              <a:t/>
            </a:r>
            <a:br>
              <a:rPr lang="fr-FR" altLang="en-US" dirty="0" smtClean="0"/>
            </a:br>
            <a:r>
              <a:rPr lang="fr-FR" altLang="en-US" dirty="0" err="1" smtClean="0">
                <a:solidFill>
                  <a:srgbClr val="0070C0"/>
                </a:solidFill>
              </a:rPr>
              <a:t>Ví</a:t>
            </a:r>
            <a:r>
              <a:rPr lang="fr-FR" altLang="en-US" dirty="0" smtClean="0">
                <a:solidFill>
                  <a:srgbClr val="0070C0"/>
                </a:solidFill>
              </a:rPr>
              <a:t> </a:t>
            </a:r>
            <a:r>
              <a:rPr lang="fr-FR" altLang="en-US" dirty="0" err="1" smtClean="0">
                <a:solidFill>
                  <a:srgbClr val="0070C0"/>
                </a:solidFill>
              </a:rPr>
              <a:t>dụ</a:t>
            </a:r>
            <a:r>
              <a:rPr lang="fr-FR" altLang="en-US" dirty="0" smtClean="0">
                <a:solidFill>
                  <a:srgbClr val="0070C0"/>
                </a:solidFill>
              </a:rPr>
              <a:t> 1: </a:t>
            </a:r>
            <a:r>
              <a:rPr lang="fr-FR" altLang="en-US" dirty="0" err="1" smtClean="0">
                <a:solidFill>
                  <a:srgbClr val="0070C0"/>
                </a:solidFill>
              </a:rPr>
              <a:t>Dự</a:t>
            </a:r>
            <a:r>
              <a:rPr lang="fr-FR" altLang="en-US" dirty="0" smtClean="0">
                <a:solidFill>
                  <a:srgbClr val="0070C0"/>
                </a:solidFill>
              </a:rPr>
              <a:t> </a:t>
            </a:r>
            <a:r>
              <a:rPr lang="fr-FR" altLang="en-US" dirty="0" err="1" smtClean="0">
                <a:solidFill>
                  <a:srgbClr val="0070C0"/>
                </a:solidFill>
              </a:rPr>
              <a:t>án</a:t>
            </a:r>
            <a:r>
              <a:rPr lang="fr-FR" altLang="en-US" dirty="0" smtClean="0">
                <a:solidFill>
                  <a:srgbClr val="0070C0"/>
                </a:solidFill>
              </a:rPr>
              <a:t> </a:t>
            </a:r>
            <a:r>
              <a:rPr lang="fr-FR" altLang="en-US" dirty="0" err="1" smtClean="0">
                <a:solidFill>
                  <a:srgbClr val="0070C0"/>
                </a:solidFill>
              </a:rPr>
              <a:t>xây</a:t>
            </a:r>
            <a:r>
              <a:rPr lang="fr-FR" altLang="en-US" dirty="0" smtClean="0">
                <a:solidFill>
                  <a:srgbClr val="0070C0"/>
                </a:solidFill>
              </a:rPr>
              <a:t> </a:t>
            </a:r>
            <a:r>
              <a:rPr lang="fr-FR" altLang="en-US" dirty="0" err="1" smtClean="0">
                <a:solidFill>
                  <a:srgbClr val="0070C0"/>
                </a:solidFill>
              </a:rPr>
              <a:t>cầu</a:t>
            </a:r>
            <a:endParaRPr lang="fr-FR" altLang="en-US" dirty="0">
              <a:solidFill>
                <a:srgbClr val="0070C0"/>
              </a:solidFill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/>
              <a:t>Purpose:</a:t>
            </a:r>
          </a:p>
          <a:p>
            <a:pPr lvl="1"/>
            <a:r>
              <a:rPr lang="en-US" altLang="en-US" dirty="0"/>
              <a:t>Build a modern bridge across the Red River within a period of time and within budget</a:t>
            </a:r>
          </a:p>
          <a:p>
            <a:r>
              <a:rPr lang="en-US" altLang="en-US" b="1" dirty="0"/>
              <a:t>Objectives supporting this purpose:</a:t>
            </a:r>
          </a:p>
          <a:p>
            <a:pPr lvl="1"/>
            <a:r>
              <a:rPr lang="en-US" altLang="en-US" dirty="0"/>
              <a:t>Bridge carrying cars with a maximum capacity of 15 tons</a:t>
            </a:r>
          </a:p>
          <a:p>
            <a:pPr lvl="1"/>
            <a:r>
              <a:rPr lang="en-US" altLang="en-US" dirty="0"/>
              <a:t>Bridge weight is 20% lighter than bridges of the same length</a:t>
            </a:r>
          </a:p>
          <a:p>
            <a:pPr lvl="1"/>
            <a:r>
              <a:rPr lang="en-US" altLang="en-US" dirty="0"/>
              <a:t>The lifespan of bridges must be over 100 years</a:t>
            </a:r>
          </a:p>
          <a:p>
            <a:pPr lvl="1"/>
            <a:r>
              <a:rPr lang="en-US" altLang="en-US" dirty="0"/>
              <a:t>Ensure 4 lanes for cars, 2 lanes for motorbike and 2 lanes for pedestrians</a:t>
            </a:r>
          </a:p>
          <a:p>
            <a:pPr lvl="1"/>
            <a:r>
              <a:rPr lang="en-US" altLang="en-US" dirty="0"/>
              <a:t>Funds allocated 5 million dollars</a:t>
            </a:r>
          </a:p>
          <a:p>
            <a:pPr lvl="1"/>
            <a:r>
              <a:rPr lang="en-US" altLang="en-US" dirty="0"/>
              <a:t>The bridge will be completed before September 2, </a:t>
            </a:r>
            <a:r>
              <a:rPr lang="en-US" altLang="en-US" dirty="0" err="1"/>
              <a:t>xxxx</a:t>
            </a:r>
            <a:r>
              <a:rPr lang="en-US" altLang="en-US" dirty="0"/>
              <a:t>.</a:t>
            </a:r>
            <a:endParaRPr lang="fr-FR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fr-FR" altLang="en-US" b="1" dirty="0" err="1">
                <a:solidFill>
                  <a:srgbClr val="0070C0"/>
                </a:solidFill>
              </a:rPr>
              <a:t>Mục</a:t>
            </a:r>
            <a:r>
              <a:rPr lang="fr-FR" altLang="en-US" b="1" dirty="0">
                <a:solidFill>
                  <a:srgbClr val="0070C0"/>
                </a:solidFill>
              </a:rPr>
              <a:t> </a:t>
            </a:r>
            <a:r>
              <a:rPr lang="fr-FR" altLang="en-US" b="1" dirty="0" err="1">
                <a:solidFill>
                  <a:srgbClr val="0070C0"/>
                </a:solidFill>
              </a:rPr>
              <a:t>đích</a:t>
            </a:r>
            <a:r>
              <a:rPr lang="fr-FR" altLang="en-US" b="1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fr-FR" altLang="en-US" dirty="0" err="1">
                <a:solidFill>
                  <a:srgbClr val="0070C0"/>
                </a:solidFill>
              </a:rPr>
              <a:t>Xây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dựng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một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cái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cầu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hiện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đại</a:t>
            </a:r>
            <a:r>
              <a:rPr lang="fr-FR" altLang="en-US" dirty="0">
                <a:solidFill>
                  <a:srgbClr val="0070C0"/>
                </a:solidFill>
              </a:rPr>
              <a:t> qua </a:t>
            </a:r>
            <a:r>
              <a:rPr lang="fr-FR" altLang="en-US" dirty="0" err="1">
                <a:solidFill>
                  <a:srgbClr val="0070C0"/>
                </a:solidFill>
              </a:rPr>
              <a:t>sông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Hồng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phạm</a:t>
            </a:r>
            <a:r>
              <a:rPr lang="fr-FR" altLang="en-US" dirty="0">
                <a:solidFill>
                  <a:srgbClr val="0070C0"/>
                </a:solidFill>
              </a:rPr>
              <a:t> vi </a:t>
            </a:r>
            <a:r>
              <a:rPr lang="fr-FR" altLang="en-US" dirty="0" err="1">
                <a:solidFill>
                  <a:srgbClr val="0070C0"/>
                </a:solidFill>
              </a:rPr>
              <a:t>một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khoảng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thời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gian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và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trong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phạm</a:t>
            </a:r>
            <a:r>
              <a:rPr lang="fr-FR" altLang="en-US" dirty="0">
                <a:solidFill>
                  <a:srgbClr val="0070C0"/>
                </a:solidFill>
              </a:rPr>
              <a:t> vi </a:t>
            </a:r>
            <a:r>
              <a:rPr lang="fr-FR" altLang="en-US" dirty="0" err="1">
                <a:solidFill>
                  <a:srgbClr val="0070C0"/>
                </a:solidFill>
              </a:rPr>
              <a:t>ngân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sách</a:t>
            </a:r>
            <a:endParaRPr lang="fr-FR" altLang="en-US" dirty="0">
              <a:solidFill>
                <a:srgbClr val="0070C0"/>
              </a:solidFill>
            </a:endParaRPr>
          </a:p>
          <a:p>
            <a:r>
              <a:rPr lang="fr-FR" altLang="en-US" b="1" dirty="0" err="1">
                <a:solidFill>
                  <a:srgbClr val="0070C0"/>
                </a:solidFill>
              </a:rPr>
              <a:t>Các</a:t>
            </a:r>
            <a:r>
              <a:rPr lang="fr-FR" altLang="en-US" b="1" dirty="0">
                <a:solidFill>
                  <a:srgbClr val="0070C0"/>
                </a:solidFill>
              </a:rPr>
              <a:t> </a:t>
            </a:r>
            <a:r>
              <a:rPr lang="fr-FR" altLang="en-US" b="1" dirty="0" err="1">
                <a:solidFill>
                  <a:srgbClr val="0070C0"/>
                </a:solidFill>
              </a:rPr>
              <a:t>mục</a:t>
            </a:r>
            <a:r>
              <a:rPr lang="fr-FR" altLang="en-US" b="1" dirty="0">
                <a:solidFill>
                  <a:srgbClr val="0070C0"/>
                </a:solidFill>
              </a:rPr>
              <a:t> </a:t>
            </a:r>
            <a:r>
              <a:rPr lang="fr-FR" altLang="en-US" b="1" dirty="0" err="1">
                <a:solidFill>
                  <a:srgbClr val="0070C0"/>
                </a:solidFill>
              </a:rPr>
              <a:t>tiêu</a:t>
            </a:r>
            <a:r>
              <a:rPr lang="fr-FR" altLang="en-US" b="1" dirty="0">
                <a:solidFill>
                  <a:srgbClr val="0070C0"/>
                </a:solidFill>
              </a:rPr>
              <a:t> </a:t>
            </a:r>
            <a:r>
              <a:rPr lang="fr-FR" altLang="en-US" b="1" dirty="0" err="1">
                <a:solidFill>
                  <a:srgbClr val="0070C0"/>
                </a:solidFill>
              </a:rPr>
              <a:t>hỗ</a:t>
            </a:r>
            <a:r>
              <a:rPr lang="fr-FR" altLang="en-US" b="1" dirty="0">
                <a:solidFill>
                  <a:srgbClr val="0070C0"/>
                </a:solidFill>
              </a:rPr>
              <a:t> </a:t>
            </a:r>
            <a:r>
              <a:rPr lang="fr-FR" altLang="en-US" b="1" dirty="0" err="1">
                <a:solidFill>
                  <a:srgbClr val="0070C0"/>
                </a:solidFill>
              </a:rPr>
              <a:t>trợ</a:t>
            </a:r>
            <a:r>
              <a:rPr lang="fr-FR" altLang="en-US" b="1" dirty="0">
                <a:solidFill>
                  <a:srgbClr val="0070C0"/>
                </a:solidFill>
              </a:rPr>
              <a:t> </a:t>
            </a:r>
            <a:r>
              <a:rPr lang="fr-FR" altLang="en-US" b="1" dirty="0" err="1">
                <a:solidFill>
                  <a:srgbClr val="0070C0"/>
                </a:solidFill>
              </a:rPr>
              <a:t>cho</a:t>
            </a:r>
            <a:r>
              <a:rPr lang="fr-FR" altLang="en-US" b="1" dirty="0">
                <a:solidFill>
                  <a:srgbClr val="0070C0"/>
                </a:solidFill>
              </a:rPr>
              <a:t> </a:t>
            </a:r>
            <a:r>
              <a:rPr lang="fr-FR" altLang="en-US" b="1" dirty="0" err="1">
                <a:solidFill>
                  <a:srgbClr val="0070C0"/>
                </a:solidFill>
              </a:rPr>
              <a:t>mục</a:t>
            </a:r>
            <a:r>
              <a:rPr lang="fr-FR" altLang="en-US" b="1" dirty="0">
                <a:solidFill>
                  <a:srgbClr val="0070C0"/>
                </a:solidFill>
              </a:rPr>
              <a:t> </a:t>
            </a:r>
            <a:r>
              <a:rPr lang="fr-FR" altLang="en-US" b="1" dirty="0" err="1">
                <a:solidFill>
                  <a:srgbClr val="0070C0"/>
                </a:solidFill>
              </a:rPr>
              <a:t>đích</a:t>
            </a:r>
            <a:r>
              <a:rPr lang="fr-FR" altLang="en-US" b="1" dirty="0">
                <a:solidFill>
                  <a:srgbClr val="0070C0"/>
                </a:solidFill>
              </a:rPr>
              <a:t> </a:t>
            </a:r>
            <a:r>
              <a:rPr lang="fr-FR" altLang="en-US" b="1" dirty="0" err="1">
                <a:solidFill>
                  <a:srgbClr val="0070C0"/>
                </a:solidFill>
              </a:rPr>
              <a:t>này</a:t>
            </a:r>
            <a:r>
              <a:rPr lang="fr-FR" altLang="en-US" b="1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fr-FR" altLang="en-US" dirty="0" err="1">
                <a:solidFill>
                  <a:srgbClr val="0070C0"/>
                </a:solidFill>
              </a:rPr>
              <a:t>Cầu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chở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được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xe</a:t>
            </a:r>
            <a:r>
              <a:rPr lang="fr-FR" altLang="en-US" dirty="0">
                <a:solidFill>
                  <a:srgbClr val="0070C0"/>
                </a:solidFill>
              </a:rPr>
              <a:t> ô </a:t>
            </a:r>
            <a:r>
              <a:rPr lang="fr-FR" altLang="en-US" dirty="0" err="1">
                <a:solidFill>
                  <a:srgbClr val="0070C0"/>
                </a:solidFill>
              </a:rPr>
              <a:t>tô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có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tải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trọng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tối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đa</a:t>
            </a:r>
            <a:r>
              <a:rPr lang="fr-FR" altLang="en-US" dirty="0">
                <a:solidFill>
                  <a:srgbClr val="0070C0"/>
                </a:solidFill>
              </a:rPr>
              <a:t> 15 </a:t>
            </a:r>
            <a:r>
              <a:rPr lang="fr-FR" altLang="en-US" dirty="0" err="1">
                <a:solidFill>
                  <a:srgbClr val="0070C0"/>
                </a:solidFill>
              </a:rPr>
              <a:t>tấn</a:t>
            </a:r>
            <a:endParaRPr lang="fr-FR" altLang="en-US" dirty="0">
              <a:solidFill>
                <a:srgbClr val="0070C0"/>
              </a:solidFill>
            </a:endParaRPr>
          </a:p>
          <a:p>
            <a:pPr lvl="1"/>
            <a:r>
              <a:rPr lang="fr-FR" altLang="en-US" dirty="0" err="1">
                <a:solidFill>
                  <a:srgbClr val="0070C0"/>
                </a:solidFill>
              </a:rPr>
              <a:t>Trọng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lượng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cầu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nhẹ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hơn</a:t>
            </a:r>
            <a:r>
              <a:rPr lang="fr-FR" altLang="en-US" dirty="0">
                <a:solidFill>
                  <a:srgbClr val="0070C0"/>
                </a:solidFill>
              </a:rPr>
              <a:t> 20% </a:t>
            </a:r>
            <a:r>
              <a:rPr lang="fr-FR" altLang="en-US" dirty="0" err="1">
                <a:solidFill>
                  <a:srgbClr val="0070C0"/>
                </a:solidFill>
              </a:rPr>
              <a:t>so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với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các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cây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cầu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cùng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chiều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dài</a:t>
            </a:r>
            <a:endParaRPr lang="fr-FR" altLang="en-US" dirty="0">
              <a:solidFill>
                <a:srgbClr val="0070C0"/>
              </a:solidFill>
            </a:endParaRPr>
          </a:p>
          <a:p>
            <a:pPr lvl="1"/>
            <a:r>
              <a:rPr lang="fr-FR" altLang="en-US" dirty="0" err="1">
                <a:solidFill>
                  <a:srgbClr val="0070C0"/>
                </a:solidFill>
              </a:rPr>
              <a:t>Tuổi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thọ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của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cầu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phải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đảm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bảo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trên</a:t>
            </a:r>
            <a:r>
              <a:rPr lang="fr-FR" altLang="en-US" dirty="0">
                <a:solidFill>
                  <a:srgbClr val="0070C0"/>
                </a:solidFill>
              </a:rPr>
              <a:t> 100 </a:t>
            </a:r>
            <a:r>
              <a:rPr lang="fr-FR" altLang="en-US" dirty="0" err="1">
                <a:solidFill>
                  <a:srgbClr val="0070C0"/>
                </a:solidFill>
              </a:rPr>
              <a:t>năm</a:t>
            </a:r>
            <a:endParaRPr lang="fr-FR" altLang="en-US" dirty="0">
              <a:solidFill>
                <a:srgbClr val="0070C0"/>
              </a:solidFill>
            </a:endParaRPr>
          </a:p>
          <a:p>
            <a:pPr lvl="1"/>
            <a:r>
              <a:rPr lang="fr-FR" altLang="en-US" dirty="0" err="1">
                <a:solidFill>
                  <a:srgbClr val="0070C0"/>
                </a:solidFill>
              </a:rPr>
              <a:t>Đảm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bảo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cho</a:t>
            </a:r>
            <a:r>
              <a:rPr lang="fr-FR" altLang="en-US" dirty="0">
                <a:solidFill>
                  <a:srgbClr val="0070C0"/>
                </a:solidFill>
              </a:rPr>
              <a:t> 4 </a:t>
            </a:r>
            <a:r>
              <a:rPr lang="fr-FR" altLang="en-US" dirty="0" err="1">
                <a:solidFill>
                  <a:srgbClr val="0070C0"/>
                </a:solidFill>
              </a:rPr>
              <a:t>làn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xe</a:t>
            </a:r>
            <a:r>
              <a:rPr lang="fr-FR" altLang="en-US" dirty="0">
                <a:solidFill>
                  <a:srgbClr val="0070C0"/>
                </a:solidFill>
              </a:rPr>
              <a:t> ô </a:t>
            </a:r>
            <a:r>
              <a:rPr lang="fr-FR" altLang="en-US" dirty="0" err="1">
                <a:solidFill>
                  <a:srgbClr val="0070C0"/>
                </a:solidFill>
              </a:rPr>
              <a:t>tô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chạy</a:t>
            </a:r>
            <a:r>
              <a:rPr lang="fr-FR" altLang="en-US" dirty="0">
                <a:solidFill>
                  <a:srgbClr val="0070C0"/>
                </a:solidFill>
              </a:rPr>
              <a:t>, 2 </a:t>
            </a:r>
            <a:r>
              <a:rPr lang="fr-FR" altLang="en-US" dirty="0" err="1">
                <a:solidFill>
                  <a:srgbClr val="0070C0"/>
                </a:solidFill>
              </a:rPr>
              <a:t>làn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xe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máy</a:t>
            </a:r>
            <a:r>
              <a:rPr lang="fr-FR" altLang="en-US" dirty="0">
                <a:solidFill>
                  <a:srgbClr val="0070C0"/>
                </a:solidFill>
              </a:rPr>
              <a:t>  </a:t>
            </a:r>
            <a:r>
              <a:rPr lang="fr-FR" altLang="en-US" dirty="0" err="1">
                <a:solidFill>
                  <a:srgbClr val="0070C0"/>
                </a:solidFill>
              </a:rPr>
              <a:t>và</a:t>
            </a:r>
            <a:r>
              <a:rPr lang="fr-FR" altLang="en-US" dirty="0">
                <a:solidFill>
                  <a:srgbClr val="0070C0"/>
                </a:solidFill>
              </a:rPr>
              <a:t> 2 </a:t>
            </a:r>
            <a:r>
              <a:rPr lang="fr-FR" altLang="en-US" dirty="0" err="1">
                <a:solidFill>
                  <a:srgbClr val="0070C0"/>
                </a:solidFill>
              </a:rPr>
              <a:t>làn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người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đi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bộ</a:t>
            </a:r>
            <a:endParaRPr lang="fr-FR" altLang="en-US" dirty="0">
              <a:solidFill>
                <a:srgbClr val="0070C0"/>
              </a:solidFill>
            </a:endParaRPr>
          </a:p>
          <a:p>
            <a:pPr lvl="1"/>
            <a:r>
              <a:rPr lang="fr-FR" altLang="en-US" dirty="0" err="1">
                <a:solidFill>
                  <a:srgbClr val="0070C0"/>
                </a:solidFill>
              </a:rPr>
              <a:t>Kinh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phí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cấp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phát</a:t>
            </a:r>
            <a:r>
              <a:rPr lang="fr-FR" altLang="en-US" dirty="0">
                <a:solidFill>
                  <a:srgbClr val="0070C0"/>
                </a:solidFill>
              </a:rPr>
              <a:t> 5 </a:t>
            </a:r>
            <a:r>
              <a:rPr lang="fr-FR" altLang="en-US" dirty="0" err="1">
                <a:solidFill>
                  <a:srgbClr val="0070C0"/>
                </a:solidFill>
              </a:rPr>
              <a:t>triệu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đô</a:t>
            </a:r>
            <a:r>
              <a:rPr lang="fr-FR" altLang="en-US" dirty="0">
                <a:solidFill>
                  <a:srgbClr val="0070C0"/>
                </a:solidFill>
              </a:rPr>
              <a:t> la</a:t>
            </a:r>
          </a:p>
          <a:p>
            <a:pPr lvl="1"/>
            <a:r>
              <a:rPr lang="fr-FR" altLang="en-US" dirty="0" err="1">
                <a:solidFill>
                  <a:srgbClr val="0070C0"/>
                </a:solidFill>
              </a:rPr>
              <a:t>Cầu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sẽ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xây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xong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trước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ngày</a:t>
            </a:r>
            <a:r>
              <a:rPr lang="fr-FR" altLang="en-US" dirty="0">
                <a:solidFill>
                  <a:srgbClr val="0070C0"/>
                </a:solidFill>
              </a:rPr>
              <a:t> 2 </a:t>
            </a:r>
            <a:r>
              <a:rPr lang="fr-FR" altLang="en-US" dirty="0" err="1">
                <a:solidFill>
                  <a:srgbClr val="0070C0"/>
                </a:solidFill>
              </a:rPr>
              <a:t>tháng</a:t>
            </a:r>
            <a:r>
              <a:rPr lang="fr-FR" altLang="en-US" dirty="0">
                <a:solidFill>
                  <a:srgbClr val="0070C0"/>
                </a:solidFill>
              </a:rPr>
              <a:t> 9 </a:t>
            </a:r>
            <a:r>
              <a:rPr lang="fr-FR" altLang="en-US" dirty="0" err="1">
                <a:solidFill>
                  <a:srgbClr val="0070C0"/>
                </a:solidFill>
              </a:rPr>
              <a:t>năm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xxxx</a:t>
            </a:r>
            <a:r>
              <a:rPr lang="fr-FR" altLang="en-US" dirty="0" smtClean="0">
                <a:solidFill>
                  <a:srgbClr val="0070C0"/>
                </a:solidFill>
              </a:rPr>
              <a:t>.</a:t>
            </a:r>
            <a:endParaRPr lang="fr-FR" alt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Xác định mục đích và mục tiêu dự án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Xác định dự án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2990E8C6-E924-47A7-9277-0CC644D366EC}" type="slidenum">
              <a:rPr lang="en-US" altLang="en-US" smtClean="0"/>
              <a:pPr lvl="1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5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en-US" dirty="0" smtClean="0"/>
              <a:t>Ex. </a:t>
            </a:r>
            <a:r>
              <a:rPr lang="fr-FR" altLang="en-US" dirty="0"/>
              <a:t>2: Provincial </a:t>
            </a:r>
            <a:r>
              <a:rPr lang="fr-FR" altLang="en-US" dirty="0" err="1"/>
              <a:t>hospital</a:t>
            </a:r>
            <a:r>
              <a:rPr lang="fr-FR" altLang="en-US" dirty="0"/>
              <a:t> construction </a:t>
            </a:r>
            <a:r>
              <a:rPr lang="fr-FR" altLang="en-US" dirty="0" err="1"/>
              <a:t>project</a:t>
            </a:r>
            <a:r>
              <a:rPr lang="fr-FR" altLang="en-US" dirty="0"/>
              <a:t> </a:t>
            </a:r>
            <a:r>
              <a:rPr lang="fr-FR" altLang="en-US" dirty="0" smtClean="0"/>
              <a:t/>
            </a:r>
            <a:br>
              <a:rPr lang="fr-FR" altLang="en-US" dirty="0" smtClean="0"/>
            </a:br>
            <a:r>
              <a:rPr lang="fr-FR" altLang="en-US" dirty="0" err="1" smtClean="0"/>
              <a:t>Ví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dụ</a:t>
            </a:r>
            <a:r>
              <a:rPr lang="fr-FR" altLang="en-US" dirty="0" smtClean="0"/>
              <a:t> 2: </a:t>
            </a:r>
            <a:r>
              <a:rPr lang="fr-FR" altLang="en-US" dirty="0" err="1" smtClean="0"/>
              <a:t>Dự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án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xây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dựng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bệnh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viện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tỉnh</a:t>
            </a:r>
            <a:endParaRPr lang="fr-FR" altLang="en-US" dirty="0"/>
          </a:p>
        </p:txBody>
      </p:sp>
      <p:sp>
        <p:nvSpPr>
          <p:cNvPr id="169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/>
              <a:t>Goal </a:t>
            </a:r>
            <a:r>
              <a:rPr lang="en-US" altLang="en-US" dirty="0"/>
              <a:t>of the project:</a:t>
            </a:r>
          </a:p>
          <a:p>
            <a:pPr lvl="1"/>
            <a:r>
              <a:rPr lang="en-US" altLang="en-US" dirty="0"/>
              <a:t>Building a modern general hospital, serving the treatment and health care for people in the province</a:t>
            </a:r>
          </a:p>
          <a:p>
            <a:r>
              <a:rPr lang="en-US" altLang="en-US" dirty="0"/>
              <a:t>The objectives of the project:</a:t>
            </a:r>
          </a:p>
          <a:p>
            <a:pPr lvl="1"/>
            <a:r>
              <a:rPr lang="en-US" altLang="en-US" dirty="0"/>
              <a:t>The hospital has a campus of 20 000 square meters</a:t>
            </a:r>
          </a:p>
          <a:p>
            <a:pPr lvl="1"/>
            <a:r>
              <a:rPr lang="en-US" altLang="en-US" dirty="0"/>
              <a:t>The hospital has 20 boarding rooms, with 300 beds</a:t>
            </a:r>
          </a:p>
          <a:p>
            <a:pPr lvl="1"/>
            <a:r>
              <a:rPr lang="en-US" altLang="en-US" dirty="0"/>
              <a:t>The hospital has the following departments: Heart / Cardiology, Bone, ....</a:t>
            </a:r>
          </a:p>
          <a:p>
            <a:pPr lvl="1"/>
            <a:r>
              <a:rPr lang="en-US" altLang="en-US" dirty="0"/>
              <a:t>The hospital has about 50 doctors, 100 nurses, 200 nurses working</a:t>
            </a:r>
          </a:p>
          <a:p>
            <a:pPr lvl="1"/>
            <a:r>
              <a:rPr lang="en-US" altLang="en-US" dirty="0"/>
              <a:t>Estimated budget: 4 million USD</a:t>
            </a:r>
          </a:p>
          <a:p>
            <a:pPr lvl="1"/>
            <a:r>
              <a:rPr lang="en-US" altLang="en-US" dirty="0"/>
              <a:t>Estimated time: 2 years</a:t>
            </a:r>
            <a:endParaRPr lang="en-AU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fr-FR" altLang="en-US" dirty="0" err="1">
                <a:solidFill>
                  <a:srgbClr val="0070C0"/>
                </a:solidFill>
              </a:rPr>
              <a:t>Mục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đích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của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dự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án</a:t>
            </a:r>
            <a:r>
              <a:rPr lang="fr-FR" altLang="en-US" dirty="0">
                <a:solidFill>
                  <a:srgbClr val="0070C0"/>
                </a:solidFill>
              </a:rPr>
              <a:t>: </a:t>
            </a:r>
          </a:p>
          <a:p>
            <a:pPr lvl="1"/>
            <a:r>
              <a:rPr lang="fr-FR" altLang="en-US" dirty="0" err="1">
                <a:solidFill>
                  <a:srgbClr val="0070C0"/>
                </a:solidFill>
              </a:rPr>
              <a:t>Xây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dựng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một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bệnh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viện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đa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khoa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hiện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đại</a:t>
            </a:r>
            <a:r>
              <a:rPr lang="fr-FR" altLang="en-US" dirty="0">
                <a:solidFill>
                  <a:srgbClr val="0070C0"/>
                </a:solidFill>
              </a:rPr>
              <a:t>, </a:t>
            </a:r>
            <a:r>
              <a:rPr lang="fr-FR" altLang="en-US" dirty="0" err="1">
                <a:solidFill>
                  <a:srgbClr val="0070C0"/>
                </a:solidFill>
              </a:rPr>
              <a:t>phục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vụ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việc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chữa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bệnh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và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chăm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sóc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sức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khoẻ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cho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nhân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dân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trong</a:t>
            </a:r>
            <a:r>
              <a:rPr lang="fr-FR" altLang="en-US" dirty="0">
                <a:solidFill>
                  <a:srgbClr val="0070C0"/>
                </a:solidFill>
              </a:rPr>
              <a:t> </a:t>
            </a:r>
            <a:r>
              <a:rPr lang="fr-FR" altLang="en-US" dirty="0" err="1">
                <a:solidFill>
                  <a:srgbClr val="0070C0"/>
                </a:solidFill>
              </a:rPr>
              <a:t>tỉnh</a:t>
            </a:r>
            <a:endParaRPr lang="fr-FR" altLang="en-US" dirty="0">
              <a:solidFill>
                <a:srgbClr val="0070C0"/>
              </a:solidFill>
            </a:endParaRPr>
          </a:p>
          <a:p>
            <a:r>
              <a:rPr lang="en-AU" altLang="en-US" dirty="0" err="1">
                <a:solidFill>
                  <a:srgbClr val="0070C0"/>
                </a:solidFill>
              </a:rPr>
              <a:t>Các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mục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tiêu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của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dự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án</a:t>
            </a:r>
            <a:r>
              <a:rPr lang="en-AU" altLang="en-US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AU" altLang="en-US" dirty="0" err="1">
                <a:solidFill>
                  <a:srgbClr val="0070C0"/>
                </a:solidFill>
              </a:rPr>
              <a:t>Bệnh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viện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có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khuôn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viên</a:t>
            </a:r>
            <a:r>
              <a:rPr lang="en-AU" altLang="en-US" dirty="0">
                <a:solidFill>
                  <a:srgbClr val="0070C0"/>
                </a:solidFill>
              </a:rPr>
              <a:t> 20 000 </a:t>
            </a:r>
            <a:r>
              <a:rPr lang="en-AU" altLang="en-US" dirty="0" err="1">
                <a:solidFill>
                  <a:srgbClr val="0070C0"/>
                </a:solidFill>
              </a:rPr>
              <a:t>mét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vuông</a:t>
            </a:r>
            <a:endParaRPr lang="en-AU" altLang="en-US" dirty="0">
              <a:solidFill>
                <a:srgbClr val="0070C0"/>
              </a:solidFill>
            </a:endParaRPr>
          </a:p>
          <a:p>
            <a:pPr lvl="1"/>
            <a:r>
              <a:rPr lang="en-AU" altLang="en-US" dirty="0" err="1">
                <a:solidFill>
                  <a:srgbClr val="0070C0"/>
                </a:solidFill>
              </a:rPr>
              <a:t>Bệnh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viện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có</a:t>
            </a:r>
            <a:r>
              <a:rPr lang="en-AU" altLang="en-US" dirty="0">
                <a:solidFill>
                  <a:srgbClr val="0070C0"/>
                </a:solidFill>
              </a:rPr>
              <a:t> 20 </a:t>
            </a:r>
            <a:r>
              <a:rPr lang="en-AU" altLang="en-US" dirty="0" err="1">
                <a:solidFill>
                  <a:srgbClr val="0070C0"/>
                </a:solidFill>
              </a:rPr>
              <a:t>phòng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nội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trú</a:t>
            </a:r>
            <a:r>
              <a:rPr lang="en-AU" altLang="en-US" dirty="0">
                <a:solidFill>
                  <a:srgbClr val="0070C0"/>
                </a:solidFill>
              </a:rPr>
              <a:t>, </a:t>
            </a:r>
            <a:r>
              <a:rPr lang="en-AU" altLang="en-US" dirty="0" err="1">
                <a:solidFill>
                  <a:srgbClr val="0070C0"/>
                </a:solidFill>
              </a:rPr>
              <a:t>với</a:t>
            </a:r>
            <a:r>
              <a:rPr lang="en-AU" altLang="en-US" dirty="0">
                <a:solidFill>
                  <a:srgbClr val="0070C0"/>
                </a:solidFill>
              </a:rPr>
              <a:t> 300 </a:t>
            </a:r>
            <a:r>
              <a:rPr lang="en-AU" altLang="en-US" dirty="0" err="1">
                <a:solidFill>
                  <a:srgbClr val="0070C0"/>
                </a:solidFill>
              </a:rPr>
              <a:t>giường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bệnh</a:t>
            </a:r>
            <a:endParaRPr lang="en-AU" altLang="en-US" dirty="0">
              <a:solidFill>
                <a:srgbClr val="0070C0"/>
              </a:solidFill>
            </a:endParaRPr>
          </a:p>
          <a:p>
            <a:pPr lvl="1"/>
            <a:r>
              <a:rPr lang="en-AU" altLang="en-US" dirty="0" err="1">
                <a:solidFill>
                  <a:srgbClr val="0070C0"/>
                </a:solidFill>
              </a:rPr>
              <a:t>Bệnh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viện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có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các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Khoa</a:t>
            </a:r>
            <a:r>
              <a:rPr lang="en-AU" altLang="en-US" dirty="0">
                <a:solidFill>
                  <a:srgbClr val="0070C0"/>
                </a:solidFill>
              </a:rPr>
              <a:t>: Tim/</a:t>
            </a:r>
            <a:r>
              <a:rPr lang="en-AU" altLang="en-US" dirty="0" err="1">
                <a:solidFill>
                  <a:srgbClr val="0070C0"/>
                </a:solidFill>
              </a:rPr>
              <a:t>mạch</a:t>
            </a:r>
            <a:r>
              <a:rPr lang="en-AU" altLang="en-US" dirty="0">
                <a:solidFill>
                  <a:srgbClr val="0070C0"/>
                </a:solidFill>
              </a:rPr>
              <a:t>, </a:t>
            </a:r>
            <a:r>
              <a:rPr lang="en-AU" altLang="en-US" dirty="0" err="1">
                <a:solidFill>
                  <a:srgbClr val="0070C0"/>
                </a:solidFill>
              </a:rPr>
              <a:t>xương</a:t>
            </a:r>
            <a:r>
              <a:rPr lang="en-AU" altLang="en-US" dirty="0">
                <a:solidFill>
                  <a:srgbClr val="0070C0"/>
                </a:solidFill>
              </a:rPr>
              <a:t>, ....</a:t>
            </a:r>
          </a:p>
          <a:p>
            <a:pPr lvl="1"/>
            <a:r>
              <a:rPr lang="en-AU" altLang="en-US" dirty="0" err="1">
                <a:solidFill>
                  <a:srgbClr val="0070C0"/>
                </a:solidFill>
              </a:rPr>
              <a:t>Bệnh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viện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có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khoảng</a:t>
            </a:r>
            <a:r>
              <a:rPr lang="en-AU" altLang="en-US" dirty="0">
                <a:solidFill>
                  <a:srgbClr val="0070C0"/>
                </a:solidFill>
              </a:rPr>
              <a:t> 50 </a:t>
            </a:r>
            <a:r>
              <a:rPr lang="en-AU" altLang="en-US" dirty="0" err="1">
                <a:solidFill>
                  <a:srgbClr val="0070C0"/>
                </a:solidFill>
              </a:rPr>
              <a:t>bác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sỹ</a:t>
            </a:r>
            <a:r>
              <a:rPr lang="en-AU" altLang="en-US" dirty="0">
                <a:solidFill>
                  <a:srgbClr val="0070C0"/>
                </a:solidFill>
              </a:rPr>
              <a:t>, 100 y </a:t>
            </a:r>
            <a:r>
              <a:rPr lang="en-AU" altLang="en-US" dirty="0" err="1">
                <a:solidFill>
                  <a:srgbClr val="0070C0"/>
                </a:solidFill>
              </a:rPr>
              <a:t>tá</a:t>
            </a:r>
            <a:r>
              <a:rPr lang="en-AU" altLang="en-US" dirty="0">
                <a:solidFill>
                  <a:srgbClr val="0070C0"/>
                </a:solidFill>
              </a:rPr>
              <a:t>, 200 </a:t>
            </a:r>
            <a:r>
              <a:rPr lang="en-AU" altLang="en-US" dirty="0" err="1">
                <a:solidFill>
                  <a:srgbClr val="0070C0"/>
                </a:solidFill>
              </a:rPr>
              <a:t>hộ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lý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làm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việc</a:t>
            </a:r>
            <a:endParaRPr lang="en-AU" altLang="en-US" dirty="0">
              <a:solidFill>
                <a:srgbClr val="0070C0"/>
              </a:solidFill>
            </a:endParaRPr>
          </a:p>
          <a:p>
            <a:pPr lvl="1"/>
            <a:r>
              <a:rPr lang="en-AU" altLang="en-US" dirty="0" err="1">
                <a:solidFill>
                  <a:srgbClr val="0070C0"/>
                </a:solidFill>
              </a:rPr>
              <a:t>Kinh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phí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dự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kiến</a:t>
            </a:r>
            <a:r>
              <a:rPr lang="en-AU" altLang="en-US" dirty="0">
                <a:solidFill>
                  <a:srgbClr val="0070C0"/>
                </a:solidFill>
              </a:rPr>
              <a:t>: 4 </a:t>
            </a:r>
            <a:r>
              <a:rPr lang="en-AU" altLang="en-US" dirty="0" err="1">
                <a:solidFill>
                  <a:srgbClr val="0070C0"/>
                </a:solidFill>
              </a:rPr>
              <a:t>triệu</a:t>
            </a:r>
            <a:r>
              <a:rPr lang="en-AU" altLang="en-US" dirty="0">
                <a:solidFill>
                  <a:srgbClr val="0070C0"/>
                </a:solidFill>
              </a:rPr>
              <a:t> USD</a:t>
            </a:r>
          </a:p>
          <a:p>
            <a:pPr lvl="1"/>
            <a:r>
              <a:rPr lang="en-AU" altLang="en-US" dirty="0" err="1">
                <a:solidFill>
                  <a:srgbClr val="0070C0"/>
                </a:solidFill>
              </a:rPr>
              <a:t>Thời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gian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dự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kiến</a:t>
            </a:r>
            <a:r>
              <a:rPr lang="en-AU" altLang="en-US" dirty="0">
                <a:solidFill>
                  <a:srgbClr val="0070C0"/>
                </a:solidFill>
              </a:rPr>
              <a:t>: 2  </a:t>
            </a:r>
            <a:r>
              <a:rPr lang="en-AU" altLang="en-US" dirty="0" err="1">
                <a:solidFill>
                  <a:srgbClr val="0070C0"/>
                </a:solidFill>
              </a:rPr>
              <a:t>năm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Xác định mục đích và mục tiêu dự án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Xác định dự án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9F72A55C-F669-40BB-9D81-2E260812F682}" type="slidenum">
              <a:rPr lang="en-US" altLang="en-US" smtClean="0"/>
              <a:pPr lvl="1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14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altLang="en-US" smtClean="0"/>
              <a:t>Ví dụ 3: Đề án Tin học hoá QLHC Nhà nước, 2001-2005</a:t>
            </a:r>
            <a:endParaRPr lang="en-AU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 dirty="0" err="1"/>
              <a:t>Mục</a:t>
            </a:r>
            <a:r>
              <a:rPr lang="en-AU" altLang="en-US" dirty="0"/>
              <a:t> </a:t>
            </a:r>
            <a:r>
              <a:rPr lang="en-AU" altLang="en-US" dirty="0" err="1"/>
              <a:t>đích</a:t>
            </a:r>
            <a:r>
              <a:rPr lang="en-AU" altLang="en-US" dirty="0"/>
              <a:t> </a:t>
            </a:r>
            <a:r>
              <a:rPr lang="en-AU" altLang="en-US" dirty="0" err="1"/>
              <a:t>dự</a:t>
            </a:r>
            <a:r>
              <a:rPr lang="en-AU" altLang="en-US" dirty="0"/>
              <a:t> </a:t>
            </a:r>
            <a:r>
              <a:rPr lang="en-AU" altLang="en-US" dirty="0" err="1"/>
              <a:t>án</a:t>
            </a:r>
            <a:r>
              <a:rPr lang="en-AU" altLang="en-US" dirty="0"/>
              <a:t>:</a:t>
            </a:r>
            <a:endParaRPr lang="en-US" dirty="0"/>
          </a:p>
        </p:txBody>
      </p:sp>
      <p:sp>
        <p:nvSpPr>
          <p:cNvPr id="921603" name="Rectangle 3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altLang="en-US" dirty="0" err="1"/>
              <a:t>Xây</a:t>
            </a:r>
            <a:r>
              <a:rPr lang="en-AU" altLang="en-US" dirty="0"/>
              <a:t> </a:t>
            </a:r>
            <a:r>
              <a:rPr lang="en-AU" altLang="en-US" dirty="0" err="1"/>
              <a:t>dựng</a:t>
            </a:r>
            <a:r>
              <a:rPr lang="en-AU" altLang="en-US" dirty="0"/>
              <a:t> </a:t>
            </a:r>
            <a:r>
              <a:rPr lang="en-AU" altLang="en-US" dirty="0" err="1"/>
              <a:t>và</a:t>
            </a:r>
            <a:r>
              <a:rPr lang="en-AU" altLang="en-US" dirty="0"/>
              <a:t> </a:t>
            </a:r>
            <a:r>
              <a:rPr lang="en-AU" altLang="en-US" dirty="0" err="1"/>
              <a:t>đưa</a:t>
            </a:r>
            <a:r>
              <a:rPr lang="en-AU" altLang="en-US" dirty="0"/>
              <a:t> </a:t>
            </a:r>
            <a:r>
              <a:rPr lang="en-AU" altLang="en-US" dirty="0" err="1"/>
              <a:t>vào</a:t>
            </a:r>
            <a:r>
              <a:rPr lang="en-AU" altLang="en-US" dirty="0"/>
              <a:t> </a:t>
            </a:r>
            <a:r>
              <a:rPr lang="en-AU" altLang="en-US" dirty="0" err="1"/>
              <a:t>hoạt</a:t>
            </a:r>
            <a:r>
              <a:rPr lang="en-AU" altLang="en-US" dirty="0"/>
              <a:t> </a:t>
            </a:r>
            <a:r>
              <a:rPr lang="en-AU" altLang="en-US" dirty="0" err="1"/>
              <a:t>động</a:t>
            </a:r>
            <a:r>
              <a:rPr lang="en-AU" altLang="en-US" dirty="0"/>
              <a:t> </a:t>
            </a:r>
            <a:r>
              <a:rPr lang="en-AU" altLang="en-US" dirty="0" err="1"/>
              <a:t>hệ</a:t>
            </a:r>
            <a:r>
              <a:rPr lang="en-AU" altLang="en-US" dirty="0"/>
              <a:t> </a:t>
            </a:r>
            <a:r>
              <a:rPr lang="en-AU" altLang="en-US" dirty="0" err="1"/>
              <a:t>thống</a:t>
            </a:r>
            <a:r>
              <a:rPr lang="en-AU" altLang="en-US" dirty="0"/>
              <a:t> </a:t>
            </a:r>
            <a:r>
              <a:rPr lang="en-AU" altLang="en-US" dirty="0" err="1"/>
              <a:t>thông</a:t>
            </a:r>
            <a:r>
              <a:rPr lang="en-AU" altLang="en-US" dirty="0"/>
              <a:t> tin </a:t>
            </a:r>
            <a:r>
              <a:rPr lang="en-AU" altLang="en-US" dirty="0" err="1"/>
              <a:t>điện</a:t>
            </a:r>
            <a:r>
              <a:rPr lang="en-AU" altLang="en-US" dirty="0"/>
              <a:t> </a:t>
            </a:r>
            <a:r>
              <a:rPr lang="en-AU" altLang="en-US" dirty="0" err="1"/>
              <a:t>tử</a:t>
            </a:r>
            <a:r>
              <a:rPr lang="en-AU" altLang="en-US" dirty="0"/>
              <a:t> </a:t>
            </a:r>
            <a:r>
              <a:rPr lang="en-AU" altLang="en-US" dirty="0" err="1"/>
              <a:t>của</a:t>
            </a:r>
            <a:r>
              <a:rPr lang="en-AU" altLang="en-US" dirty="0"/>
              <a:t> </a:t>
            </a:r>
            <a:r>
              <a:rPr lang="en-AU" altLang="en-US" dirty="0" err="1"/>
              <a:t>Đảng</a:t>
            </a:r>
            <a:r>
              <a:rPr lang="en-AU" altLang="en-US" dirty="0"/>
              <a:t> </a:t>
            </a:r>
            <a:r>
              <a:rPr lang="en-AU" altLang="en-US" dirty="0" err="1"/>
              <a:t>và</a:t>
            </a:r>
            <a:r>
              <a:rPr lang="en-AU" altLang="en-US" dirty="0"/>
              <a:t> </a:t>
            </a:r>
            <a:r>
              <a:rPr lang="en-AU" altLang="en-US" dirty="0" err="1"/>
              <a:t>Chính</a:t>
            </a:r>
            <a:r>
              <a:rPr lang="en-AU" altLang="en-US" dirty="0"/>
              <a:t> </a:t>
            </a:r>
            <a:r>
              <a:rPr lang="en-AU" altLang="en-US" dirty="0" err="1"/>
              <a:t>phủ</a:t>
            </a:r>
            <a:r>
              <a:rPr lang="en-AU" altLang="en-US" dirty="0"/>
              <a:t>, </a:t>
            </a:r>
            <a:r>
              <a:rPr lang="en-AU" altLang="en-US" dirty="0" err="1"/>
              <a:t>nhằm</a:t>
            </a:r>
            <a:r>
              <a:rPr lang="en-AU" altLang="en-US" dirty="0"/>
              <a:t> </a:t>
            </a:r>
            <a:r>
              <a:rPr lang="en-AU" altLang="en-US" dirty="0" err="1"/>
              <a:t>nâng</a:t>
            </a:r>
            <a:r>
              <a:rPr lang="en-AU" altLang="en-US" dirty="0"/>
              <a:t> </a:t>
            </a:r>
            <a:r>
              <a:rPr lang="en-AU" altLang="en-US" dirty="0" err="1"/>
              <a:t>cao</a:t>
            </a:r>
            <a:r>
              <a:rPr lang="en-AU" altLang="en-US" dirty="0"/>
              <a:t> </a:t>
            </a:r>
            <a:r>
              <a:rPr lang="en-AU" altLang="en-US" dirty="0" err="1"/>
              <a:t>hiệu</a:t>
            </a:r>
            <a:r>
              <a:rPr lang="en-AU" altLang="en-US" dirty="0"/>
              <a:t> </a:t>
            </a:r>
            <a:r>
              <a:rPr lang="en-AU" altLang="en-US" dirty="0" err="1"/>
              <a:t>lực</a:t>
            </a:r>
            <a:r>
              <a:rPr lang="en-AU" altLang="en-US" dirty="0"/>
              <a:t>, </a:t>
            </a:r>
            <a:r>
              <a:rPr lang="en-AU" altLang="en-US" dirty="0" err="1"/>
              <a:t>hiệu</a:t>
            </a:r>
            <a:r>
              <a:rPr lang="en-AU" altLang="en-US" dirty="0"/>
              <a:t> </a:t>
            </a:r>
            <a:r>
              <a:rPr lang="en-AU" altLang="en-US" dirty="0" err="1"/>
              <a:t>quả</a:t>
            </a:r>
            <a:r>
              <a:rPr lang="en-AU" altLang="en-US" dirty="0"/>
              <a:t> </a:t>
            </a:r>
            <a:r>
              <a:rPr lang="en-AU" altLang="en-US" dirty="0" err="1"/>
              <a:t>điều</a:t>
            </a:r>
            <a:r>
              <a:rPr lang="en-AU" altLang="en-US" dirty="0"/>
              <a:t> </a:t>
            </a:r>
            <a:r>
              <a:rPr lang="en-AU" altLang="en-US" dirty="0" err="1"/>
              <a:t>hành</a:t>
            </a:r>
            <a:r>
              <a:rPr lang="en-AU" altLang="en-US" dirty="0"/>
              <a:t> </a:t>
            </a:r>
            <a:r>
              <a:rPr lang="en-AU" altLang="en-US" dirty="0" err="1"/>
              <a:t>của</a:t>
            </a:r>
            <a:r>
              <a:rPr lang="en-AU" altLang="en-US" dirty="0"/>
              <a:t> </a:t>
            </a:r>
            <a:r>
              <a:rPr lang="en-AU" altLang="en-US" dirty="0" err="1"/>
              <a:t>Chính</a:t>
            </a:r>
            <a:r>
              <a:rPr lang="en-AU" altLang="en-US" dirty="0"/>
              <a:t> </a:t>
            </a:r>
            <a:r>
              <a:rPr lang="en-AU" altLang="en-US" dirty="0" err="1"/>
              <a:t>phủ</a:t>
            </a:r>
            <a:r>
              <a:rPr lang="en-AU" altLang="en-US" dirty="0"/>
              <a:t>, </a:t>
            </a:r>
            <a:r>
              <a:rPr lang="en-AU" altLang="en-US" dirty="0" err="1"/>
              <a:t>Thủ</a:t>
            </a:r>
            <a:r>
              <a:rPr lang="en-AU" altLang="en-US" dirty="0"/>
              <a:t> </a:t>
            </a:r>
            <a:r>
              <a:rPr lang="en-AU" altLang="en-US" dirty="0" err="1"/>
              <a:t>tướng</a:t>
            </a:r>
            <a:r>
              <a:rPr lang="en-AU" altLang="en-US" dirty="0"/>
              <a:t> </a:t>
            </a:r>
            <a:r>
              <a:rPr lang="en-AU" altLang="en-US" dirty="0" err="1"/>
              <a:t>Chính</a:t>
            </a:r>
            <a:r>
              <a:rPr lang="en-AU" altLang="en-US" dirty="0"/>
              <a:t> </a:t>
            </a:r>
            <a:r>
              <a:rPr lang="en-AU" altLang="en-US" dirty="0" err="1"/>
              <a:t>phủ</a:t>
            </a:r>
            <a:r>
              <a:rPr lang="en-AU" altLang="en-US" dirty="0"/>
              <a:t>, </a:t>
            </a:r>
            <a:r>
              <a:rPr lang="en-AU" altLang="en-US" dirty="0" err="1"/>
              <a:t>Lãnh</a:t>
            </a:r>
            <a:r>
              <a:rPr lang="en-AU" altLang="en-US" dirty="0"/>
              <a:t> </a:t>
            </a:r>
            <a:r>
              <a:rPr lang="en-AU" altLang="en-US" dirty="0" err="1"/>
              <a:t>đạo</a:t>
            </a:r>
            <a:r>
              <a:rPr lang="en-AU" altLang="en-US" dirty="0"/>
              <a:t> </a:t>
            </a:r>
            <a:r>
              <a:rPr lang="en-AU" altLang="en-US" dirty="0" err="1"/>
              <a:t>các</a:t>
            </a:r>
            <a:r>
              <a:rPr lang="en-AU" altLang="en-US" dirty="0"/>
              <a:t> </a:t>
            </a:r>
            <a:r>
              <a:rPr lang="en-AU" altLang="en-US" dirty="0" err="1"/>
              <a:t>Bộ</a:t>
            </a:r>
            <a:r>
              <a:rPr lang="en-AU" altLang="en-US" dirty="0"/>
              <a:t>, </a:t>
            </a:r>
            <a:r>
              <a:rPr lang="en-AU" altLang="en-US" dirty="0" err="1"/>
              <a:t>cơ</a:t>
            </a:r>
            <a:r>
              <a:rPr lang="en-AU" altLang="en-US" dirty="0"/>
              <a:t> </a:t>
            </a:r>
            <a:r>
              <a:rPr lang="en-AU" altLang="en-US" dirty="0" err="1"/>
              <a:t>quan</a:t>
            </a:r>
            <a:r>
              <a:rPr lang="en-AU" altLang="en-US" dirty="0"/>
              <a:t> </a:t>
            </a:r>
            <a:r>
              <a:rPr lang="en-AU" altLang="en-US" dirty="0" err="1"/>
              <a:t>ngang</a:t>
            </a:r>
            <a:r>
              <a:rPr lang="en-AU" altLang="en-US" dirty="0"/>
              <a:t> </a:t>
            </a:r>
            <a:r>
              <a:rPr lang="en-AU" altLang="en-US" dirty="0" err="1"/>
              <a:t>Bộ</a:t>
            </a:r>
            <a:r>
              <a:rPr lang="en-AU" altLang="en-US" dirty="0"/>
              <a:t>, </a:t>
            </a:r>
            <a:r>
              <a:rPr lang="en-AU" altLang="en-US" dirty="0" err="1"/>
              <a:t>cơ</a:t>
            </a:r>
            <a:r>
              <a:rPr lang="en-AU" altLang="en-US" dirty="0"/>
              <a:t> </a:t>
            </a:r>
            <a:r>
              <a:rPr lang="en-AU" altLang="en-US" dirty="0" err="1"/>
              <a:t>quan</a:t>
            </a:r>
            <a:r>
              <a:rPr lang="en-AU" altLang="en-US" dirty="0"/>
              <a:t> </a:t>
            </a:r>
            <a:r>
              <a:rPr lang="en-AU" altLang="en-US" dirty="0" err="1"/>
              <a:t>thuộc</a:t>
            </a:r>
            <a:r>
              <a:rPr lang="en-AU" altLang="en-US" dirty="0"/>
              <a:t> </a:t>
            </a:r>
            <a:r>
              <a:rPr lang="en-AU" altLang="en-US" dirty="0" err="1"/>
              <a:t>Chính</a:t>
            </a:r>
            <a:r>
              <a:rPr lang="en-AU" altLang="en-US" dirty="0"/>
              <a:t> </a:t>
            </a:r>
            <a:r>
              <a:rPr lang="en-AU" altLang="en-US" dirty="0" err="1"/>
              <a:t>phủ</a:t>
            </a:r>
            <a:r>
              <a:rPr lang="en-AU" altLang="en-US" dirty="0"/>
              <a:t> </a:t>
            </a:r>
            <a:r>
              <a:rPr lang="en-AU" altLang="en-US" dirty="0" err="1"/>
              <a:t>và</a:t>
            </a:r>
            <a:r>
              <a:rPr lang="en-AU" altLang="en-US" dirty="0"/>
              <a:t> </a:t>
            </a:r>
            <a:r>
              <a:rPr lang="en-AU" altLang="en-US" dirty="0" err="1"/>
              <a:t>chính</a:t>
            </a:r>
            <a:r>
              <a:rPr lang="en-AU" altLang="en-US" dirty="0"/>
              <a:t> </a:t>
            </a:r>
            <a:r>
              <a:rPr lang="en-AU" altLang="en-US" dirty="0" err="1"/>
              <a:t>quyền</a:t>
            </a:r>
            <a:r>
              <a:rPr lang="en-AU" altLang="en-US" dirty="0"/>
              <a:t> </a:t>
            </a:r>
            <a:r>
              <a:rPr lang="en-AU" altLang="en-US" dirty="0" err="1"/>
              <a:t>địa</a:t>
            </a:r>
            <a:r>
              <a:rPr lang="en-AU" altLang="en-US" dirty="0"/>
              <a:t> </a:t>
            </a:r>
            <a:r>
              <a:rPr lang="en-AU" altLang="en-US" dirty="0" err="1"/>
              <a:t>phương</a:t>
            </a:r>
            <a:r>
              <a:rPr lang="en-AU" altLang="en-US" dirty="0"/>
              <a:t> </a:t>
            </a:r>
            <a:r>
              <a:rPr lang="en-AU" altLang="en-US" dirty="0" err="1"/>
              <a:t>các</a:t>
            </a:r>
            <a:r>
              <a:rPr lang="en-AU" altLang="en-US" dirty="0"/>
              <a:t> </a:t>
            </a:r>
            <a:r>
              <a:rPr lang="en-AU" altLang="en-US" dirty="0" err="1"/>
              <a:t>cấp</a:t>
            </a:r>
            <a:r>
              <a:rPr lang="en-AU" altLang="en-US" dirty="0"/>
              <a:t>.</a:t>
            </a:r>
            <a:endParaRPr lang="en-AU" altLang="en-US" dirty="0" smtClean="0"/>
          </a:p>
          <a:p>
            <a:pPr lvl="1"/>
            <a:endParaRPr lang="en-AU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altLang="en-US" dirty="0" err="1"/>
              <a:t>Các</a:t>
            </a:r>
            <a:r>
              <a:rPr lang="en-AU" altLang="en-US" dirty="0"/>
              <a:t> </a:t>
            </a:r>
            <a:r>
              <a:rPr lang="en-AU" altLang="en-US" dirty="0" err="1"/>
              <a:t>mục</a:t>
            </a:r>
            <a:r>
              <a:rPr lang="en-AU" altLang="en-US" dirty="0"/>
              <a:t> </a:t>
            </a:r>
            <a:r>
              <a:rPr lang="en-AU" altLang="en-US" dirty="0" err="1"/>
              <a:t>tiêu</a:t>
            </a:r>
            <a:r>
              <a:rPr lang="en-AU" altLang="en-US" dirty="0"/>
              <a:t> </a:t>
            </a:r>
            <a:r>
              <a:rPr lang="en-AU" altLang="en-US" dirty="0" err="1"/>
              <a:t>dự</a:t>
            </a:r>
            <a:r>
              <a:rPr lang="en-AU" altLang="en-US" dirty="0"/>
              <a:t> </a:t>
            </a:r>
            <a:r>
              <a:rPr lang="en-AU" altLang="en-US" dirty="0" err="1"/>
              <a:t>án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/>
            <a:r>
              <a:rPr lang="en-AU" altLang="en-US" dirty="0" err="1"/>
              <a:t>Nâng</a:t>
            </a:r>
            <a:r>
              <a:rPr lang="en-AU" altLang="en-US" dirty="0"/>
              <a:t> </a:t>
            </a:r>
            <a:r>
              <a:rPr lang="en-AU" altLang="en-US" dirty="0" err="1"/>
              <a:t>cấp</a:t>
            </a:r>
            <a:r>
              <a:rPr lang="en-AU" altLang="en-US" dirty="0"/>
              <a:t> </a:t>
            </a:r>
            <a:r>
              <a:rPr lang="en-AU" altLang="en-US" dirty="0" err="1"/>
              <a:t>mạng</a:t>
            </a:r>
            <a:r>
              <a:rPr lang="en-AU" altLang="en-US" dirty="0"/>
              <a:t> Tin </a:t>
            </a:r>
            <a:r>
              <a:rPr lang="en-AU" altLang="en-US" dirty="0" err="1"/>
              <a:t>học</a:t>
            </a:r>
            <a:r>
              <a:rPr lang="en-AU" altLang="en-US" dirty="0"/>
              <a:t> </a:t>
            </a:r>
            <a:r>
              <a:rPr lang="en-AU" altLang="en-US" dirty="0" err="1"/>
              <a:t>diện</a:t>
            </a:r>
            <a:r>
              <a:rPr lang="en-AU" altLang="en-US" dirty="0"/>
              <a:t> </a:t>
            </a:r>
            <a:r>
              <a:rPr lang="en-AU" altLang="en-US" dirty="0" err="1"/>
              <a:t>rộng</a:t>
            </a:r>
            <a:r>
              <a:rPr lang="en-AU" altLang="en-US" dirty="0"/>
              <a:t> </a:t>
            </a:r>
            <a:r>
              <a:rPr lang="en-AU" altLang="en-US" dirty="0" err="1"/>
              <a:t>Chính</a:t>
            </a:r>
            <a:r>
              <a:rPr lang="en-AU" altLang="en-US" dirty="0"/>
              <a:t> </a:t>
            </a:r>
            <a:r>
              <a:rPr lang="en-AU" altLang="en-US" dirty="0" err="1"/>
              <a:t>phủ</a:t>
            </a:r>
            <a:endParaRPr lang="en-AU" altLang="en-US" dirty="0"/>
          </a:p>
          <a:p>
            <a:pPr lvl="1"/>
            <a:r>
              <a:rPr lang="en-AU" altLang="en-US" dirty="0" err="1"/>
              <a:t>Đào</a:t>
            </a:r>
            <a:r>
              <a:rPr lang="en-AU" altLang="en-US" dirty="0"/>
              <a:t> </a:t>
            </a:r>
            <a:r>
              <a:rPr lang="en-AU" altLang="en-US" dirty="0" err="1"/>
              <a:t>tạo</a:t>
            </a:r>
            <a:r>
              <a:rPr lang="en-AU" altLang="en-US" dirty="0"/>
              <a:t> tin </a:t>
            </a:r>
            <a:r>
              <a:rPr lang="en-AU" altLang="en-US" dirty="0" err="1"/>
              <a:t>học</a:t>
            </a:r>
            <a:r>
              <a:rPr lang="en-AU" altLang="en-US" dirty="0"/>
              <a:t> </a:t>
            </a:r>
            <a:r>
              <a:rPr lang="en-AU" altLang="en-US" dirty="0" err="1"/>
              <a:t>cho</a:t>
            </a:r>
            <a:r>
              <a:rPr lang="en-AU" altLang="en-US" dirty="0"/>
              <a:t> </a:t>
            </a:r>
            <a:r>
              <a:rPr lang="en-AU" altLang="en-US" dirty="0" err="1"/>
              <a:t>lực</a:t>
            </a:r>
            <a:r>
              <a:rPr lang="en-AU" altLang="en-US" dirty="0"/>
              <a:t> </a:t>
            </a:r>
            <a:r>
              <a:rPr lang="en-AU" altLang="en-US" dirty="0" err="1"/>
              <a:t>lượng</a:t>
            </a:r>
            <a:r>
              <a:rPr lang="en-AU" altLang="en-US" dirty="0"/>
              <a:t> </a:t>
            </a:r>
            <a:r>
              <a:rPr lang="en-AU" altLang="en-US" dirty="0" err="1"/>
              <a:t>cán</a:t>
            </a:r>
            <a:r>
              <a:rPr lang="en-AU" altLang="en-US" dirty="0"/>
              <a:t> </a:t>
            </a:r>
            <a:r>
              <a:rPr lang="en-AU" altLang="en-US" dirty="0" err="1"/>
              <a:t>bộ</a:t>
            </a:r>
            <a:r>
              <a:rPr lang="en-AU" altLang="en-US" dirty="0"/>
              <a:t> </a:t>
            </a:r>
            <a:r>
              <a:rPr lang="en-AU" altLang="en-US" dirty="0" err="1"/>
              <a:t>viên</a:t>
            </a:r>
            <a:r>
              <a:rPr lang="en-AU" altLang="en-US" dirty="0"/>
              <a:t> </a:t>
            </a:r>
            <a:r>
              <a:rPr lang="en-AU" altLang="en-US" dirty="0" err="1"/>
              <a:t>chức</a:t>
            </a:r>
            <a:r>
              <a:rPr lang="en-AU" altLang="en-US" dirty="0"/>
              <a:t> </a:t>
            </a:r>
            <a:r>
              <a:rPr lang="en-AU" altLang="en-US" dirty="0" err="1"/>
              <a:t>trong</a:t>
            </a:r>
            <a:r>
              <a:rPr lang="en-AU" altLang="en-US" dirty="0"/>
              <a:t> </a:t>
            </a:r>
            <a:r>
              <a:rPr lang="en-AU" altLang="en-US" dirty="0" err="1"/>
              <a:t>các</a:t>
            </a:r>
            <a:r>
              <a:rPr lang="en-AU" altLang="en-US" dirty="0"/>
              <a:t> </a:t>
            </a:r>
            <a:r>
              <a:rPr lang="en-AU" altLang="en-US" dirty="0" err="1"/>
              <a:t>cơ</a:t>
            </a:r>
            <a:r>
              <a:rPr lang="en-AU" altLang="en-US" dirty="0"/>
              <a:t> </a:t>
            </a:r>
            <a:r>
              <a:rPr lang="en-AU" altLang="en-US" dirty="0" err="1"/>
              <a:t>quan</a:t>
            </a:r>
            <a:r>
              <a:rPr lang="en-AU" altLang="en-US" dirty="0"/>
              <a:t> </a:t>
            </a:r>
            <a:r>
              <a:rPr lang="en-AU" altLang="en-US" dirty="0" err="1"/>
              <a:t>quản</a:t>
            </a:r>
            <a:r>
              <a:rPr lang="en-AU" altLang="en-US" dirty="0"/>
              <a:t> </a:t>
            </a:r>
            <a:r>
              <a:rPr lang="en-AU" altLang="en-US" dirty="0" err="1"/>
              <a:t>lý</a:t>
            </a:r>
            <a:r>
              <a:rPr lang="en-AU" altLang="en-US" dirty="0"/>
              <a:t> </a:t>
            </a:r>
            <a:r>
              <a:rPr lang="en-AU" altLang="en-US" dirty="0" err="1"/>
              <a:t>nhà</a:t>
            </a:r>
            <a:r>
              <a:rPr lang="en-AU" altLang="en-US" dirty="0"/>
              <a:t> </a:t>
            </a:r>
            <a:r>
              <a:rPr lang="en-AU" altLang="en-US" dirty="0" err="1"/>
              <a:t>nước</a:t>
            </a:r>
            <a:endParaRPr lang="en-AU" altLang="en-US" dirty="0"/>
          </a:p>
          <a:p>
            <a:pPr lvl="1"/>
            <a:r>
              <a:rPr lang="en-AU" altLang="en-US" dirty="0" err="1"/>
              <a:t>Xây</a:t>
            </a:r>
            <a:r>
              <a:rPr lang="en-AU" altLang="en-US" dirty="0"/>
              <a:t> </a:t>
            </a:r>
            <a:r>
              <a:rPr lang="en-AU" altLang="en-US" dirty="0" err="1"/>
              <a:t>dựng</a:t>
            </a:r>
            <a:r>
              <a:rPr lang="en-AU" altLang="en-US" dirty="0"/>
              <a:t> </a:t>
            </a:r>
            <a:r>
              <a:rPr lang="en-AU" altLang="en-US" dirty="0" err="1"/>
              <a:t>các</a:t>
            </a:r>
            <a:r>
              <a:rPr lang="en-AU" altLang="en-US" dirty="0"/>
              <a:t> </a:t>
            </a:r>
            <a:r>
              <a:rPr lang="en-AU" altLang="en-US" dirty="0" err="1"/>
              <a:t>cở</a:t>
            </a:r>
            <a:r>
              <a:rPr lang="en-AU" altLang="en-US" dirty="0"/>
              <a:t> </a:t>
            </a:r>
            <a:r>
              <a:rPr lang="en-AU" altLang="en-US" dirty="0" err="1"/>
              <a:t>sở</a:t>
            </a:r>
            <a:r>
              <a:rPr lang="en-AU" altLang="en-US" dirty="0"/>
              <a:t> </a:t>
            </a:r>
            <a:r>
              <a:rPr lang="en-AU" altLang="en-US" dirty="0" err="1"/>
              <a:t>dữ</a:t>
            </a:r>
            <a:r>
              <a:rPr lang="en-AU" altLang="en-US" dirty="0"/>
              <a:t> </a:t>
            </a:r>
            <a:r>
              <a:rPr lang="en-AU" altLang="en-US" dirty="0" err="1"/>
              <a:t>liệu</a:t>
            </a:r>
            <a:r>
              <a:rPr lang="en-AU" altLang="en-US" dirty="0"/>
              <a:t> </a:t>
            </a:r>
            <a:r>
              <a:rPr lang="en-AU" altLang="en-US" dirty="0" err="1"/>
              <a:t>quốc</a:t>
            </a:r>
            <a:r>
              <a:rPr lang="en-AU" altLang="en-US" dirty="0"/>
              <a:t> </a:t>
            </a:r>
            <a:r>
              <a:rPr lang="en-AU" altLang="en-US" dirty="0" err="1"/>
              <a:t>gia</a:t>
            </a:r>
            <a:r>
              <a:rPr lang="en-AU" altLang="en-US" dirty="0"/>
              <a:t> </a:t>
            </a:r>
            <a:r>
              <a:rPr lang="en-AU" altLang="en-US" dirty="0" smtClean="0"/>
              <a:t>(</a:t>
            </a:r>
            <a:r>
              <a:rPr lang="en-AU" altLang="en-US" dirty="0" err="1" smtClean="0"/>
              <a:t>văn</a:t>
            </a:r>
            <a:r>
              <a:rPr lang="en-AU" altLang="en-US" dirty="0" smtClean="0"/>
              <a:t> </a:t>
            </a:r>
            <a:r>
              <a:rPr lang="en-AU" altLang="en-US" dirty="0" err="1"/>
              <a:t>bản</a:t>
            </a:r>
            <a:r>
              <a:rPr lang="en-AU" altLang="en-US" dirty="0"/>
              <a:t> </a:t>
            </a:r>
            <a:r>
              <a:rPr lang="en-AU" altLang="en-US" dirty="0" err="1"/>
              <a:t>quy</a:t>
            </a:r>
            <a:r>
              <a:rPr lang="en-AU" altLang="en-US" dirty="0"/>
              <a:t> </a:t>
            </a:r>
            <a:r>
              <a:rPr lang="en-AU" altLang="en-US" dirty="0" err="1"/>
              <a:t>phạm</a:t>
            </a:r>
            <a:r>
              <a:rPr lang="en-AU" altLang="en-US" dirty="0"/>
              <a:t> </a:t>
            </a:r>
            <a:r>
              <a:rPr lang="en-AU" altLang="en-US" dirty="0" err="1"/>
              <a:t>pháp</a:t>
            </a:r>
            <a:r>
              <a:rPr lang="en-AU" altLang="en-US" dirty="0"/>
              <a:t> </a:t>
            </a:r>
            <a:r>
              <a:rPr lang="en-AU" altLang="en-US" dirty="0" err="1"/>
              <a:t>luật</a:t>
            </a:r>
            <a:r>
              <a:rPr lang="en-AU" altLang="en-US" dirty="0"/>
              <a:t>, </a:t>
            </a:r>
            <a:r>
              <a:rPr lang="en-AU" altLang="en-US" dirty="0" err="1" smtClean="0"/>
              <a:t>cán</a:t>
            </a:r>
            <a:r>
              <a:rPr lang="en-AU" altLang="en-US" dirty="0" smtClean="0"/>
              <a:t> </a:t>
            </a:r>
            <a:r>
              <a:rPr lang="en-AU" altLang="en-US" dirty="0" err="1"/>
              <a:t>bộ</a:t>
            </a:r>
            <a:r>
              <a:rPr lang="en-AU" altLang="en-US" dirty="0"/>
              <a:t>, </a:t>
            </a:r>
            <a:r>
              <a:rPr lang="en-AU" altLang="en-US" dirty="0" err="1"/>
              <a:t>công</a:t>
            </a:r>
            <a:r>
              <a:rPr lang="en-AU" altLang="en-US" dirty="0"/>
              <a:t> </a:t>
            </a:r>
            <a:r>
              <a:rPr lang="en-AU" altLang="en-US" dirty="0" err="1"/>
              <a:t>chức</a:t>
            </a:r>
            <a:r>
              <a:rPr lang="en-AU" altLang="en-US" dirty="0"/>
              <a:t>, </a:t>
            </a:r>
            <a:r>
              <a:rPr lang="en-AU" altLang="en-US" dirty="0" err="1" smtClean="0"/>
              <a:t>dân</a:t>
            </a:r>
            <a:r>
              <a:rPr lang="en-AU" altLang="en-US" dirty="0" smtClean="0"/>
              <a:t> </a:t>
            </a:r>
            <a:r>
              <a:rPr lang="en-AU" altLang="en-US" dirty="0" err="1"/>
              <a:t>cư</a:t>
            </a:r>
            <a:r>
              <a:rPr lang="en-AU" altLang="en-US" dirty="0"/>
              <a:t>, </a:t>
            </a:r>
            <a:r>
              <a:rPr lang="en-AU" altLang="en-US" dirty="0" err="1" smtClean="0"/>
              <a:t>tài</a:t>
            </a:r>
            <a:r>
              <a:rPr lang="en-AU" altLang="en-US" dirty="0" smtClean="0"/>
              <a:t> </a:t>
            </a:r>
            <a:r>
              <a:rPr lang="en-AU" altLang="en-US" dirty="0" err="1"/>
              <a:t>nguyên</a:t>
            </a:r>
            <a:r>
              <a:rPr lang="en-AU" altLang="en-US" dirty="0"/>
              <a:t> </a:t>
            </a:r>
            <a:r>
              <a:rPr lang="en-AU" altLang="en-US" dirty="0" err="1"/>
              <a:t>đất</a:t>
            </a:r>
            <a:r>
              <a:rPr lang="en-AU" altLang="en-US" dirty="0"/>
              <a:t>, </a:t>
            </a:r>
            <a:r>
              <a:rPr lang="en-AU" altLang="en-US" dirty="0" err="1" smtClean="0"/>
              <a:t>tài</a:t>
            </a:r>
            <a:r>
              <a:rPr lang="en-AU" altLang="en-US" dirty="0" smtClean="0"/>
              <a:t> </a:t>
            </a:r>
            <a:r>
              <a:rPr lang="en-AU" altLang="en-US" dirty="0" err="1"/>
              <a:t>chính</a:t>
            </a:r>
            <a:r>
              <a:rPr lang="en-AU" altLang="en-US" dirty="0"/>
              <a:t>, v.v...)</a:t>
            </a:r>
          </a:p>
          <a:p>
            <a:pPr lvl="1"/>
            <a:r>
              <a:rPr lang="en-AU" altLang="en-US" dirty="0"/>
              <a:t>Tin </a:t>
            </a:r>
            <a:r>
              <a:rPr lang="en-AU" altLang="en-US" dirty="0" err="1"/>
              <a:t>học</a:t>
            </a:r>
            <a:r>
              <a:rPr lang="en-AU" altLang="en-US" dirty="0"/>
              <a:t> </a:t>
            </a:r>
            <a:r>
              <a:rPr lang="en-AU" altLang="en-US" dirty="0" err="1"/>
              <a:t>hoá</a:t>
            </a:r>
            <a:r>
              <a:rPr lang="en-AU" altLang="en-US" dirty="0"/>
              <a:t> </a:t>
            </a:r>
            <a:r>
              <a:rPr lang="en-AU" altLang="en-US" dirty="0" err="1"/>
              <a:t>các</a:t>
            </a:r>
            <a:r>
              <a:rPr lang="en-AU" altLang="en-US" dirty="0"/>
              <a:t> </a:t>
            </a:r>
            <a:r>
              <a:rPr lang="en-AU" altLang="en-US" dirty="0" err="1"/>
              <a:t>dịch</a:t>
            </a:r>
            <a:r>
              <a:rPr lang="en-AU" altLang="en-US" dirty="0"/>
              <a:t> </a:t>
            </a:r>
            <a:r>
              <a:rPr lang="en-AU" altLang="en-US" dirty="0" err="1"/>
              <a:t>vụ</a:t>
            </a:r>
            <a:r>
              <a:rPr lang="en-AU" altLang="en-US" dirty="0"/>
              <a:t> </a:t>
            </a:r>
            <a:r>
              <a:rPr lang="en-AU" altLang="en-US" dirty="0" err="1"/>
              <a:t>công</a:t>
            </a:r>
            <a:r>
              <a:rPr lang="en-AU" altLang="en-US" dirty="0"/>
              <a:t>: </a:t>
            </a:r>
            <a:r>
              <a:rPr lang="en-AU" altLang="en-US" dirty="0" err="1"/>
              <a:t>Đăng</a:t>
            </a:r>
            <a:r>
              <a:rPr lang="en-AU" altLang="en-US" dirty="0"/>
              <a:t> </a:t>
            </a:r>
            <a:r>
              <a:rPr lang="en-AU" altLang="en-US" dirty="0" err="1"/>
              <a:t>ký</a:t>
            </a:r>
            <a:r>
              <a:rPr lang="en-AU" altLang="en-US" dirty="0"/>
              <a:t> </a:t>
            </a:r>
            <a:r>
              <a:rPr lang="en-AU" altLang="en-US" dirty="0" err="1"/>
              <a:t>kinh</a:t>
            </a:r>
            <a:r>
              <a:rPr lang="en-AU" altLang="en-US" dirty="0"/>
              <a:t> </a:t>
            </a:r>
            <a:r>
              <a:rPr lang="en-AU" altLang="en-US" dirty="0" err="1"/>
              <a:t>doanh</a:t>
            </a:r>
            <a:r>
              <a:rPr lang="en-AU" altLang="en-US" dirty="0"/>
              <a:t>, </a:t>
            </a:r>
            <a:r>
              <a:rPr lang="en-AU" altLang="en-US" dirty="0" err="1"/>
              <a:t>cấp</a:t>
            </a:r>
            <a:r>
              <a:rPr lang="en-AU" altLang="en-US" dirty="0"/>
              <a:t> </a:t>
            </a:r>
            <a:r>
              <a:rPr lang="en-AU" altLang="en-US" dirty="0" err="1"/>
              <a:t>giấy</a:t>
            </a:r>
            <a:r>
              <a:rPr lang="en-AU" altLang="en-US" dirty="0"/>
              <a:t> </a:t>
            </a:r>
            <a:r>
              <a:rPr lang="en-AU" altLang="en-US" dirty="0" err="1"/>
              <a:t>phép</a:t>
            </a:r>
            <a:r>
              <a:rPr lang="en-AU" altLang="en-US" dirty="0"/>
              <a:t> </a:t>
            </a:r>
            <a:r>
              <a:rPr lang="en-AU" altLang="en-US" dirty="0" err="1"/>
              <a:t>xây</a:t>
            </a:r>
            <a:r>
              <a:rPr lang="en-AU" altLang="en-US" dirty="0"/>
              <a:t> </a:t>
            </a:r>
            <a:r>
              <a:rPr lang="en-AU" altLang="en-US" dirty="0" err="1"/>
              <a:t>dựng</a:t>
            </a:r>
            <a:r>
              <a:rPr lang="en-AU" altLang="en-US" dirty="0"/>
              <a:t>, </a:t>
            </a:r>
            <a:r>
              <a:rPr lang="en-AU" altLang="en-US" dirty="0" err="1"/>
              <a:t>cấp</a:t>
            </a:r>
            <a:r>
              <a:rPr lang="en-AU" altLang="en-US" dirty="0"/>
              <a:t> </a:t>
            </a:r>
            <a:r>
              <a:rPr lang="en-AU" altLang="en-US" dirty="0" err="1"/>
              <a:t>giấy</a:t>
            </a:r>
            <a:r>
              <a:rPr lang="en-AU" altLang="en-US" dirty="0"/>
              <a:t> </a:t>
            </a:r>
            <a:r>
              <a:rPr lang="en-AU" altLang="en-US" dirty="0" err="1"/>
              <a:t>chứng</a:t>
            </a:r>
            <a:r>
              <a:rPr lang="en-AU" altLang="en-US" dirty="0"/>
              <a:t> </a:t>
            </a:r>
            <a:r>
              <a:rPr lang="en-AU" altLang="en-US" dirty="0" err="1"/>
              <a:t>nhận</a:t>
            </a:r>
            <a:r>
              <a:rPr lang="en-AU" altLang="en-US" dirty="0"/>
              <a:t> </a:t>
            </a:r>
            <a:r>
              <a:rPr lang="en-AU" altLang="en-US" dirty="0" err="1"/>
              <a:t>quyền</a:t>
            </a:r>
            <a:r>
              <a:rPr lang="en-AU" altLang="en-US" dirty="0"/>
              <a:t> </a:t>
            </a:r>
            <a:r>
              <a:rPr lang="en-AU" altLang="en-US" dirty="0" err="1"/>
              <a:t>sử</a:t>
            </a:r>
            <a:r>
              <a:rPr lang="en-AU" altLang="en-US" dirty="0"/>
              <a:t> </a:t>
            </a:r>
            <a:r>
              <a:rPr lang="en-AU" altLang="en-US" dirty="0" err="1"/>
              <a:t>dụng</a:t>
            </a:r>
            <a:r>
              <a:rPr lang="en-AU" altLang="en-US" dirty="0"/>
              <a:t> </a:t>
            </a:r>
            <a:r>
              <a:rPr lang="en-AU" altLang="en-US" dirty="0" err="1"/>
              <a:t>đất</a:t>
            </a:r>
            <a:r>
              <a:rPr lang="en-AU" altLang="en-US" dirty="0"/>
              <a:t>, v.v...</a:t>
            </a:r>
          </a:p>
          <a:p>
            <a:pPr lvl="1"/>
            <a:r>
              <a:rPr lang="en-AU" altLang="en-US" dirty="0" err="1"/>
              <a:t>Thời</a:t>
            </a:r>
            <a:r>
              <a:rPr lang="en-AU" altLang="en-US" dirty="0"/>
              <a:t> </a:t>
            </a:r>
            <a:r>
              <a:rPr lang="en-AU" altLang="en-US" dirty="0" err="1"/>
              <a:t>gian</a:t>
            </a:r>
            <a:r>
              <a:rPr lang="en-AU" altLang="en-US" dirty="0"/>
              <a:t> </a:t>
            </a:r>
            <a:r>
              <a:rPr lang="en-AU" altLang="en-US" dirty="0" err="1"/>
              <a:t>thực</a:t>
            </a:r>
            <a:r>
              <a:rPr lang="en-AU" altLang="en-US" dirty="0"/>
              <a:t> </a:t>
            </a:r>
            <a:r>
              <a:rPr lang="en-AU" altLang="en-US" dirty="0" err="1"/>
              <a:t>hiện</a:t>
            </a:r>
            <a:r>
              <a:rPr lang="en-AU" altLang="en-US" dirty="0"/>
              <a:t> </a:t>
            </a:r>
            <a:r>
              <a:rPr lang="en-AU" altLang="en-US" dirty="0" err="1"/>
              <a:t>Đề</a:t>
            </a:r>
            <a:r>
              <a:rPr lang="en-AU" altLang="en-US" dirty="0"/>
              <a:t> </a:t>
            </a:r>
            <a:r>
              <a:rPr lang="en-AU" altLang="en-US" dirty="0" err="1"/>
              <a:t>án</a:t>
            </a:r>
            <a:r>
              <a:rPr lang="en-AU" altLang="en-US" dirty="0"/>
              <a:t> : 5 </a:t>
            </a:r>
            <a:r>
              <a:rPr lang="en-AU" altLang="en-US" dirty="0" err="1"/>
              <a:t>năm</a:t>
            </a:r>
            <a:r>
              <a:rPr lang="en-AU" altLang="en-US" dirty="0"/>
              <a:t> 2001-2005</a:t>
            </a:r>
          </a:p>
          <a:p>
            <a:pPr lvl="1"/>
            <a:r>
              <a:rPr lang="en-AU" altLang="en-US" dirty="0" err="1"/>
              <a:t>Kinh</a:t>
            </a:r>
            <a:r>
              <a:rPr lang="en-AU" altLang="en-US" dirty="0"/>
              <a:t> </a:t>
            </a:r>
            <a:r>
              <a:rPr lang="en-AU" altLang="en-US" dirty="0" err="1"/>
              <a:t>phí</a:t>
            </a:r>
            <a:r>
              <a:rPr lang="en-AU" altLang="en-US" dirty="0"/>
              <a:t> </a:t>
            </a:r>
            <a:r>
              <a:rPr lang="en-AU" altLang="en-US" dirty="0" err="1"/>
              <a:t>thực</a:t>
            </a:r>
            <a:r>
              <a:rPr lang="en-AU" altLang="en-US" dirty="0"/>
              <a:t> </a:t>
            </a:r>
            <a:r>
              <a:rPr lang="en-AU" altLang="en-US" dirty="0" err="1"/>
              <a:t>hiện</a:t>
            </a:r>
            <a:r>
              <a:rPr lang="en-AU" altLang="en-US" dirty="0"/>
              <a:t> </a:t>
            </a:r>
            <a:r>
              <a:rPr lang="en-AU" altLang="en-US" dirty="0" err="1"/>
              <a:t>Đề</a:t>
            </a:r>
            <a:r>
              <a:rPr lang="en-AU" altLang="en-US" dirty="0"/>
              <a:t> </a:t>
            </a:r>
            <a:r>
              <a:rPr lang="en-AU" altLang="en-US" dirty="0" err="1"/>
              <a:t>án</a:t>
            </a:r>
            <a:r>
              <a:rPr lang="en-AU" altLang="en-US" dirty="0"/>
              <a:t>: 1000 </a:t>
            </a:r>
            <a:r>
              <a:rPr lang="en-AU" altLang="en-US" dirty="0" err="1"/>
              <a:t>tỷ</a:t>
            </a:r>
            <a:r>
              <a:rPr lang="en-AU" altLang="en-US" dirty="0"/>
              <a:t> VND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Xác định mục đích và mục tiêu dự án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Xác định dự án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D68C1B3E-C043-455E-BFE3-32B94627F12D}" type="slidenum">
              <a:rPr lang="en-US" altLang="en-US" smtClean="0"/>
              <a:pPr lvl="1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49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scope management?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>
                <a:solidFill>
                  <a:srgbClr val="0070C0"/>
                </a:solidFill>
              </a:rPr>
              <a:t>Q</a:t>
            </a:r>
            <a:r>
              <a:rPr lang="en-US" dirty="0" err="1" smtClean="0">
                <a:solidFill>
                  <a:srgbClr val="0070C0"/>
                </a:solidFill>
              </a:rPr>
              <a:t>uản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lý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phạm</a:t>
            </a:r>
            <a:r>
              <a:rPr lang="en-US" dirty="0" smtClean="0">
                <a:solidFill>
                  <a:srgbClr val="0070C0"/>
                </a:solidFill>
              </a:rPr>
              <a:t> vi </a:t>
            </a:r>
            <a:r>
              <a:rPr lang="en-US" dirty="0" err="1" smtClean="0">
                <a:solidFill>
                  <a:srgbClr val="0070C0"/>
                </a:solidFill>
              </a:rPr>
              <a:t>là</a:t>
            </a:r>
            <a:r>
              <a:rPr lang="en-US" dirty="0" smtClean="0">
                <a:solidFill>
                  <a:srgbClr val="0070C0"/>
                </a:solidFill>
              </a:rPr>
              <a:t> gì?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083" name="Rectangle 11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Phạm</a:t>
            </a:r>
            <a:r>
              <a:rPr lang="en-US" dirty="0" smtClean="0">
                <a:solidFill>
                  <a:srgbClr val="0070C0"/>
                </a:solidFill>
              </a:rPr>
              <a:t> vi (Scope) </a:t>
            </a:r>
            <a:r>
              <a:rPr lang="en-US" dirty="0" err="1" smtClean="0">
                <a:solidFill>
                  <a:srgbClr val="0070C0"/>
                </a:solidFill>
              </a:rPr>
              <a:t>là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một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danh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sách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tất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cả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những</a:t>
            </a:r>
            <a:r>
              <a:rPr lang="en-US" dirty="0" smtClean="0">
                <a:solidFill>
                  <a:srgbClr val="0070C0"/>
                </a:solidFill>
              </a:rPr>
              <a:t> gì </a:t>
            </a:r>
            <a:r>
              <a:rPr lang="en-US" dirty="0" err="1" smtClean="0">
                <a:solidFill>
                  <a:srgbClr val="0070C0"/>
                </a:solidFill>
              </a:rPr>
              <a:t>dự</a:t>
            </a:r>
            <a:r>
              <a:rPr lang="en-US" dirty="0" smtClean="0">
                <a:solidFill>
                  <a:srgbClr val="0070C0"/>
                </a:solidFill>
              </a:rPr>
              <a:t> án </a:t>
            </a:r>
            <a:r>
              <a:rPr lang="en-US" dirty="0" err="1" smtClean="0">
                <a:solidFill>
                  <a:srgbClr val="0070C0"/>
                </a:solidFill>
              </a:rPr>
              <a:t>phải</a:t>
            </a:r>
            <a:r>
              <a:rPr lang="en-US" dirty="0" smtClean="0">
                <a:solidFill>
                  <a:srgbClr val="0070C0"/>
                </a:solidFill>
              </a:rPr>
              <a:t> làm (và có thể </a:t>
            </a:r>
            <a:r>
              <a:rPr lang="en-US" dirty="0" err="1" smtClean="0">
                <a:solidFill>
                  <a:srgbClr val="0070C0"/>
                </a:solidFill>
              </a:rPr>
              <a:t>là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dự</a:t>
            </a:r>
            <a:r>
              <a:rPr lang="en-US" dirty="0" smtClean="0">
                <a:solidFill>
                  <a:srgbClr val="0070C0"/>
                </a:solidFill>
              </a:rPr>
              <a:t> án không </a:t>
            </a:r>
            <a:r>
              <a:rPr lang="en-US" dirty="0" err="1" smtClean="0">
                <a:solidFill>
                  <a:srgbClr val="0070C0"/>
                </a:solidFill>
              </a:rPr>
              <a:t>phải</a:t>
            </a:r>
            <a:r>
              <a:rPr lang="en-US" dirty="0" smtClean="0">
                <a:solidFill>
                  <a:srgbClr val="0070C0"/>
                </a:solidFill>
              </a:rPr>
              <a:t> làm). </a:t>
            </a:r>
            <a:r>
              <a:rPr lang="en-US" dirty="0" err="1" smtClean="0">
                <a:solidFill>
                  <a:srgbClr val="0070C0"/>
                </a:solidFill>
              </a:rPr>
              <a:t>Dự</a:t>
            </a:r>
            <a:r>
              <a:rPr lang="en-US" dirty="0" smtClean="0">
                <a:solidFill>
                  <a:srgbClr val="0070C0"/>
                </a:solidFill>
              </a:rPr>
              <a:t> án </a:t>
            </a:r>
            <a:r>
              <a:rPr lang="en-US" dirty="0" err="1" smtClean="0">
                <a:solidFill>
                  <a:srgbClr val="0070C0"/>
                </a:solidFill>
              </a:rPr>
              <a:t>phải</a:t>
            </a:r>
            <a:r>
              <a:rPr lang="en-US" dirty="0" smtClean="0">
                <a:solidFill>
                  <a:srgbClr val="0070C0"/>
                </a:solidFill>
              </a:rPr>
              <a:t> có </a:t>
            </a:r>
            <a:r>
              <a:rPr lang="en-US" dirty="0" err="1" smtClean="0">
                <a:solidFill>
                  <a:srgbClr val="0070C0"/>
                </a:solidFill>
              </a:rPr>
              <a:t>một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phạm</a:t>
            </a:r>
            <a:r>
              <a:rPr lang="en-US" dirty="0" smtClean="0">
                <a:solidFill>
                  <a:srgbClr val="0070C0"/>
                </a:solidFill>
              </a:rPr>
              <a:t> vi </a:t>
            </a:r>
            <a:r>
              <a:rPr lang="en-US" dirty="0" err="1" smtClean="0">
                <a:solidFill>
                  <a:srgbClr val="0070C0"/>
                </a:solidFill>
              </a:rPr>
              <a:t>được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viết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ra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rõ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ràng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nếu</a:t>
            </a:r>
            <a:r>
              <a:rPr lang="en-US" dirty="0" smtClean="0">
                <a:solidFill>
                  <a:srgbClr val="0070C0"/>
                </a:solidFill>
              </a:rPr>
              <a:t> không </a:t>
            </a:r>
            <a:r>
              <a:rPr lang="en-US" dirty="0" err="1" smtClean="0">
                <a:solidFill>
                  <a:srgbClr val="0070C0"/>
                </a:solidFill>
              </a:rPr>
              <a:t>dự</a:t>
            </a:r>
            <a:r>
              <a:rPr lang="en-US" dirty="0" smtClean="0">
                <a:solidFill>
                  <a:srgbClr val="0070C0"/>
                </a:solidFill>
              </a:rPr>
              <a:t> án sẽ không </a:t>
            </a:r>
            <a:r>
              <a:rPr lang="en-US" dirty="0" err="1" smtClean="0">
                <a:solidFill>
                  <a:srgbClr val="0070C0"/>
                </a:solidFill>
              </a:rPr>
              <a:t>bao</a:t>
            </a:r>
            <a:r>
              <a:rPr lang="en-US" dirty="0" smtClean="0">
                <a:solidFill>
                  <a:srgbClr val="0070C0"/>
                </a:solidFill>
              </a:rPr>
              <a:t> giờ kết </a:t>
            </a:r>
            <a:r>
              <a:rPr lang="en-US" dirty="0" err="1" smtClean="0">
                <a:solidFill>
                  <a:srgbClr val="0070C0"/>
                </a:solidFill>
              </a:rPr>
              <a:t>thúc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Các thành quả </a:t>
            </a:r>
            <a:r>
              <a:rPr lang="en-US" dirty="0" err="1" smtClean="0">
                <a:solidFill>
                  <a:srgbClr val="0070C0"/>
                </a:solidFill>
              </a:rPr>
              <a:t>chuyển</a:t>
            </a:r>
            <a:r>
              <a:rPr lang="en-US" dirty="0" smtClean="0">
                <a:solidFill>
                  <a:srgbClr val="0070C0"/>
                </a:solidFill>
              </a:rPr>
              <a:t> giao (Deliverable) </a:t>
            </a:r>
            <a:r>
              <a:rPr lang="en-US" dirty="0" err="1" smtClean="0">
                <a:solidFill>
                  <a:srgbClr val="0070C0"/>
                </a:solidFill>
              </a:rPr>
              <a:t>là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những</a:t>
            </a:r>
            <a:r>
              <a:rPr lang="en-US" dirty="0" smtClean="0">
                <a:solidFill>
                  <a:srgbClr val="0070C0"/>
                </a:solidFill>
              </a:rPr>
              <a:t> thành quả của </a:t>
            </a:r>
            <a:r>
              <a:rPr lang="en-US" dirty="0" err="1" smtClean="0">
                <a:solidFill>
                  <a:srgbClr val="0070C0"/>
                </a:solidFill>
              </a:rPr>
              <a:t>dự</a:t>
            </a:r>
            <a:r>
              <a:rPr lang="en-US" dirty="0" smtClean="0">
                <a:solidFill>
                  <a:srgbClr val="0070C0"/>
                </a:solidFill>
              </a:rPr>
              <a:t> án </a:t>
            </a:r>
            <a:r>
              <a:rPr lang="en-US" dirty="0" err="1" smtClean="0">
                <a:solidFill>
                  <a:srgbClr val="0070C0"/>
                </a:solidFill>
              </a:rPr>
              <a:t>mà</a:t>
            </a:r>
            <a:r>
              <a:rPr lang="en-US" dirty="0" smtClean="0">
                <a:solidFill>
                  <a:srgbClr val="0070C0"/>
                </a:solidFill>
              </a:rPr>
              <a:t> sẽ </a:t>
            </a:r>
            <a:r>
              <a:rPr lang="en-US" dirty="0" err="1" smtClean="0">
                <a:solidFill>
                  <a:srgbClr val="0070C0"/>
                </a:solidFill>
              </a:rPr>
              <a:t>chuyển</a:t>
            </a:r>
            <a:r>
              <a:rPr lang="en-US" dirty="0" smtClean="0">
                <a:solidFill>
                  <a:srgbClr val="0070C0"/>
                </a:solidFill>
              </a:rPr>
              <a:t> giao như: </a:t>
            </a:r>
            <a:r>
              <a:rPr lang="en-US" dirty="0" err="1" smtClean="0">
                <a:solidFill>
                  <a:srgbClr val="0070C0"/>
                </a:solidFill>
              </a:rPr>
              <a:t>phần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cứng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phần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mềm</a:t>
            </a:r>
            <a:r>
              <a:rPr lang="en-US" dirty="0" smtClean="0">
                <a:solidFill>
                  <a:srgbClr val="0070C0"/>
                </a:solidFill>
              </a:rPr>
              <a:t> (</a:t>
            </a:r>
            <a:r>
              <a:rPr lang="en-US" dirty="0" err="1" smtClean="0">
                <a:solidFill>
                  <a:srgbClr val="0070C0"/>
                </a:solidFill>
              </a:rPr>
              <a:t>mua</a:t>
            </a:r>
            <a:r>
              <a:rPr lang="en-US" dirty="0" smtClean="0">
                <a:solidFill>
                  <a:srgbClr val="0070C0"/>
                </a:solidFill>
              </a:rPr>
              <a:t> hoặc </a:t>
            </a:r>
            <a:r>
              <a:rPr lang="en-US" dirty="0" err="1" smtClean="0">
                <a:solidFill>
                  <a:srgbClr val="0070C0"/>
                </a:solidFill>
              </a:rPr>
              <a:t>đặt</a:t>
            </a:r>
            <a:r>
              <a:rPr lang="en-US" dirty="0" smtClean="0">
                <a:solidFill>
                  <a:srgbClr val="0070C0"/>
                </a:solidFill>
              </a:rPr>
              <a:t> làm), </a:t>
            </a:r>
            <a:r>
              <a:rPr lang="en-US" dirty="0" err="1" smtClean="0">
                <a:solidFill>
                  <a:srgbClr val="0070C0"/>
                </a:solidFill>
              </a:rPr>
              <a:t>bảo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hành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chuyển</a:t>
            </a:r>
            <a:r>
              <a:rPr lang="en-US" dirty="0" smtClean="0">
                <a:solidFill>
                  <a:srgbClr val="0070C0"/>
                </a:solidFill>
              </a:rPr>
              <a:t> giao…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Nhóm </a:t>
            </a:r>
            <a:r>
              <a:rPr lang="en-US" dirty="0" err="1" smtClean="0">
                <a:solidFill>
                  <a:srgbClr val="0070C0"/>
                </a:solidFill>
              </a:rPr>
              <a:t>dự</a:t>
            </a:r>
            <a:r>
              <a:rPr lang="en-US" dirty="0" smtClean="0">
                <a:solidFill>
                  <a:srgbClr val="0070C0"/>
                </a:solidFill>
              </a:rPr>
              <a:t> án và các </a:t>
            </a:r>
            <a:r>
              <a:rPr lang="en-US" dirty="0" err="1" smtClean="0">
                <a:solidFill>
                  <a:srgbClr val="0070C0"/>
                </a:solidFill>
              </a:rPr>
              <a:t>người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liên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quan</a:t>
            </a:r>
            <a:r>
              <a:rPr lang="en-US" dirty="0" smtClean="0">
                <a:solidFill>
                  <a:srgbClr val="0070C0"/>
                </a:solidFill>
              </a:rPr>
              <a:t> (Stakeholders) </a:t>
            </a:r>
            <a:r>
              <a:rPr lang="en-US" dirty="0" err="1" smtClean="0">
                <a:solidFill>
                  <a:srgbClr val="0070C0"/>
                </a:solidFill>
              </a:rPr>
              <a:t>phải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cùng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hiểu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những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sản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phẩm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nào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được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tạo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ra</a:t>
            </a:r>
            <a:r>
              <a:rPr lang="en-US" dirty="0" smtClean="0">
                <a:solidFill>
                  <a:srgbClr val="0070C0"/>
                </a:solidFill>
              </a:rPr>
              <a:t> như </a:t>
            </a:r>
            <a:r>
              <a:rPr lang="en-US" dirty="0" err="1" smtClean="0">
                <a:solidFill>
                  <a:srgbClr val="0070C0"/>
                </a:solidFill>
              </a:rPr>
              <a:t>là</a:t>
            </a:r>
            <a:r>
              <a:rPr lang="en-US" dirty="0" smtClean="0">
                <a:solidFill>
                  <a:srgbClr val="0070C0"/>
                </a:solidFill>
              </a:rPr>
              <a:t> kết quả của </a:t>
            </a:r>
            <a:r>
              <a:rPr lang="en-US" dirty="0" err="1" smtClean="0">
                <a:solidFill>
                  <a:srgbClr val="0070C0"/>
                </a:solidFill>
              </a:rPr>
              <a:t>dự</a:t>
            </a:r>
            <a:r>
              <a:rPr lang="en-US" dirty="0" smtClean="0">
                <a:solidFill>
                  <a:srgbClr val="0070C0"/>
                </a:solidFill>
              </a:rPr>
              <a:t> án và </a:t>
            </a:r>
            <a:r>
              <a:rPr lang="en-US" dirty="0" err="1" smtClean="0">
                <a:solidFill>
                  <a:srgbClr val="0070C0"/>
                </a:solidFill>
              </a:rPr>
              <a:t>chúng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được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tạo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ra</a:t>
            </a:r>
            <a:r>
              <a:rPr lang="en-US" dirty="0" smtClean="0">
                <a:solidFill>
                  <a:srgbClr val="0070C0"/>
                </a:solidFill>
              </a:rPr>
              <a:t> như </a:t>
            </a:r>
            <a:r>
              <a:rPr lang="en-US" dirty="0" err="1" smtClean="0">
                <a:solidFill>
                  <a:srgbClr val="0070C0"/>
                </a:solidFill>
              </a:rPr>
              <a:t>thế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nào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Scope </a:t>
            </a:r>
            <a:r>
              <a:rPr lang="en-US" dirty="0" smtClean="0"/>
              <a:t>is </a:t>
            </a:r>
            <a:r>
              <a:rPr lang="en-US" dirty="0"/>
              <a:t>a list of everything the project has to do (and possibly non-projects). The project must have a clearly written scope, or it will never end.</a:t>
            </a:r>
          </a:p>
          <a:p>
            <a:r>
              <a:rPr lang="en-US" dirty="0"/>
              <a:t>Deliverable results are deliverables of the project, such as hardware, software (purchase or order), warranty, transfer, etc.</a:t>
            </a:r>
          </a:p>
          <a:p>
            <a:r>
              <a:rPr lang="en-US" dirty="0"/>
              <a:t>The project team and Stakeholders must understand together what products were created as a result of the project and how they were created.</a:t>
            </a:r>
          </a:p>
        </p:txBody>
      </p:sp>
      <p:sp>
        <p:nvSpPr>
          <p:cNvPr id="4" name="TextBox 11"/>
          <p:cNvSpPr txBox="1">
            <a:spLocks noChangeArrowheads="1"/>
          </p:cNvSpPr>
          <p:nvPr/>
        </p:nvSpPr>
        <p:spPr bwMode="auto">
          <a:xfrm>
            <a:off x="2807904" y="6389830"/>
            <a:ext cx="3993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dirty="0" err="1">
                <a:solidFill>
                  <a:schemeClr val="bg1"/>
                </a:solidFill>
              </a:rPr>
              <a:t>Chương</a:t>
            </a:r>
            <a:r>
              <a:rPr lang="en-US" sz="1600" dirty="0">
                <a:solidFill>
                  <a:schemeClr val="bg1"/>
                </a:solidFill>
              </a:rPr>
              <a:t> 3: </a:t>
            </a:r>
            <a:r>
              <a:rPr lang="en-US" sz="1600" dirty="0" err="1">
                <a:solidFill>
                  <a:schemeClr val="bg1"/>
                </a:solidFill>
              </a:rPr>
              <a:t>Phạm</a:t>
            </a:r>
            <a:r>
              <a:rPr lang="en-US" sz="1600" dirty="0">
                <a:solidFill>
                  <a:schemeClr val="bg1"/>
                </a:solidFill>
              </a:rPr>
              <a:t> vi </a:t>
            </a:r>
            <a:r>
              <a:rPr lang="en-US" sz="1600" dirty="0" err="1">
                <a:solidFill>
                  <a:schemeClr val="bg1"/>
                </a:solidFill>
              </a:rPr>
              <a:t>hoạt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động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của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dự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án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8722257" y="6400685"/>
            <a:ext cx="17388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                      3</a:t>
            </a:r>
          </a:p>
        </p:txBody>
      </p:sp>
    </p:spTree>
    <p:extLst>
      <p:ext uri="{BB962C8B-B14F-4D97-AF65-F5344CB8AC3E}">
        <p14:creationId xmlns:p14="http://schemas.microsoft.com/office/powerpoint/2010/main" val="33907947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899" y="320040"/>
            <a:ext cx="10549689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 smtClean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4.Defining the </a:t>
            </a:r>
            <a:r>
              <a:rPr lang="en-US" sz="24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 </a:t>
            </a:r>
            <a:r>
              <a:rPr lang="en-US" sz="2400" b="1" dirty="0" smtClean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 smtClean="0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sz="2400" b="1" i="1" dirty="0" err="1" smtClean="0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b="1" i="1" dirty="0" smtClean="0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b="1" i="1" dirty="0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b="1" i="1" dirty="0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n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400" b="1" i="1" dirty="0">
              <a:ln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636" y="1102578"/>
            <a:ext cx="56590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This Unit is About			</a:t>
            </a:r>
            <a:endParaRPr lang="en-US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unit discusses the differences between organizational structures and their influences on project management, describes the function of a Project Charter, and describes how to create a Project Definition document.</a:t>
            </a:r>
            <a:endParaRPr lang="en-US" sz="1600" i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You Should Be Able to Do 		</a:t>
            </a:r>
            <a:r>
              <a:rPr lang="en-US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After completing this unit, you should be able to :</a:t>
            </a:r>
            <a:endParaRPr lang="en-US" i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between organizational structures.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function of a Project Charter.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how to create the Project Definition document</a:t>
            </a:r>
            <a:endParaRPr lang="en-US" sz="1600" i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You Will Check Progress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Accountability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			</a:t>
            </a:r>
            <a:endParaRPr lang="en-US" i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			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Exercise 4-1 : Establish Goals and Objective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Guide to the Project Management Body of Knowledge (PMBOK Guide Third Edition), Pennsylvania : Project Manager Institute.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02680" y="1102578"/>
            <a:ext cx="6173804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7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7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7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17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về</a:t>
            </a:r>
            <a:r>
              <a:rPr lang="en-US" sz="17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về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miêu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700" i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7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7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7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17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7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Miêu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Miêu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7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7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7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7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7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7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7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7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4-1: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sz="17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7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7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7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17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Guide to the Project Management Body of Knowledge (PMBOK Guide Third Edition), Pennsylvania : Project Manager Institute.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1724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Process of project scope management 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án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Initiating project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án hoặc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theo.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Planning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các tài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nhằm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các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án trong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chia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các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trung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của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án thành các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(WBS).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Verification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việc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chấp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vi của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án.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Controling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của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án.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2807905" y="6389830"/>
            <a:ext cx="38499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dirty="0" err="1">
                <a:solidFill>
                  <a:schemeClr val="bg1"/>
                </a:solidFill>
              </a:rPr>
              <a:t>Chương</a:t>
            </a:r>
            <a:r>
              <a:rPr lang="en-US" sz="1600" dirty="0">
                <a:solidFill>
                  <a:schemeClr val="bg1"/>
                </a:solidFill>
              </a:rPr>
              <a:t> 3: </a:t>
            </a:r>
            <a:r>
              <a:rPr lang="en-US" sz="1600" dirty="0" err="1">
                <a:solidFill>
                  <a:schemeClr val="bg1"/>
                </a:solidFill>
              </a:rPr>
              <a:t>Phạm</a:t>
            </a:r>
            <a:r>
              <a:rPr lang="en-US" sz="1600" dirty="0">
                <a:solidFill>
                  <a:schemeClr val="bg1"/>
                </a:solidFill>
              </a:rPr>
              <a:t> vi </a:t>
            </a:r>
            <a:r>
              <a:rPr lang="en-US" sz="1600" dirty="0" err="1">
                <a:solidFill>
                  <a:schemeClr val="bg1"/>
                </a:solidFill>
              </a:rPr>
              <a:t>hoạt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động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của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dự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án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8722257" y="6400685"/>
            <a:ext cx="17388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                      6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5719012" y="2028305"/>
            <a:ext cx="5075145" cy="3388216"/>
            <a:chOff x="2313" y="4288"/>
            <a:chExt cx="4965" cy="5796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3169" y="4288"/>
              <a:ext cx="2055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n-US" altLang="en-US" sz="1400" dirty="0" smtClean="0">
                  <a:solidFill>
                    <a:schemeClr val="bg2"/>
                  </a:solidFill>
                  <a:latin typeface="Arial" charset="0"/>
                </a:rPr>
                <a:t>Initiating</a:t>
              </a:r>
              <a:endParaRPr lang="en-US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>
              <a:off x="2853" y="9364"/>
              <a:ext cx="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3011" y="8644"/>
              <a:ext cx="2213" cy="1440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3433" y="9079"/>
              <a:ext cx="1317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n-US" altLang="en-US" sz="1400" dirty="0" smtClean="0">
                  <a:solidFill>
                    <a:schemeClr val="bg2"/>
                  </a:solidFill>
                  <a:latin typeface="Arial" charset="0"/>
                </a:rPr>
                <a:t>Verification</a:t>
              </a:r>
              <a:endParaRPr lang="en-US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5224" y="9364"/>
              <a:ext cx="7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6014" y="9076"/>
              <a:ext cx="126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ts val="600"/>
                </a:spcBef>
              </a:pPr>
              <a:r>
                <a:rPr lang="en-US" altLang="en-US" sz="1400" dirty="0" err="1" smtClean="0">
                  <a:solidFill>
                    <a:schemeClr val="bg2"/>
                  </a:solidFill>
                  <a:latin typeface="Arial" charset="0"/>
                </a:rPr>
                <a:t>Controling</a:t>
              </a:r>
              <a:endParaRPr lang="en-US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5171" y="8788"/>
              <a:ext cx="685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n-US" altLang="en-US" sz="1400">
                  <a:latin typeface="Arial" charset="0"/>
                </a:rPr>
                <a:t>Không</a:t>
              </a:r>
              <a:endParaRPr lang="en-US" altLang="en-US" sz="1400"/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3169" y="5332"/>
              <a:ext cx="2082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n-US" altLang="en-US" sz="1400" dirty="0" smtClean="0">
                  <a:solidFill>
                    <a:schemeClr val="bg2"/>
                  </a:solidFill>
                  <a:latin typeface="Arial" charset="0"/>
                </a:rPr>
                <a:t>Planning</a:t>
              </a:r>
              <a:endParaRPr lang="en-US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3169" y="6376"/>
              <a:ext cx="2055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n-US" altLang="en-US" sz="1400" dirty="0" smtClean="0">
                  <a:solidFill>
                    <a:schemeClr val="bg2"/>
                  </a:solidFill>
                  <a:latin typeface="Arial" charset="0"/>
                </a:rPr>
                <a:t>Definition</a:t>
              </a:r>
              <a:endParaRPr lang="en-US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2853" y="8104"/>
              <a:ext cx="0" cy="1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2853" y="6664"/>
              <a:ext cx="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3011" y="8356"/>
              <a:ext cx="474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en-US" altLang="en-US" sz="1400">
                  <a:latin typeface="Arial" charset="0"/>
                </a:rPr>
                <a:t>Có</a:t>
              </a:r>
              <a:endParaRPr lang="en-US" altLang="en-US" sz="1400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4113" y="6952"/>
              <a:ext cx="5" cy="16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4118" y="58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4117" y="486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2313" y="7564"/>
              <a:ext cx="126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/>
            <a:p>
              <a:pPr algn="ctr">
                <a:spcBef>
                  <a:spcPts val="600"/>
                </a:spcBef>
              </a:pPr>
              <a:r>
                <a:rPr lang="en-US" altLang="en-US" sz="1400" dirty="0" smtClean="0">
                  <a:solidFill>
                    <a:schemeClr val="bg2"/>
                  </a:solidFill>
                  <a:latin typeface="Arial" charset="0"/>
                </a:rPr>
                <a:t>Correct</a:t>
              </a:r>
              <a:endParaRPr lang="en-US" altLang="en-US" sz="1400" dirty="0">
                <a:solidFill>
                  <a:schemeClr val="bg2"/>
                </a:solidFill>
              </a:endParaRP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2853" y="6664"/>
              <a:ext cx="0" cy="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62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</a:t>
            </a:r>
            <a:r>
              <a:rPr lang="en-US" dirty="0"/>
              <a:t>of selecting the project </a:t>
            </a:r>
            <a:r>
              <a:rPr lang="en-US" dirty="0" smtClean="0"/>
              <a:t>scope</a:t>
            </a:r>
            <a:br>
              <a:rPr lang="en-US" dirty="0" smtClean="0"/>
            </a:br>
            <a:r>
              <a:rPr lang="en-US" dirty="0" smtClean="0"/>
              <a:t>Các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smtClean="0"/>
              <a:t>án</a:t>
            </a:r>
            <a:endParaRPr lang="en-US" dirty="0"/>
          </a:p>
        </p:txBody>
      </p:sp>
      <p:sp>
        <p:nvSpPr>
          <p:cNvPr id="6155" name="Rectangle 11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Phân </a:t>
            </a:r>
            <a:r>
              <a:rPr lang="en-US" dirty="0" err="1" smtClean="0">
                <a:solidFill>
                  <a:srgbClr val="0070C0"/>
                </a:solidFill>
              </a:rPr>
              <a:t>tích</a:t>
            </a:r>
            <a:r>
              <a:rPr lang="en-US" dirty="0" smtClean="0">
                <a:solidFill>
                  <a:srgbClr val="0070C0"/>
                </a:solidFill>
              </a:rPr>
              <a:t> SWOT (</a:t>
            </a:r>
            <a:r>
              <a:rPr lang="en-US" dirty="0" err="1" smtClean="0">
                <a:solidFill>
                  <a:srgbClr val="0070C0"/>
                </a:solidFill>
              </a:rPr>
              <a:t>mạnh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yếu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cơ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hội</a:t>
            </a:r>
            <a:r>
              <a:rPr lang="en-US" dirty="0" smtClean="0">
                <a:solidFill>
                  <a:srgbClr val="0070C0"/>
                </a:solidFill>
              </a:rPr>
              <a:t> và </a:t>
            </a:r>
            <a:r>
              <a:rPr lang="en-US" dirty="0" err="1" smtClean="0">
                <a:solidFill>
                  <a:srgbClr val="0070C0"/>
                </a:solidFill>
              </a:rPr>
              <a:t>nguy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cơ</a:t>
            </a:r>
            <a:r>
              <a:rPr lang="en-US" dirty="0" smtClean="0">
                <a:solidFill>
                  <a:srgbClr val="0070C0"/>
                </a:solidFill>
              </a:rPr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Phân </a:t>
            </a:r>
            <a:r>
              <a:rPr lang="en-US" dirty="0" err="1" smtClean="0">
                <a:solidFill>
                  <a:srgbClr val="0070C0"/>
                </a:solidFill>
              </a:rPr>
              <a:t>tích</a:t>
            </a:r>
            <a:r>
              <a:rPr lang="en-US" dirty="0" smtClean="0">
                <a:solidFill>
                  <a:srgbClr val="0070C0"/>
                </a:solidFill>
              </a:rPr>
              <a:t> tài </a:t>
            </a:r>
            <a:r>
              <a:rPr lang="en-US" dirty="0" err="1" smtClean="0">
                <a:solidFill>
                  <a:srgbClr val="0070C0"/>
                </a:solidFill>
              </a:rPr>
              <a:t>chính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0070C0"/>
                </a:solidFill>
              </a:rPr>
              <a:t>Dùng</a:t>
            </a:r>
            <a:r>
              <a:rPr lang="en-US" dirty="0" smtClean="0">
                <a:solidFill>
                  <a:srgbClr val="0070C0"/>
                </a:solidFill>
              </a:rPr>
              <a:t> WSM (</a:t>
            </a:r>
            <a:r>
              <a:rPr lang="en-US" dirty="0" err="1" smtClean="0">
                <a:solidFill>
                  <a:srgbClr val="0070C0"/>
                </a:solidFill>
              </a:rPr>
              <a:t>mô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hình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tính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điểm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trọng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- Weighted Scoring Model).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SWOT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Financial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Weighted Scoring </a:t>
            </a:r>
            <a:r>
              <a:rPr lang="en-US" dirty="0" smtClean="0"/>
              <a:t>Model </a:t>
            </a:r>
            <a:endParaRPr lang="en-US" dirty="0"/>
          </a:p>
        </p:txBody>
      </p:sp>
      <p:sp>
        <p:nvSpPr>
          <p:cNvPr id="4" name="TextBox 11"/>
          <p:cNvSpPr txBox="1">
            <a:spLocks noChangeArrowheads="1"/>
          </p:cNvSpPr>
          <p:nvPr/>
        </p:nvSpPr>
        <p:spPr bwMode="auto">
          <a:xfrm>
            <a:off x="2807905" y="6389830"/>
            <a:ext cx="38499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dirty="0" err="1">
                <a:solidFill>
                  <a:schemeClr val="bg1"/>
                </a:solidFill>
              </a:rPr>
              <a:t>Chương</a:t>
            </a:r>
            <a:r>
              <a:rPr lang="en-US" sz="1600" dirty="0">
                <a:solidFill>
                  <a:schemeClr val="bg1"/>
                </a:solidFill>
              </a:rPr>
              <a:t> 3: </a:t>
            </a:r>
            <a:r>
              <a:rPr lang="en-US" sz="1600" dirty="0" err="1">
                <a:solidFill>
                  <a:schemeClr val="bg1"/>
                </a:solidFill>
              </a:rPr>
              <a:t>Phạm</a:t>
            </a:r>
            <a:r>
              <a:rPr lang="en-US" sz="1600" dirty="0">
                <a:solidFill>
                  <a:schemeClr val="bg1"/>
                </a:solidFill>
              </a:rPr>
              <a:t> vi </a:t>
            </a:r>
            <a:r>
              <a:rPr lang="en-US" sz="1600" dirty="0" err="1">
                <a:solidFill>
                  <a:schemeClr val="bg1"/>
                </a:solidFill>
              </a:rPr>
              <a:t>hoạt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động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của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dự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án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8722257" y="6400685"/>
            <a:ext cx="17388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                      9</a:t>
            </a:r>
          </a:p>
        </p:txBody>
      </p:sp>
    </p:spTree>
    <p:extLst>
      <p:ext uri="{BB962C8B-B14F-4D97-AF65-F5344CB8AC3E}">
        <p14:creationId xmlns:p14="http://schemas.microsoft.com/office/powerpoint/2010/main" val="29710268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Phân tích SWOT</a:t>
            </a:r>
            <a:endParaRPr lang="en-US" dirty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060" y="2589662"/>
            <a:ext cx="7347585" cy="309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2807905" y="6389830"/>
            <a:ext cx="38499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dirty="0" err="1">
                <a:solidFill>
                  <a:schemeClr val="bg1"/>
                </a:solidFill>
              </a:rPr>
              <a:t>Chương</a:t>
            </a:r>
            <a:r>
              <a:rPr lang="en-US" sz="1600" dirty="0">
                <a:solidFill>
                  <a:schemeClr val="bg1"/>
                </a:solidFill>
              </a:rPr>
              <a:t> 3: </a:t>
            </a:r>
            <a:r>
              <a:rPr lang="en-US" sz="1600" dirty="0" err="1">
                <a:solidFill>
                  <a:schemeClr val="bg1"/>
                </a:solidFill>
              </a:rPr>
              <a:t>Phạm</a:t>
            </a:r>
            <a:r>
              <a:rPr lang="en-US" sz="1600" dirty="0">
                <a:solidFill>
                  <a:schemeClr val="bg1"/>
                </a:solidFill>
              </a:rPr>
              <a:t> vi </a:t>
            </a:r>
            <a:r>
              <a:rPr lang="en-US" sz="1600" dirty="0" err="1">
                <a:solidFill>
                  <a:schemeClr val="bg1"/>
                </a:solidFill>
              </a:rPr>
              <a:t>hoạt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động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của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dự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án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8722257" y="6400685"/>
            <a:ext cx="17388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                     11</a:t>
            </a:r>
          </a:p>
        </p:txBody>
      </p:sp>
    </p:spTree>
    <p:extLst>
      <p:ext uri="{BB962C8B-B14F-4D97-AF65-F5344CB8AC3E}">
        <p14:creationId xmlns:p14="http://schemas.microsoft.com/office/powerpoint/2010/main" val="41761616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analysis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Phân </a:t>
            </a:r>
            <a:r>
              <a:rPr lang="en-US" dirty="0" err="1" smtClean="0"/>
              <a:t>tích</a:t>
            </a:r>
            <a:r>
              <a:rPr lang="en-US" dirty="0" smtClean="0"/>
              <a:t> tài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Phân tích NPV (Net Present Value): giá trị hiện tại tinh, tính lời lỗ qui đổi theo thời điểm hiện tại</a:t>
            </a:r>
          </a:p>
          <a:p>
            <a:r>
              <a:rPr lang="en-US" smtClean="0"/>
              <a:t>ROI (Return on investment) = (total discounted benefits – total discountes costs) / discountes costs: kết quả thu được nhờ đầu tư.</a:t>
            </a:r>
          </a:p>
          <a:p>
            <a:r>
              <a:rPr lang="en-US" smtClean="0"/>
              <a:t>Thời gian hoàn vốn (Payback period).</a:t>
            </a:r>
            <a:endParaRPr lang="en-US" dirty="0"/>
          </a:p>
        </p:txBody>
      </p:sp>
      <p:sp>
        <p:nvSpPr>
          <p:cNvPr id="4" name="TextBox 11"/>
          <p:cNvSpPr txBox="1">
            <a:spLocks noChangeArrowheads="1"/>
          </p:cNvSpPr>
          <p:nvPr/>
        </p:nvSpPr>
        <p:spPr bwMode="auto">
          <a:xfrm>
            <a:off x="2807905" y="6389830"/>
            <a:ext cx="38499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dirty="0" err="1">
                <a:solidFill>
                  <a:schemeClr val="bg1"/>
                </a:solidFill>
              </a:rPr>
              <a:t>Chương</a:t>
            </a:r>
            <a:r>
              <a:rPr lang="en-US" sz="1600" dirty="0">
                <a:solidFill>
                  <a:schemeClr val="bg1"/>
                </a:solidFill>
              </a:rPr>
              <a:t> 3: </a:t>
            </a:r>
            <a:r>
              <a:rPr lang="en-US" sz="1600" dirty="0" err="1">
                <a:solidFill>
                  <a:schemeClr val="bg1"/>
                </a:solidFill>
              </a:rPr>
              <a:t>Phạm</a:t>
            </a:r>
            <a:r>
              <a:rPr lang="en-US" sz="1600" dirty="0">
                <a:solidFill>
                  <a:schemeClr val="bg1"/>
                </a:solidFill>
              </a:rPr>
              <a:t> vi </a:t>
            </a:r>
            <a:r>
              <a:rPr lang="en-US" sz="1600" dirty="0" err="1">
                <a:solidFill>
                  <a:schemeClr val="bg1"/>
                </a:solidFill>
              </a:rPr>
              <a:t>hoạt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động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của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dự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án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8722257" y="6400685"/>
            <a:ext cx="17388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                     13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119313"/>
            <a:ext cx="462915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4421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model with </a:t>
            </a:r>
            <a:r>
              <a:rPr lang="en-US" dirty="0" smtClean="0"/>
              <a:t>weight</a:t>
            </a:r>
            <a:br>
              <a:rPr lang="en-US" dirty="0" smtClean="0"/>
            </a:b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có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Identify </a:t>
            </a:r>
            <a:r>
              <a:rPr lang="en-US" dirty="0"/>
              <a:t>important standards</a:t>
            </a:r>
          </a:p>
          <a:p>
            <a:r>
              <a:rPr lang="en-US" dirty="0"/>
              <a:t>Assign a weight as a percentage</a:t>
            </a:r>
          </a:p>
          <a:p>
            <a:r>
              <a:rPr lang="en-US" dirty="0"/>
              <a:t>Score points for each project standard</a:t>
            </a:r>
          </a:p>
          <a:p>
            <a:r>
              <a:rPr lang="en-US" dirty="0"/>
              <a:t>Scoring each project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Xác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định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tiêu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chuẩn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quan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trọng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0070C0"/>
                </a:solidFill>
              </a:rPr>
              <a:t>Gán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trọng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theo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tỉ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lệ</a:t>
            </a:r>
            <a:r>
              <a:rPr lang="en-US" dirty="0" smtClean="0">
                <a:solidFill>
                  <a:srgbClr val="0070C0"/>
                </a:solidFill>
              </a:rPr>
              <a:t> %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Cho </a:t>
            </a:r>
            <a:r>
              <a:rPr lang="en-US" dirty="0" err="1" smtClean="0">
                <a:solidFill>
                  <a:srgbClr val="0070C0"/>
                </a:solidFill>
              </a:rPr>
              <a:t>điểm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mỗi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tiêu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chuẩn</a:t>
            </a:r>
            <a:r>
              <a:rPr lang="en-US" dirty="0" smtClean="0">
                <a:solidFill>
                  <a:srgbClr val="0070C0"/>
                </a:solidFill>
              </a:rPr>
              <a:t> của </a:t>
            </a:r>
            <a:r>
              <a:rPr lang="en-US" dirty="0" err="1" smtClean="0">
                <a:solidFill>
                  <a:srgbClr val="0070C0"/>
                </a:solidFill>
              </a:rPr>
              <a:t>dự</a:t>
            </a:r>
            <a:r>
              <a:rPr lang="en-US" dirty="0" smtClean="0">
                <a:solidFill>
                  <a:srgbClr val="0070C0"/>
                </a:solidFill>
              </a:rPr>
              <a:t> án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Tính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điểm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từng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dự</a:t>
            </a:r>
            <a:r>
              <a:rPr lang="en-US" dirty="0" smtClean="0">
                <a:solidFill>
                  <a:srgbClr val="0070C0"/>
                </a:solidFill>
              </a:rPr>
              <a:t> án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11"/>
          <p:cNvSpPr txBox="1">
            <a:spLocks noChangeArrowheads="1"/>
          </p:cNvSpPr>
          <p:nvPr/>
        </p:nvSpPr>
        <p:spPr bwMode="auto">
          <a:xfrm>
            <a:off x="2807905" y="6389830"/>
            <a:ext cx="38499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dirty="0" err="1">
                <a:solidFill>
                  <a:schemeClr val="bg1"/>
                </a:solidFill>
              </a:rPr>
              <a:t>Chương</a:t>
            </a:r>
            <a:r>
              <a:rPr lang="en-US" sz="1600" dirty="0">
                <a:solidFill>
                  <a:schemeClr val="bg1"/>
                </a:solidFill>
              </a:rPr>
              <a:t> 3: </a:t>
            </a:r>
            <a:r>
              <a:rPr lang="en-US" sz="1600" dirty="0" err="1">
                <a:solidFill>
                  <a:schemeClr val="bg1"/>
                </a:solidFill>
              </a:rPr>
              <a:t>Phạm</a:t>
            </a:r>
            <a:r>
              <a:rPr lang="en-US" sz="1600" dirty="0">
                <a:solidFill>
                  <a:schemeClr val="bg1"/>
                </a:solidFill>
              </a:rPr>
              <a:t> vi </a:t>
            </a:r>
            <a:r>
              <a:rPr lang="en-US" sz="1600" dirty="0" err="1">
                <a:solidFill>
                  <a:schemeClr val="bg1"/>
                </a:solidFill>
              </a:rPr>
              <a:t>hoạt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động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của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dự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án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8722257" y="6400685"/>
            <a:ext cx="17388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                     15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2243138"/>
            <a:ext cx="49149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26908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altLang="en-US" dirty="0"/>
              <a:t>Statement of </a:t>
            </a:r>
            <a:r>
              <a:rPr lang="en-AU" altLang="en-US" dirty="0" smtClean="0"/>
              <a:t>Work</a:t>
            </a:r>
            <a:br>
              <a:rPr lang="en-AU" altLang="en-US" dirty="0" smtClean="0"/>
            </a:br>
            <a:r>
              <a:rPr lang="en-AU" altLang="en-US" dirty="0" err="1" smtClean="0">
                <a:solidFill>
                  <a:srgbClr val="0070C0"/>
                </a:solidFill>
              </a:rPr>
              <a:t>Làm</a:t>
            </a:r>
            <a:r>
              <a:rPr lang="en-AU" altLang="en-US" dirty="0" smtClean="0">
                <a:solidFill>
                  <a:srgbClr val="0070C0"/>
                </a:solidFill>
              </a:rPr>
              <a:t> </a:t>
            </a:r>
            <a:r>
              <a:rPr lang="en-AU" altLang="en-US" dirty="0" err="1" smtClean="0">
                <a:solidFill>
                  <a:srgbClr val="0070C0"/>
                </a:solidFill>
              </a:rPr>
              <a:t>tài</a:t>
            </a:r>
            <a:r>
              <a:rPr lang="en-AU" altLang="en-US" dirty="0" smtClean="0">
                <a:solidFill>
                  <a:srgbClr val="0070C0"/>
                </a:solidFill>
              </a:rPr>
              <a:t> </a:t>
            </a:r>
            <a:r>
              <a:rPr lang="en-AU" altLang="en-US" dirty="0" err="1" smtClean="0">
                <a:solidFill>
                  <a:srgbClr val="0070C0"/>
                </a:solidFill>
              </a:rPr>
              <a:t>liệu</a:t>
            </a:r>
            <a:r>
              <a:rPr lang="en-AU" altLang="en-US" dirty="0" smtClean="0">
                <a:solidFill>
                  <a:srgbClr val="0070C0"/>
                </a:solidFill>
              </a:rPr>
              <a:t> </a:t>
            </a:r>
            <a:r>
              <a:rPr lang="en-AU" altLang="en-US" dirty="0" err="1" smtClean="0">
                <a:solidFill>
                  <a:srgbClr val="0070C0"/>
                </a:solidFill>
              </a:rPr>
              <a:t>Phác</a:t>
            </a:r>
            <a:r>
              <a:rPr lang="en-AU" altLang="en-US" dirty="0" smtClean="0">
                <a:solidFill>
                  <a:srgbClr val="0070C0"/>
                </a:solidFill>
              </a:rPr>
              <a:t> </a:t>
            </a:r>
            <a:r>
              <a:rPr lang="en-AU" altLang="en-US" dirty="0" err="1" smtClean="0">
                <a:solidFill>
                  <a:srgbClr val="0070C0"/>
                </a:solidFill>
              </a:rPr>
              <a:t>thảo</a:t>
            </a:r>
            <a:r>
              <a:rPr lang="en-AU" altLang="en-US" dirty="0" smtClean="0">
                <a:solidFill>
                  <a:srgbClr val="0070C0"/>
                </a:solidFill>
              </a:rPr>
              <a:t> </a:t>
            </a:r>
            <a:r>
              <a:rPr lang="en-AU" altLang="en-US" dirty="0" err="1" smtClean="0">
                <a:solidFill>
                  <a:srgbClr val="0070C0"/>
                </a:solidFill>
              </a:rPr>
              <a:t>dự</a:t>
            </a:r>
            <a:r>
              <a:rPr lang="en-AU" altLang="en-US" dirty="0" smtClean="0">
                <a:solidFill>
                  <a:srgbClr val="0070C0"/>
                </a:solidFill>
              </a:rPr>
              <a:t> </a:t>
            </a:r>
            <a:r>
              <a:rPr lang="en-AU" altLang="en-US" dirty="0" err="1" smtClean="0">
                <a:solidFill>
                  <a:srgbClr val="0070C0"/>
                </a:solidFill>
              </a:rPr>
              <a:t>án</a:t>
            </a:r>
            <a:endParaRPr lang="en-AU" altLang="en-US" dirty="0">
              <a:solidFill>
                <a:srgbClr val="0070C0"/>
              </a:solidFill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Project outline is the document that defines the scope of the project and the responsibilities of the participants.</a:t>
            </a:r>
          </a:p>
          <a:p>
            <a:r>
              <a:rPr lang="en-US" altLang="en-US" dirty="0"/>
              <a:t>As a basis for reaching agreement among the project participants. When agreeing on SOW content, the customer, the project sponsor and the project manager are deemed to have agreed:</a:t>
            </a:r>
          </a:p>
          <a:p>
            <a:pPr lvl="1"/>
            <a:r>
              <a:rPr lang="en-US" altLang="en-US" dirty="0"/>
              <a:t>About the purposes and objectives of the project.</a:t>
            </a:r>
          </a:p>
          <a:p>
            <a:pPr lvl="1"/>
            <a:r>
              <a:rPr lang="en-US" altLang="en-US" dirty="0"/>
              <a:t>Who is responsible for what</a:t>
            </a:r>
            <a:endParaRPr lang="en-AU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altLang="en-US" dirty="0" err="1">
                <a:solidFill>
                  <a:srgbClr val="0070C0"/>
                </a:solidFill>
              </a:rPr>
              <a:t>Phác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thảo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dự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án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là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tài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liệu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xác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định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ra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phạm</a:t>
            </a:r>
            <a:r>
              <a:rPr lang="en-AU" altLang="en-US" dirty="0">
                <a:solidFill>
                  <a:srgbClr val="0070C0"/>
                </a:solidFill>
              </a:rPr>
              <a:t> vi </a:t>
            </a:r>
            <a:r>
              <a:rPr lang="en-AU" altLang="en-US" dirty="0" err="1">
                <a:solidFill>
                  <a:srgbClr val="0070C0"/>
                </a:solidFill>
              </a:rPr>
              <a:t>của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dự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án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và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trách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nhiệm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của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những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người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tham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dự</a:t>
            </a:r>
            <a:r>
              <a:rPr lang="en-AU" altLang="en-US" dirty="0">
                <a:solidFill>
                  <a:srgbClr val="0070C0"/>
                </a:solidFill>
              </a:rPr>
              <a:t>.</a:t>
            </a:r>
          </a:p>
          <a:p>
            <a:r>
              <a:rPr lang="en-AU" altLang="en-US" dirty="0" err="1">
                <a:solidFill>
                  <a:srgbClr val="0070C0"/>
                </a:solidFill>
              </a:rPr>
              <a:t>Là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cơ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sở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để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thống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nhất</a:t>
            </a:r>
            <a:r>
              <a:rPr lang="en-AU" altLang="en-US" dirty="0">
                <a:solidFill>
                  <a:srgbClr val="0070C0"/>
                </a:solidFill>
              </a:rPr>
              <a:t> ý </a:t>
            </a:r>
            <a:r>
              <a:rPr lang="en-AU" altLang="en-US" dirty="0" err="1">
                <a:solidFill>
                  <a:srgbClr val="0070C0"/>
                </a:solidFill>
              </a:rPr>
              <a:t>kiến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trong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số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những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bên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tham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gia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dự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án</a:t>
            </a:r>
            <a:r>
              <a:rPr lang="en-AU" altLang="en-US" dirty="0">
                <a:solidFill>
                  <a:srgbClr val="0070C0"/>
                </a:solidFill>
              </a:rPr>
              <a:t>. </a:t>
            </a:r>
            <a:r>
              <a:rPr lang="en-AU" altLang="en-US" dirty="0" err="1">
                <a:solidFill>
                  <a:srgbClr val="0070C0"/>
                </a:solidFill>
              </a:rPr>
              <a:t>Khi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thống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nhất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về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nội</a:t>
            </a:r>
            <a:r>
              <a:rPr lang="en-AU" altLang="en-US" dirty="0">
                <a:solidFill>
                  <a:srgbClr val="0070C0"/>
                </a:solidFill>
              </a:rPr>
              <a:t> dung SOW, </a:t>
            </a:r>
            <a:r>
              <a:rPr lang="en-AU" altLang="en-US" dirty="0" err="1">
                <a:solidFill>
                  <a:srgbClr val="0070C0"/>
                </a:solidFill>
              </a:rPr>
              <a:t>khách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hàng</a:t>
            </a:r>
            <a:r>
              <a:rPr lang="en-AU" altLang="en-US" dirty="0">
                <a:solidFill>
                  <a:srgbClr val="0070C0"/>
                </a:solidFill>
              </a:rPr>
              <a:t>, </a:t>
            </a:r>
            <a:r>
              <a:rPr lang="en-AU" altLang="en-US" dirty="0" err="1">
                <a:solidFill>
                  <a:srgbClr val="0070C0"/>
                </a:solidFill>
              </a:rPr>
              <a:t>người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tài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trợ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dự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án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và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người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quản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lí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dự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án</a:t>
            </a:r>
            <a:r>
              <a:rPr lang="en-AU" altLang="en-US" dirty="0">
                <a:solidFill>
                  <a:srgbClr val="0070C0"/>
                </a:solidFill>
              </a:rPr>
              <a:t>  </a:t>
            </a:r>
            <a:r>
              <a:rPr lang="en-AU" altLang="en-US" dirty="0" err="1">
                <a:solidFill>
                  <a:srgbClr val="0070C0"/>
                </a:solidFill>
              </a:rPr>
              <a:t>coi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như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đã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nhất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trí</a:t>
            </a:r>
            <a:r>
              <a:rPr lang="en-AU" altLang="en-US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AU" altLang="en-US" dirty="0" err="1">
                <a:solidFill>
                  <a:srgbClr val="0070C0"/>
                </a:solidFill>
              </a:rPr>
              <a:t>Về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các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mục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đích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và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mục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tiêu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của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dự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án</a:t>
            </a:r>
            <a:r>
              <a:rPr lang="en-AU" altLang="en-US" dirty="0">
                <a:solidFill>
                  <a:srgbClr val="0070C0"/>
                </a:solidFill>
              </a:rPr>
              <a:t>. </a:t>
            </a:r>
          </a:p>
          <a:p>
            <a:pPr lvl="1"/>
            <a:r>
              <a:rPr lang="en-AU" altLang="en-US" dirty="0">
                <a:solidFill>
                  <a:srgbClr val="0070C0"/>
                </a:solidFill>
              </a:rPr>
              <a:t>Ai </a:t>
            </a:r>
            <a:r>
              <a:rPr lang="en-AU" altLang="en-US" dirty="0" err="1">
                <a:solidFill>
                  <a:srgbClr val="0070C0"/>
                </a:solidFill>
              </a:rPr>
              <a:t>chịu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trách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nhiệm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làm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việc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gì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Làm tài liệu Phác thảo dự án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Xác định dự án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792EB5C1-9AC9-4DA1-AF85-7382DB0C9C82}" type="slidenum">
              <a:rPr lang="en-US" altLang="en-US" smtClean="0"/>
              <a:pPr lvl="1"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1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Main components of SOW </a:t>
            </a:r>
            <a:r>
              <a:rPr lang="en-AU" altLang="en-US" dirty="0" smtClean="0"/>
              <a:t>...</a:t>
            </a:r>
            <a:br>
              <a:rPr lang="en-AU" altLang="en-US" dirty="0" smtClean="0"/>
            </a:br>
            <a:r>
              <a:rPr lang="en-AU" altLang="en-US" dirty="0" err="1" smtClean="0">
                <a:solidFill>
                  <a:srgbClr val="0070C0"/>
                </a:solidFill>
              </a:rPr>
              <a:t>Thành</a:t>
            </a:r>
            <a:r>
              <a:rPr lang="en-AU" altLang="en-US" dirty="0" smtClean="0">
                <a:solidFill>
                  <a:srgbClr val="0070C0"/>
                </a:solidFill>
              </a:rPr>
              <a:t> </a:t>
            </a:r>
            <a:r>
              <a:rPr lang="en-AU" altLang="en-US" dirty="0" err="1" smtClean="0">
                <a:solidFill>
                  <a:srgbClr val="0070C0"/>
                </a:solidFill>
              </a:rPr>
              <a:t>phần</a:t>
            </a:r>
            <a:r>
              <a:rPr lang="en-AU" altLang="en-US" dirty="0" smtClean="0">
                <a:solidFill>
                  <a:srgbClr val="0070C0"/>
                </a:solidFill>
              </a:rPr>
              <a:t> </a:t>
            </a:r>
            <a:r>
              <a:rPr lang="en-AU" altLang="en-US" dirty="0" err="1" smtClean="0">
                <a:solidFill>
                  <a:srgbClr val="0070C0"/>
                </a:solidFill>
              </a:rPr>
              <a:t>chủ</a:t>
            </a:r>
            <a:r>
              <a:rPr lang="en-AU" altLang="en-US" dirty="0" smtClean="0">
                <a:solidFill>
                  <a:srgbClr val="0070C0"/>
                </a:solidFill>
              </a:rPr>
              <a:t> </a:t>
            </a:r>
            <a:r>
              <a:rPr lang="en-AU" altLang="en-US" dirty="0" err="1" smtClean="0">
                <a:solidFill>
                  <a:srgbClr val="0070C0"/>
                </a:solidFill>
              </a:rPr>
              <a:t>yếu</a:t>
            </a:r>
            <a:r>
              <a:rPr lang="en-AU" altLang="en-US" dirty="0" smtClean="0">
                <a:solidFill>
                  <a:srgbClr val="0070C0"/>
                </a:solidFill>
              </a:rPr>
              <a:t> </a:t>
            </a:r>
            <a:r>
              <a:rPr lang="en-AU" altLang="en-US" dirty="0" err="1" smtClean="0">
                <a:solidFill>
                  <a:srgbClr val="0070C0"/>
                </a:solidFill>
              </a:rPr>
              <a:t>của</a:t>
            </a:r>
            <a:r>
              <a:rPr lang="en-AU" altLang="en-US" dirty="0" smtClean="0">
                <a:solidFill>
                  <a:srgbClr val="0070C0"/>
                </a:solidFill>
              </a:rPr>
              <a:t> SOW ...</a:t>
            </a:r>
            <a:endParaRPr lang="en-AU" altLang="en-US" dirty="0">
              <a:solidFill>
                <a:srgbClr val="0070C0"/>
              </a:solidFill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project introduction</a:t>
            </a:r>
          </a:p>
          <a:p>
            <a:pPr lvl="1"/>
            <a:r>
              <a:rPr lang="en-US" altLang="en-US" dirty="0"/>
              <a:t>Brief description of the project,</a:t>
            </a:r>
          </a:p>
          <a:p>
            <a:pPr lvl="1"/>
            <a:r>
              <a:rPr lang="en-US" altLang="en-US" dirty="0"/>
              <a:t>Explain the intent of the project and the main stakeholders.</a:t>
            </a:r>
          </a:p>
          <a:p>
            <a:pPr lvl="1"/>
            <a:r>
              <a:rPr lang="en-US" altLang="en-US" dirty="0"/>
              <a:t>May include some information about historical context</a:t>
            </a:r>
          </a:p>
          <a:p>
            <a:r>
              <a:rPr lang="en-US" altLang="en-US" dirty="0"/>
              <a:t>Purpose and goal</a:t>
            </a:r>
          </a:p>
          <a:p>
            <a:r>
              <a:rPr lang="en-US" altLang="en-US" dirty="0"/>
              <a:t>Range</a:t>
            </a:r>
          </a:p>
          <a:p>
            <a:pPr lvl="1"/>
            <a:r>
              <a:rPr lang="en-US" altLang="en-US" dirty="0"/>
              <a:t>Determine the boundaries of the project</a:t>
            </a:r>
          </a:p>
          <a:p>
            <a:pPr lvl="1"/>
            <a:r>
              <a:rPr lang="en-US" altLang="en-US" dirty="0"/>
              <a:t>Product results of the project</a:t>
            </a:r>
          </a:p>
          <a:p>
            <a:pPr lvl="1"/>
            <a:r>
              <a:rPr lang="en-US" altLang="en-US" dirty="0"/>
              <a:t>What is included in the project and what is outside the project framework?</a:t>
            </a:r>
          </a:p>
          <a:p>
            <a:r>
              <a:rPr lang="en-US" altLang="en-US" dirty="0"/>
              <a:t>Key stakeholders</a:t>
            </a:r>
          </a:p>
          <a:p>
            <a:pPr lvl="1"/>
            <a:r>
              <a:rPr lang="en-US" altLang="en-US" dirty="0"/>
              <a:t>Are individuals or groups with interests close to the project.</a:t>
            </a:r>
            <a:endParaRPr lang="en-AU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altLang="en-US" dirty="0" err="1">
                <a:solidFill>
                  <a:srgbClr val="0070C0"/>
                </a:solidFill>
              </a:rPr>
              <a:t>Giới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thiệu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dự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án</a:t>
            </a:r>
            <a:endParaRPr lang="en-AU" altLang="en-US" dirty="0">
              <a:solidFill>
                <a:srgbClr val="0070C0"/>
              </a:solidFill>
            </a:endParaRPr>
          </a:p>
          <a:p>
            <a:pPr lvl="1"/>
            <a:r>
              <a:rPr lang="en-AU" altLang="en-US" dirty="0" err="1">
                <a:solidFill>
                  <a:srgbClr val="0070C0"/>
                </a:solidFill>
              </a:rPr>
              <a:t>Mô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tả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ngắn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gọn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về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dự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án</a:t>
            </a:r>
            <a:r>
              <a:rPr lang="en-AU" altLang="en-US" dirty="0">
                <a:solidFill>
                  <a:srgbClr val="0070C0"/>
                </a:solidFill>
              </a:rPr>
              <a:t>, </a:t>
            </a:r>
          </a:p>
          <a:p>
            <a:pPr lvl="1"/>
            <a:r>
              <a:rPr lang="en-AU" altLang="en-US" dirty="0" err="1">
                <a:solidFill>
                  <a:srgbClr val="0070C0"/>
                </a:solidFill>
              </a:rPr>
              <a:t>Giải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thích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cho</a:t>
            </a:r>
            <a:r>
              <a:rPr lang="en-AU" altLang="en-US" dirty="0">
                <a:solidFill>
                  <a:srgbClr val="0070C0"/>
                </a:solidFill>
              </a:rPr>
              <a:t> ý </a:t>
            </a:r>
            <a:r>
              <a:rPr lang="en-AU" altLang="en-US" dirty="0" err="1">
                <a:solidFill>
                  <a:srgbClr val="0070C0"/>
                </a:solidFill>
              </a:rPr>
              <a:t>đồ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của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dự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án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và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những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bên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tham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gia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chính</a:t>
            </a:r>
            <a:r>
              <a:rPr lang="en-AU" altLang="en-US" dirty="0">
                <a:solidFill>
                  <a:srgbClr val="0070C0"/>
                </a:solidFill>
              </a:rPr>
              <a:t>. </a:t>
            </a:r>
          </a:p>
          <a:p>
            <a:pPr lvl="1"/>
            <a:r>
              <a:rPr lang="en-AU" altLang="en-US" dirty="0" err="1">
                <a:solidFill>
                  <a:srgbClr val="0070C0"/>
                </a:solidFill>
              </a:rPr>
              <a:t>Có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thể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bao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gồm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một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số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thông</a:t>
            </a:r>
            <a:r>
              <a:rPr lang="en-AU" altLang="en-US" dirty="0">
                <a:solidFill>
                  <a:srgbClr val="0070C0"/>
                </a:solidFill>
              </a:rPr>
              <a:t> tin </a:t>
            </a:r>
            <a:r>
              <a:rPr lang="en-AU" altLang="en-US" dirty="0" err="1">
                <a:solidFill>
                  <a:srgbClr val="0070C0"/>
                </a:solidFill>
              </a:rPr>
              <a:t>về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bối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cảnh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lịch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sử</a:t>
            </a:r>
            <a:endParaRPr lang="en-AU" altLang="en-US" dirty="0">
              <a:solidFill>
                <a:srgbClr val="0070C0"/>
              </a:solidFill>
            </a:endParaRPr>
          </a:p>
          <a:p>
            <a:r>
              <a:rPr lang="en-AU" altLang="en-US" dirty="0" err="1">
                <a:solidFill>
                  <a:srgbClr val="0070C0"/>
                </a:solidFill>
              </a:rPr>
              <a:t>Mục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đích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và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mục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tiêu</a:t>
            </a:r>
            <a:endParaRPr lang="en-AU" altLang="en-US" dirty="0">
              <a:solidFill>
                <a:srgbClr val="0070C0"/>
              </a:solidFill>
            </a:endParaRPr>
          </a:p>
          <a:p>
            <a:r>
              <a:rPr lang="en-AU" altLang="en-US" dirty="0" err="1">
                <a:solidFill>
                  <a:srgbClr val="0070C0"/>
                </a:solidFill>
              </a:rPr>
              <a:t>Phạm</a:t>
            </a:r>
            <a:r>
              <a:rPr lang="en-AU" altLang="en-US" dirty="0">
                <a:solidFill>
                  <a:srgbClr val="0070C0"/>
                </a:solidFill>
              </a:rPr>
              <a:t> vi</a:t>
            </a:r>
          </a:p>
          <a:p>
            <a:pPr lvl="1"/>
            <a:r>
              <a:rPr lang="en-AU" altLang="en-US" dirty="0" err="1">
                <a:solidFill>
                  <a:srgbClr val="0070C0"/>
                </a:solidFill>
              </a:rPr>
              <a:t>Xác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định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ranh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giới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của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dự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án</a:t>
            </a:r>
            <a:endParaRPr lang="en-AU" altLang="en-US" dirty="0">
              <a:solidFill>
                <a:srgbClr val="0070C0"/>
              </a:solidFill>
            </a:endParaRPr>
          </a:p>
          <a:p>
            <a:pPr lvl="1"/>
            <a:r>
              <a:rPr lang="en-AU" altLang="en-US" dirty="0" err="1">
                <a:solidFill>
                  <a:srgbClr val="0070C0"/>
                </a:solidFill>
              </a:rPr>
              <a:t>Sản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phẩm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kết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quả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của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dự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án</a:t>
            </a:r>
            <a:endParaRPr lang="en-AU" altLang="en-US" dirty="0">
              <a:solidFill>
                <a:srgbClr val="0070C0"/>
              </a:solidFill>
            </a:endParaRPr>
          </a:p>
          <a:p>
            <a:pPr lvl="1"/>
            <a:r>
              <a:rPr lang="en-AU" altLang="en-US" dirty="0" err="1">
                <a:solidFill>
                  <a:srgbClr val="0070C0"/>
                </a:solidFill>
              </a:rPr>
              <a:t>Những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gì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được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đưa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vào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trong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dự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án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và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những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gì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bị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đưa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ra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ngoài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khuôn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khổ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dự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án</a:t>
            </a:r>
            <a:endParaRPr lang="en-AU" altLang="en-US" dirty="0">
              <a:solidFill>
                <a:srgbClr val="0070C0"/>
              </a:solidFill>
            </a:endParaRPr>
          </a:p>
          <a:p>
            <a:r>
              <a:rPr lang="en-AU" altLang="en-US" dirty="0" err="1">
                <a:solidFill>
                  <a:srgbClr val="0070C0"/>
                </a:solidFill>
              </a:rPr>
              <a:t>Những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người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liên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quan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chính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AU" altLang="en-US" dirty="0" err="1">
                <a:solidFill>
                  <a:srgbClr val="0070C0"/>
                </a:solidFill>
              </a:rPr>
              <a:t>Là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những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cá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nhân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hoặc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tập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thể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có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quyền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lợi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sát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sườn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với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dự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án</a:t>
            </a:r>
            <a:r>
              <a:rPr lang="en-AU" altLang="en-US" dirty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Làm tài liệu Phác thảo dự án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Xác định dự án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D87CD4E0-DB4B-4064-8EDD-3C5C1A27E8BC}" type="slidenum">
              <a:rPr lang="en-US" altLang="en-US" smtClean="0"/>
              <a:pPr lvl="1"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3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Main components of </a:t>
            </a:r>
            <a:r>
              <a:rPr lang="en-AU" altLang="en-US" dirty="0" smtClean="0"/>
              <a:t>SOW</a:t>
            </a:r>
            <a:br>
              <a:rPr lang="en-AU" altLang="en-US" dirty="0" smtClean="0"/>
            </a:br>
            <a:r>
              <a:rPr lang="en-AU" altLang="en-US" dirty="0" err="1" smtClean="0">
                <a:solidFill>
                  <a:srgbClr val="0070C0"/>
                </a:solidFill>
              </a:rPr>
              <a:t>Thành</a:t>
            </a:r>
            <a:r>
              <a:rPr lang="en-AU" altLang="en-US" dirty="0" smtClean="0">
                <a:solidFill>
                  <a:srgbClr val="0070C0"/>
                </a:solidFill>
              </a:rPr>
              <a:t> </a:t>
            </a:r>
            <a:r>
              <a:rPr lang="en-AU" altLang="en-US" dirty="0" err="1" smtClean="0">
                <a:solidFill>
                  <a:srgbClr val="0070C0"/>
                </a:solidFill>
              </a:rPr>
              <a:t>phần</a:t>
            </a:r>
            <a:r>
              <a:rPr lang="en-AU" altLang="en-US" dirty="0" smtClean="0">
                <a:solidFill>
                  <a:srgbClr val="0070C0"/>
                </a:solidFill>
              </a:rPr>
              <a:t> </a:t>
            </a:r>
            <a:r>
              <a:rPr lang="en-AU" altLang="en-US" dirty="0" err="1" smtClean="0">
                <a:solidFill>
                  <a:srgbClr val="0070C0"/>
                </a:solidFill>
              </a:rPr>
              <a:t>chủ</a:t>
            </a:r>
            <a:r>
              <a:rPr lang="en-AU" altLang="en-US" dirty="0" smtClean="0">
                <a:solidFill>
                  <a:srgbClr val="0070C0"/>
                </a:solidFill>
              </a:rPr>
              <a:t> </a:t>
            </a:r>
            <a:r>
              <a:rPr lang="en-AU" altLang="en-US" dirty="0" err="1" smtClean="0">
                <a:solidFill>
                  <a:srgbClr val="0070C0"/>
                </a:solidFill>
              </a:rPr>
              <a:t>yếu</a:t>
            </a:r>
            <a:r>
              <a:rPr lang="en-AU" altLang="en-US" dirty="0" smtClean="0">
                <a:solidFill>
                  <a:srgbClr val="0070C0"/>
                </a:solidFill>
              </a:rPr>
              <a:t> </a:t>
            </a:r>
            <a:r>
              <a:rPr lang="en-AU" altLang="en-US" dirty="0" err="1" smtClean="0">
                <a:solidFill>
                  <a:srgbClr val="0070C0"/>
                </a:solidFill>
              </a:rPr>
              <a:t>của</a:t>
            </a:r>
            <a:r>
              <a:rPr lang="en-AU" altLang="en-US" dirty="0" smtClean="0">
                <a:solidFill>
                  <a:srgbClr val="0070C0"/>
                </a:solidFill>
              </a:rPr>
              <a:t> SOW</a:t>
            </a:r>
            <a:endParaRPr lang="en-AU" altLang="en-US" dirty="0">
              <a:solidFill>
                <a:srgbClr val="0070C0"/>
              </a:solidFill>
            </a:endParaRPr>
          </a:p>
        </p:txBody>
      </p:sp>
      <p:sp>
        <p:nvSpPr>
          <p:cNvPr id="92262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Project resources (human resources)</a:t>
            </a:r>
          </a:p>
          <a:p>
            <a:pPr lvl="1"/>
            <a:r>
              <a:rPr lang="en-US" altLang="en-US" dirty="0"/>
              <a:t>Identify key human resources, along with the responsibilities each person (or group of people) will assume.</a:t>
            </a:r>
          </a:p>
          <a:p>
            <a:pPr lvl="1"/>
            <a:r>
              <a:rPr lang="en-US" altLang="en-US" dirty="0"/>
              <a:t>Do not identify human resources within an organization</a:t>
            </a:r>
          </a:p>
          <a:p>
            <a:r>
              <a:rPr lang="en-US" altLang="en-US" dirty="0"/>
              <a:t>Important milestones</a:t>
            </a:r>
          </a:p>
          <a:p>
            <a:r>
              <a:rPr lang="en-US" altLang="en-US" dirty="0"/>
              <a:t>Expense</a:t>
            </a:r>
          </a:p>
          <a:p>
            <a:pPr lvl="1"/>
            <a:r>
              <a:rPr lang="en-US" altLang="en-US" dirty="0"/>
              <a:t>If possible, funds are allocated in stages</a:t>
            </a:r>
          </a:p>
          <a:p>
            <a:r>
              <a:rPr lang="en-US" altLang="en-US" dirty="0"/>
              <a:t>Part correction / adjustment</a:t>
            </a:r>
          </a:p>
          <a:p>
            <a:r>
              <a:rPr lang="en-US" altLang="en-US" dirty="0"/>
              <a:t>Signature of stakeholders</a:t>
            </a:r>
            <a:endParaRPr lang="en-AU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AU" altLang="en-US" dirty="0" err="1">
                <a:solidFill>
                  <a:srgbClr val="0070C0"/>
                </a:solidFill>
              </a:rPr>
              <a:t>Tài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nguyên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dự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án</a:t>
            </a:r>
            <a:r>
              <a:rPr lang="en-AU" altLang="en-US" dirty="0">
                <a:solidFill>
                  <a:srgbClr val="0070C0"/>
                </a:solidFill>
              </a:rPr>
              <a:t> (</a:t>
            </a:r>
            <a:r>
              <a:rPr lang="en-AU" altLang="en-US" dirty="0" err="1">
                <a:solidFill>
                  <a:srgbClr val="0070C0"/>
                </a:solidFill>
              </a:rPr>
              <a:t>nguồn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nhân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lực</a:t>
            </a:r>
            <a:r>
              <a:rPr lang="en-AU" altLang="en-US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AU" altLang="en-US" dirty="0" err="1">
                <a:solidFill>
                  <a:srgbClr val="0070C0"/>
                </a:solidFill>
              </a:rPr>
              <a:t>Xác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định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nguồn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nhân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lực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chủ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chốt</a:t>
            </a:r>
            <a:r>
              <a:rPr lang="en-AU" altLang="en-US" dirty="0">
                <a:solidFill>
                  <a:srgbClr val="0070C0"/>
                </a:solidFill>
              </a:rPr>
              <a:t>, </a:t>
            </a:r>
            <a:r>
              <a:rPr lang="en-AU" altLang="en-US" dirty="0" err="1">
                <a:solidFill>
                  <a:srgbClr val="0070C0"/>
                </a:solidFill>
              </a:rPr>
              <a:t>cùng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với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trách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nhiệm</a:t>
            </a:r>
            <a:r>
              <a:rPr lang="en-AU" altLang="en-US" dirty="0">
                <a:solidFill>
                  <a:srgbClr val="0070C0"/>
                </a:solidFill>
              </a:rPr>
              <a:t>  </a:t>
            </a:r>
            <a:r>
              <a:rPr lang="en-AU" altLang="en-US" dirty="0" err="1">
                <a:solidFill>
                  <a:srgbClr val="0070C0"/>
                </a:solidFill>
              </a:rPr>
              <a:t>của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mỗi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người</a:t>
            </a:r>
            <a:r>
              <a:rPr lang="en-AU" altLang="en-US" dirty="0">
                <a:solidFill>
                  <a:srgbClr val="0070C0"/>
                </a:solidFill>
              </a:rPr>
              <a:t> (</a:t>
            </a:r>
            <a:r>
              <a:rPr lang="en-AU" altLang="en-US" dirty="0" err="1">
                <a:solidFill>
                  <a:srgbClr val="0070C0"/>
                </a:solidFill>
              </a:rPr>
              <a:t>hoặc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nhóm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người</a:t>
            </a:r>
            <a:r>
              <a:rPr lang="en-AU" altLang="en-US" dirty="0">
                <a:solidFill>
                  <a:srgbClr val="0070C0"/>
                </a:solidFill>
              </a:rPr>
              <a:t>) </a:t>
            </a:r>
            <a:r>
              <a:rPr lang="en-AU" altLang="en-US" dirty="0" err="1">
                <a:solidFill>
                  <a:srgbClr val="0070C0"/>
                </a:solidFill>
              </a:rPr>
              <a:t>sẽ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đảm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nhận</a:t>
            </a:r>
            <a:r>
              <a:rPr lang="en-AU" altLang="en-US" dirty="0">
                <a:solidFill>
                  <a:srgbClr val="0070C0"/>
                </a:solidFill>
              </a:rPr>
              <a:t>. </a:t>
            </a:r>
          </a:p>
          <a:p>
            <a:pPr lvl="1"/>
            <a:r>
              <a:rPr lang="en-AU" altLang="en-US" dirty="0" err="1">
                <a:solidFill>
                  <a:srgbClr val="0070C0"/>
                </a:solidFill>
              </a:rPr>
              <a:t>Không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nên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chỉ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xác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định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các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nguồn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nhân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lực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bên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trong</a:t>
            </a:r>
            <a:r>
              <a:rPr lang="en-AU" altLang="en-US" dirty="0">
                <a:solidFill>
                  <a:srgbClr val="0070C0"/>
                </a:solidFill>
              </a:rPr>
              <a:t> 1 </a:t>
            </a:r>
            <a:r>
              <a:rPr lang="en-AU" altLang="en-US" dirty="0" err="1">
                <a:solidFill>
                  <a:srgbClr val="0070C0"/>
                </a:solidFill>
              </a:rPr>
              <a:t>tổ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chức</a:t>
            </a:r>
            <a:endParaRPr lang="en-AU" altLang="en-US" dirty="0">
              <a:solidFill>
                <a:srgbClr val="0070C0"/>
              </a:solidFill>
            </a:endParaRPr>
          </a:p>
          <a:p>
            <a:r>
              <a:rPr lang="en-AU" altLang="en-US" dirty="0" err="1">
                <a:solidFill>
                  <a:srgbClr val="0070C0"/>
                </a:solidFill>
              </a:rPr>
              <a:t>Các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điểm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mốc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thời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gian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quan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trọng</a:t>
            </a:r>
            <a:endParaRPr lang="en-AU" altLang="en-US" dirty="0">
              <a:solidFill>
                <a:srgbClr val="0070C0"/>
              </a:solidFill>
            </a:endParaRPr>
          </a:p>
          <a:p>
            <a:r>
              <a:rPr lang="en-AU" altLang="en-US" dirty="0" err="1">
                <a:solidFill>
                  <a:srgbClr val="0070C0"/>
                </a:solidFill>
              </a:rPr>
              <a:t>Kinh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phí</a:t>
            </a:r>
            <a:endParaRPr lang="en-AU" altLang="en-US" dirty="0">
              <a:solidFill>
                <a:srgbClr val="0070C0"/>
              </a:solidFill>
            </a:endParaRPr>
          </a:p>
          <a:p>
            <a:pPr lvl="1"/>
            <a:r>
              <a:rPr lang="en-AU" altLang="en-US" dirty="0" err="1">
                <a:solidFill>
                  <a:srgbClr val="0070C0"/>
                </a:solidFill>
              </a:rPr>
              <a:t>Nếu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có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thể</a:t>
            </a:r>
            <a:r>
              <a:rPr lang="en-AU" altLang="en-US" dirty="0">
                <a:solidFill>
                  <a:srgbClr val="0070C0"/>
                </a:solidFill>
              </a:rPr>
              <a:t>, </a:t>
            </a:r>
            <a:r>
              <a:rPr lang="en-AU" altLang="en-US" dirty="0" err="1">
                <a:solidFill>
                  <a:srgbClr val="0070C0"/>
                </a:solidFill>
              </a:rPr>
              <a:t>kinh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phí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được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phân</a:t>
            </a:r>
            <a:r>
              <a:rPr lang="en-AU" altLang="en-US" dirty="0">
                <a:solidFill>
                  <a:srgbClr val="0070C0"/>
                </a:solidFill>
              </a:rPr>
              <a:t> chia </a:t>
            </a:r>
            <a:r>
              <a:rPr lang="en-AU" altLang="en-US" dirty="0" err="1">
                <a:solidFill>
                  <a:srgbClr val="0070C0"/>
                </a:solidFill>
              </a:rPr>
              <a:t>theo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từng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giai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đoạn</a:t>
            </a:r>
            <a:endParaRPr lang="en-AU" altLang="en-US" dirty="0">
              <a:solidFill>
                <a:srgbClr val="0070C0"/>
              </a:solidFill>
            </a:endParaRPr>
          </a:p>
          <a:p>
            <a:r>
              <a:rPr lang="en-AU" altLang="en-US" dirty="0" err="1">
                <a:solidFill>
                  <a:srgbClr val="0070C0"/>
                </a:solidFill>
              </a:rPr>
              <a:t>Phần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hiệu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chỉnh</a:t>
            </a:r>
            <a:r>
              <a:rPr lang="en-AU" altLang="en-US" dirty="0">
                <a:solidFill>
                  <a:srgbClr val="0070C0"/>
                </a:solidFill>
              </a:rPr>
              <a:t>/</a:t>
            </a:r>
            <a:r>
              <a:rPr lang="en-AU" altLang="en-US" dirty="0" err="1">
                <a:solidFill>
                  <a:srgbClr val="0070C0"/>
                </a:solidFill>
              </a:rPr>
              <a:t>điều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chỉnh</a:t>
            </a:r>
            <a:endParaRPr lang="en-AU" altLang="en-US" dirty="0">
              <a:solidFill>
                <a:srgbClr val="0070C0"/>
              </a:solidFill>
            </a:endParaRPr>
          </a:p>
          <a:p>
            <a:r>
              <a:rPr lang="en-AU" altLang="en-US" dirty="0" err="1">
                <a:solidFill>
                  <a:srgbClr val="0070C0"/>
                </a:solidFill>
              </a:rPr>
              <a:t>Chữ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kí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các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bên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liên</a:t>
            </a:r>
            <a:r>
              <a:rPr lang="en-AU" altLang="en-US" dirty="0">
                <a:solidFill>
                  <a:srgbClr val="0070C0"/>
                </a:solidFill>
              </a:rPr>
              <a:t> </a:t>
            </a:r>
            <a:r>
              <a:rPr lang="en-AU" altLang="en-US" dirty="0" err="1">
                <a:solidFill>
                  <a:srgbClr val="0070C0"/>
                </a:solidFill>
              </a:rPr>
              <a:t>quan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Làm tài liệu Phác thảo dự án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Xác định dự án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E423FD2C-9CB1-4C9B-BAFF-B5B67B10FA8A}" type="slidenum">
              <a:rPr lang="en-US" altLang="en-US" smtClean="0"/>
              <a:pPr lvl="1"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4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smtClean="0"/>
              <a:t>Tên dự án: Như trên</a:t>
            </a:r>
          </a:p>
          <a:p>
            <a:r>
              <a:rPr lang="en-AU" altLang="en-US" smtClean="0"/>
              <a:t>Người quản lý dự án (PM): Tiến sĩ Nguyễn văn X</a:t>
            </a:r>
          </a:p>
          <a:p>
            <a:r>
              <a:rPr lang="en-AU" altLang="en-US" smtClean="0"/>
              <a:t>Danh sách Ban quản lý dự án:</a:t>
            </a:r>
          </a:p>
          <a:p>
            <a:pPr lvl="1"/>
            <a:r>
              <a:rPr lang="en-AU" altLang="en-US" smtClean="0"/>
              <a:t>Tiến sĩ Nguyễn Văn X, trưởng ban</a:t>
            </a:r>
          </a:p>
          <a:p>
            <a:pPr lvl="1"/>
            <a:r>
              <a:rPr lang="en-AU" altLang="en-US" smtClean="0"/>
              <a:t>Ông A</a:t>
            </a:r>
          </a:p>
          <a:p>
            <a:pPr lvl="1"/>
            <a:r>
              <a:rPr lang="en-AU" altLang="en-US" smtClean="0"/>
              <a:t>Bà B</a:t>
            </a:r>
          </a:p>
          <a:p>
            <a:r>
              <a:rPr lang="en-AU" altLang="en-US" smtClean="0"/>
              <a:t>Chủ đầu tư:  UBND qu.Hai Bà Trưng HN  </a:t>
            </a:r>
          </a:p>
          <a:p>
            <a:r>
              <a:rPr lang="en-US" altLang="en-US" smtClean="0">
                <a:hlinkClick r:id="rId2" action="ppaction://hlinkfile" tooltip="Vi Du DOC"/>
              </a:rPr>
              <a:t>Vi Du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Làm tài liệu Phác thảo dự án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Xác định dự án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4497076B-167D-4011-8CF8-76F56267AB45}" type="slidenum">
              <a:rPr lang="en-US" altLang="en-US" smtClean="0"/>
              <a:pPr lvl="1"/>
              <a:t>28</a:t>
            </a:fld>
            <a:endParaRPr lang="en-US" alt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altLang="en-US" smtClean="0"/>
              <a:t>Ví dụ: Phác thảo dự án "Giải toả và Di dân xóm liều T.Nhàn"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Review Project </a:t>
            </a:r>
            <a:r>
              <a:rPr lang="en-US" altLang="en-US" dirty="0" smtClean="0"/>
              <a:t>Identification</a:t>
            </a:r>
            <a:br>
              <a:rPr lang="en-US" altLang="en-US" dirty="0" smtClean="0"/>
            </a:br>
            <a:r>
              <a:rPr lang="en-US" altLang="en-US" dirty="0" err="1" smtClean="0">
                <a:solidFill>
                  <a:srgbClr val="0070C0"/>
                </a:solidFill>
              </a:rPr>
              <a:t>Đánh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 err="1" smtClean="0">
                <a:solidFill>
                  <a:srgbClr val="0070C0"/>
                </a:solidFill>
              </a:rPr>
              <a:t>giá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 err="1" smtClean="0">
                <a:solidFill>
                  <a:srgbClr val="0070C0"/>
                </a:solidFill>
              </a:rPr>
              <a:t>Xác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 err="1" smtClean="0">
                <a:solidFill>
                  <a:srgbClr val="0070C0"/>
                </a:solidFill>
              </a:rPr>
              <a:t>định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 err="1" smtClean="0">
                <a:solidFill>
                  <a:srgbClr val="0070C0"/>
                </a:solidFill>
              </a:rPr>
              <a:t>dự</a:t>
            </a:r>
            <a:r>
              <a:rPr lang="en-US" altLang="en-US" dirty="0" smtClean="0">
                <a:solidFill>
                  <a:srgbClr val="0070C0"/>
                </a:solidFill>
              </a:rPr>
              <a:t> án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96768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Clearly report on the objectives of the project?</a:t>
            </a:r>
          </a:p>
          <a:p>
            <a:r>
              <a:rPr lang="en-US" altLang="en-US" dirty="0"/>
              <a:t>Avoid describing the solution?</a:t>
            </a:r>
          </a:p>
          <a:p>
            <a:r>
              <a:rPr lang="en-US" altLang="en-US" dirty="0"/>
              <a:t>Do the goals cover all aspects of the project? (range, quality, time, investment)</a:t>
            </a:r>
          </a:p>
          <a:p>
            <a:r>
              <a:rPr lang="en-US" altLang="en-US" dirty="0"/>
              <a:t>Does it include all goals - even obvious targets that everyone recognizes?</a:t>
            </a:r>
          </a:p>
          <a:p>
            <a:r>
              <a:rPr lang="en-US" altLang="en-US" dirty="0"/>
              <a:t>Does every goal have a means to measure the results achieved?</a:t>
            </a:r>
          </a:p>
          <a:p>
            <a:r>
              <a:rPr lang="en-US" altLang="en-US" dirty="0"/>
              <a:t>Do the required levels of achievement achieve an acceptable range, including the minimum acceptable level (worst case)?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err="1">
                <a:solidFill>
                  <a:srgbClr val="0070C0"/>
                </a:solidFill>
              </a:rPr>
              <a:t>Báo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cáo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rõ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ràng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về</a:t>
            </a:r>
            <a:r>
              <a:rPr lang="en-US" altLang="en-US" dirty="0">
                <a:solidFill>
                  <a:srgbClr val="0070C0"/>
                </a:solidFill>
              </a:rPr>
              <a:t> các </a:t>
            </a:r>
            <a:r>
              <a:rPr lang="en-US" altLang="en-US" dirty="0" err="1">
                <a:solidFill>
                  <a:srgbClr val="0070C0"/>
                </a:solidFill>
              </a:rPr>
              <a:t>mục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tiêu</a:t>
            </a:r>
            <a:r>
              <a:rPr lang="en-US" altLang="en-US" dirty="0">
                <a:solidFill>
                  <a:srgbClr val="0070C0"/>
                </a:solidFill>
              </a:rPr>
              <a:t> của </a:t>
            </a:r>
            <a:r>
              <a:rPr lang="en-US" altLang="en-US" dirty="0" err="1">
                <a:solidFill>
                  <a:srgbClr val="0070C0"/>
                </a:solidFill>
              </a:rPr>
              <a:t>dự</a:t>
            </a:r>
            <a:r>
              <a:rPr lang="en-US" altLang="en-US" dirty="0">
                <a:solidFill>
                  <a:srgbClr val="0070C0"/>
                </a:solidFill>
              </a:rPr>
              <a:t> án </a:t>
            </a:r>
            <a:r>
              <a:rPr lang="en-US" altLang="en-US" dirty="0" err="1">
                <a:solidFill>
                  <a:srgbClr val="0070C0"/>
                </a:solidFill>
              </a:rPr>
              <a:t>chưa</a:t>
            </a:r>
            <a:r>
              <a:rPr lang="en-US" altLang="en-US" dirty="0">
                <a:solidFill>
                  <a:srgbClr val="0070C0"/>
                </a:solidFill>
              </a:rPr>
              <a:t>?</a:t>
            </a:r>
          </a:p>
          <a:p>
            <a:r>
              <a:rPr lang="en-US" altLang="en-US" dirty="0" err="1">
                <a:solidFill>
                  <a:srgbClr val="0070C0"/>
                </a:solidFill>
              </a:rPr>
              <a:t>Tránh</a:t>
            </a:r>
            <a:r>
              <a:rPr lang="en-US" altLang="en-US" dirty="0">
                <a:solidFill>
                  <a:srgbClr val="0070C0"/>
                </a:solidFill>
              </a:rPr>
              <a:t> việc </a:t>
            </a:r>
            <a:r>
              <a:rPr lang="en-US" altLang="en-US" dirty="0" err="1">
                <a:solidFill>
                  <a:srgbClr val="0070C0"/>
                </a:solidFill>
              </a:rPr>
              <a:t>mô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tả</a:t>
            </a:r>
            <a:r>
              <a:rPr lang="en-US" altLang="en-US" dirty="0">
                <a:solidFill>
                  <a:srgbClr val="0070C0"/>
                </a:solidFill>
              </a:rPr>
              <a:t> các </a:t>
            </a:r>
            <a:r>
              <a:rPr lang="en-US" altLang="en-US" dirty="0" err="1">
                <a:solidFill>
                  <a:srgbClr val="0070C0"/>
                </a:solidFill>
              </a:rPr>
              <a:t>giải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pháp</a:t>
            </a:r>
            <a:r>
              <a:rPr lang="en-US" altLang="en-US" dirty="0">
                <a:solidFill>
                  <a:srgbClr val="0070C0"/>
                </a:solidFill>
              </a:rPr>
              <a:t>?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Các </a:t>
            </a:r>
            <a:r>
              <a:rPr lang="en-US" altLang="en-US" dirty="0" err="1">
                <a:solidFill>
                  <a:srgbClr val="0070C0"/>
                </a:solidFill>
              </a:rPr>
              <a:t>mục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tiêu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bao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gồm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tất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cả</a:t>
            </a:r>
            <a:r>
              <a:rPr lang="en-US" altLang="en-US" dirty="0">
                <a:solidFill>
                  <a:srgbClr val="0070C0"/>
                </a:solidFill>
              </a:rPr>
              <a:t> các </a:t>
            </a:r>
            <a:r>
              <a:rPr lang="en-US" altLang="en-US" dirty="0" err="1">
                <a:solidFill>
                  <a:srgbClr val="0070C0"/>
                </a:solidFill>
              </a:rPr>
              <a:t>khía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cạnh</a:t>
            </a:r>
            <a:r>
              <a:rPr lang="en-US" altLang="en-US" dirty="0">
                <a:solidFill>
                  <a:srgbClr val="0070C0"/>
                </a:solidFill>
              </a:rPr>
              <a:t> trong </a:t>
            </a:r>
            <a:r>
              <a:rPr lang="en-US" altLang="en-US" dirty="0" err="1">
                <a:solidFill>
                  <a:srgbClr val="0070C0"/>
                </a:solidFill>
              </a:rPr>
              <a:t>phạm</a:t>
            </a:r>
            <a:r>
              <a:rPr lang="en-US" altLang="en-US" dirty="0">
                <a:solidFill>
                  <a:srgbClr val="0070C0"/>
                </a:solidFill>
              </a:rPr>
              <a:t> vi </a:t>
            </a:r>
            <a:r>
              <a:rPr lang="en-US" altLang="en-US" dirty="0" err="1">
                <a:solidFill>
                  <a:srgbClr val="0070C0"/>
                </a:solidFill>
              </a:rPr>
              <a:t>dự</a:t>
            </a:r>
            <a:r>
              <a:rPr lang="en-US" altLang="en-US" dirty="0">
                <a:solidFill>
                  <a:srgbClr val="0070C0"/>
                </a:solidFill>
              </a:rPr>
              <a:t> án?    (</a:t>
            </a:r>
            <a:r>
              <a:rPr lang="en-US" altLang="en-US" dirty="0" err="1">
                <a:solidFill>
                  <a:srgbClr val="0070C0"/>
                </a:solidFill>
              </a:rPr>
              <a:t>phạm</a:t>
            </a:r>
            <a:r>
              <a:rPr lang="en-US" altLang="en-US" dirty="0">
                <a:solidFill>
                  <a:srgbClr val="0070C0"/>
                </a:solidFill>
              </a:rPr>
              <a:t> vi, </a:t>
            </a:r>
            <a:r>
              <a:rPr lang="en-US" altLang="en-US" dirty="0" err="1">
                <a:solidFill>
                  <a:srgbClr val="0070C0"/>
                </a:solidFill>
              </a:rPr>
              <a:t>chất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lượng</a:t>
            </a:r>
            <a:r>
              <a:rPr lang="en-US" altLang="en-US" dirty="0">
                <a:solidFill>
                  <a:srgbClr val="0070C0"/>
                </a:solidFill>
              </a:rPr>
              <a:t>, </a:t>
            </a:r>
            <a:r>
              <a:rPr lang="en-US" altLang="en-US" dirty="0" err="1">
                <a:solidFill>
                  <a:srgbClr val="0070C0"/>
                </a:solidFill>
              </a:rPr>
              <a:t>thời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gian</a:t>
            </a:r>
            <a:r>
              <a:rPr lang="en-US" altLang="en-US" dirty="0">
                <a:solidFill>
                  <a:srgbClr val="0070C0"/>
                </a:solidFill>
              </a:rPr>
              <a:t>, </a:t>
            </a:r>
            <a:r>
              <a:rPr lang="en-US" altLang="en-US" dirty="0" err="1">
                <a:solidFill>
                  <a:srgbClr val="0070C0"/>
                </a:solidFill>
              </a:rPr>
              <a:t>đầu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tư</a:t>
            </a:r>
            <a:r>
              <a:rPr lang="en-US" alt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Có </a:t>
            </a:r>
            <a:r>
              <a:rPr lang="en-US" altLang="en-US" dirty="0" err="1">
                <a:solidFill>
                  <a:srgbClr val="0070C0"/>
                </a:solidFill>
              </a:rPr>
              <a:t>phải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bao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gồm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tất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cả</a:t>
            </a:r>
            <a:r>
              <a:rPr lang="en-US" altLang="en-US" dirty="0">
                <a:solidFill>
                  <a:srgbClr val="0070C0"/>
                </a:solidFill>
              </a:rPr>
              <a:t> các </a:t>
            </a:r>
            <a:r>
              <a:rPr lang="en-US" altLang="en-US" dirty="0" err="1">
                <a:solidFill>
                  <a:srgbClr val="0070C0"/>
                </a:solidFill>
              </a:rPr>
              <a:t>mục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tiêu</a:t>
            </a:r>
            <a:r>
              <a:rPr lang="en-US" altLang="en-US" dirty="0">
                <a:solidFill>
                  <a:srgbClr val="0070C0"/>
                </a:solidFill>
              </a:rPr>
              <a:t> - </a:t>
            </a:r>
            <a:r>
              <a:rPr lang="en-US" altLang="en-US" dirty="0" err="1">
                <a:solidFill>
                  <a:srgbClr val="0070C0"/>
                </a:solidFill>
              </a:rPr>
              <a:t>thậm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chí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cả</a:t>
            </a:r>
            <a:r>
              <a:rPr lang="en-US" altLang="en-US" dirty="0">
                <a:solidFill>
                  <a:srgbClr val="0070C0"/>
                </a:solidFill>
              </a:rPr>
              <a:t> các </a:t>
            </a:r>
            <a:r>
              <a:rPr lang="en-US" altLang="en-US" dirty="0" err="1">
                <a:solidFill>
                  <a:srgbClr val="0070C0"/>
                </a:solidFill>
              </a:rPr>
              <a:t>mục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tiêu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hiển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nhiên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mà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tất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cả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mọi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người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đều</a:t>
            </a:r>
            <a:r>
              <a:rPr lang="en-US" altLang="en-US" dirty="0">
                <a:solidFill>
                  <a:srgbClr val="0070C0"/>
                </a:solidFill>
              </a:rPr>
              <a:t> công </a:t>
            </a:r>
            <a:r>
              <a:rPr lang="en-US" altLang="en-US" dirty="0" err="1">
                <a:solidFill>
                  <a:srgbClr val="0070C0"/>
                </a:solidFill>
              </a:rPr>
              <a:t>nhận</a:t>
            </a:r>
            <a:r>
              <a:rPr lang="en-US" altLang="en-US" dirty="0">
                <a:solidFill>
                  <a:srgbClr val="0070C0"/>
                </a:solidFill>
              </a:rPr>
              <a:t>?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Có </a:t>
            </a:r>
            <a:r>
              <a:rPr lang="en-US" altLang="en-US" dirty="0" err="1">
                <a:solidFill>
                  <a:srgbClr val="0070C0"/>
                </a:solidFill>
              </a:rPr>
              <a:t>phải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mỗi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mục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tiêu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đều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kèm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theo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phương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tiện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đo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lường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những</a:t>
            </a:r>
            <a:r>
              <a:rPr lang="en-US" altLang="en-US" dirty="0">
                <a:solidFill>
                  <a:srgbClr val="0070C0"/>
                </a:solidFill>
              </a:rPr>
              <a:t> kết quả </a:t>
            </a:r>
            <a:r>
              <a:rPr lang="en-US" altLang="en-US" dirty="0" err="1">
                <a:solidFill>
                  <a:srgbClr val="0070C0"/>
                </a:solidFill>
              </a:rPr>
              <a:t>đạt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được</a:t>
            </a:r>
            <a:r>
              <a:rPr lang="en-US" altLang="en-US" dirty="0">
                <a:solidFill>
                  <a:srgbClr val="0070C0"/>
                </a:solidFill>
              </a:rPr>
              <a:t>?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Có </a:t>
            </a:r>
            <a:r>
              <a:rPr lang="en-US" altLang="en-US" dirty="0" err="1">
                <a:solidFill>
                  <a:srgbClr val="0070C0"/>
                </a:solidFill>
              </a:rPr>
              <a:t>phải</a:t>
            </a:r>
            <a:r>
              <a:rPr lang="en-US" altLang="en-US" dirty="0">
                <a:solidFill>
                  <a:srgbClr val="0070C0"/>
                </a:solidFill>
              </a:rPr>
              <a:t> các </a:t>
            </a:r>
            <a:r>
              <a:rPr lang="en-US" altLang="en-US" dirty="0" err="1">
                <a:solidFill>
                  <a:srgbClr val="0070C0"/>
                </a:solidFill>
              </a:rPr>
              <a:t>mức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độ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yêu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cầu</a:t>
            </a:r>
            <a:r>
              <a:rPr lang="en-US" altLang="en-US" dirty="0">
                <a:solidFill>
                  <a:srgbClr val="0070C0"/>
                </a:solidFill>
              </a:rPr>
              <a:t> của thành </a:t>
            </a:r>
            <a:r>
              <a:rPr lang="en-US" altLang="en-US" dirty="0" err="1">
                <a:solidFill>
                  <a:srgbClr val="0070C0"/>
                </a:solidFill>
              </a:rPr>
              <a:t>tựu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đạt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được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đưa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ra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một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phạm</a:t>
            </a:r>
            <a:r>
              <a:rPr lang="en-US" altLang="en-US" dirty="0">
                <a:solidFill>
                  <a:srgbClr val="0070C0"/>
                </a:solidFill>
              </a:rPr>
              <a:t> vi </a:t>
            </a:r>
            <a:r>
              <a:rPr lang="en-US" altLang="en-US" dirty="0" err="1">
                <a:solidFill>
                  <a:srgbClr val="0070C0"/>
                </a:solidFill>
              </a:rPr>
              <a:t>chấp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nhận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được</a:t>
            </a:r>
            <a:r>
              <a:rPr lang="en-US" altLang="en-US" dirty="0">
                <a:solidFill>
                  <a:srgbClr val="0070C0"/>
                </a:solidFill>
              </a:rPr>
              <a:t>, </a:t>
            </a:r>
            <a:r>
              <a:rPr lang="en-US" altLang="en-US" dirty="0" err="1">
                <a:solidFill>
                  <a:srgbClr val="0070C0"/>
                </a:solidFill>
              </a:rPr>
              <a:t>bao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gồm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mức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chấp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nhận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tối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thiểu</a:t>
            </a:r>
            <a:r>
              <a:rPr lang="en-US" altLang="en-US" dirty="0">
                <a:solidFill>
                  <a:srgbClr val="0070C0"/>
                </a:solidFill>
              </a:rPr>
              <a:t> (</a:t>
            </a:r>
            <a:r>
              <a:rPr lang="en-US" altLang="en-US" dirty="0" err="1">
                <a:solidFill>
                  <a:srgbClr val="0070C0"/>
                </a:solidFill>
              </a:rPr>
              <a:t>trường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hợp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xấu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nhất</a:t>
            </a:r>
            <a:r>
              <a:rPr lang="en-US" altLang="en-US" dirty="0">
                <a:solidFill>
                  <a:srgbClr val="0070C0"/>
                </a:solidFill>
              </a:rPr>
              <a:t>)?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Xác định dự án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12C7CDD7-EF22-4E24-AC2F-A5B82089D549}" type="slidenum">
              <a:rPr lang="en-US" altLang="en-US" smtClean="0"/>
              <a:pPr lvl="1"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198" y="434340"/>
            <a:ext cx="9433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sz="2400" b="1" u="sng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  <a:r>
              <a:rPr lang="en-US" sz="2400" b="1" i="1" dirty="0" smtClean="0">
                <a:ln w="0"/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  </a:t>
            </a:r>
            <a:r>
              <a:rPr lang="en-US" sz="2400" b="1" i="1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i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i="1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i="1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2400" b="1" i="1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i="1" u="sng" dirty="0">
              <a:ln w="0"/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199" y="1132331"/>
            <a:ext cx="50139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completing this unit, you should be able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endParaRPr lang="en-US" b="1" i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between organizational structures	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function of a Project Charter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how to create the Project Definition document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</a:t>
            </a: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715" y="465381"/>
            <a:ext cx="1841991" cy="17433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28360" y="1116185"/>
            <a:ext cx="4511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cơ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i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Miêu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Miêu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6939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Sponsor / Client must </a:t>
            </a:r>
            <a:r>
              <a:rPr lang="en-US" altLang="en-US" dirty="0" smtClean="0"/>
              <a:t>approve</a:t>
            </a:r>
            <a:br>
              <a:rPr lang="en-US" altLang="en-US" dirty="0" smtClean="0"/>
            </a:br>
            <a:r>
              <a:rPr lang="en-US" altLang="en-US" dirty="0" err="1" smtClean="0">
                <a:solidFill>
                  <a:srgbClr val="0070C0"/>
                </a:solidFill>
              </a:rPr>
              <a:t>Nhà</a:t>
            </a:r>
            <a:r>
              <a:rPr lang="en-US" altLang="en-US" dirty="0" smtClean="0">
                <a:solidFill>
                  <a:srgbClr val="0070C0"/>
                </a:solidFill>
              </a:rPr>
              <a:t> tài </a:t>
            </a:r>
            <a:r>
              <a:rPr lang="en-US" altLang="en-US" dirty="0" err="1" smtClean="0">
                <a:solidFill>
                  <a:srgbClr val="0070C0"/>
                </a:solidFill>
              </a:rPr>
              <a:t>trợ</a:t>
            </a:r>
            <a:r>
              <a:rPr lang="en-US" altLang="en-US" dirty="0" smtClean="0">
                <a:solidFill>
                  <a:srgbClr val="0070C0"/>
                </a:solidFill>
              </a:rPr>
              <a:t>/ </a:t>
            </a:r>
            <a:r>
              <a:rPr lang="en-US" altLang="en-US" dirty="0" err="1" smtClean="0">
                <a:solidFill>
                  <a:srgbClr val="0070C0"/>
                </a:solidFill>
              </a:rPr>
              <a:t>Khách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 err="1" smtClean="0">
                <a:solidFill>
                  <a:srgbClr val="0070C0"/>
                </a:solidFill>
              </a:rPr>
              <a:t>hàng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 err="1" smtClean="0">
                <a:solidFill>
                  <a:srgbClr val="0070C0"/>
                </a:solidFill>
              </a:rPr>
              <a:t>phải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 err="1" smtClean="0">
                <a:solidFill>
                  <a:srgbClr val="0070C0"/>
                </a:solidFill>
              </a:rPr>
              <a:t>phê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 err="1" smtClean="0">
                <a:solidFill>
                  <a:srgbClr val="0070C0"/>
                </a:solidFill>
              </a:rPr>
              <a:t>chuẩn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Scope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the project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 used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Composition of the project team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thorough estimate of time and cost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for project management</a:t>
            </a:r>
          </a:p>
          <a:p>
            <a:r>
              <a:rPr lang="vi-VN" dirty="0" smtClean="0">
                <a:solidFill>
                  <a:srgbClr val="0070C0"/>
                </a:solidFill>
              </a:rPr>
              <a:t>Phạm </a:t>
            </a:r>
            <a:r>
              <a:rPr lang="vi-VN" dirty="0">
                <a:solidFill>
                  <a:srgbClr val="0070C0"/>
                </a:solidFill>
              </a:rPr>
              <a:t>vi của dự án</a:t>
            </a:r>
          </a:p>
          <a:p>
            <a:r>
              <a:rPr lang="vi-VN" dirty="0" smtClean="0">
                <a:solidFill>
                  <a:srgbClr val="0070C0"/>
                </a:solidFill>
              </a:rPr>
              <a:t>Phương </a:t>
            </a:r>
            <a:r>
              <a:rPr lang="vi-VN" dirty="0">
                <a:solidFill>
                  <a:srgbClr val="0070C0"/>
                </a:solidFill>
              </a:rPr>
              <a:t>pháp luận được sử dụng</a:t>
            </a:r>
          </a:p>
          <a:p>
            <a:r>
              <a:rPr lang="vi-VN" dirty="0" smtClean="0">
                <a:solidFill>
                  <a:srgbClr val="0070C0"/>
                </a:solidFill>
              </a:rPr>
              <a:t>Thành </a:t>
            </a:r>
            <a:r>
              <a:rPr lang="vi-VN" dirty="0">
                <a:solidFill>
                  <a:srgbClr val="0070C0"/>
                </a:solidFill>
              </a:rPr>
              <a:t>phần của đội dự án </a:t>
            </a:r>
          </a:p>
          <a:p>
            <a:r>
              <a:rPr lang="vi-VN" dirty="0" smtClean="0">
                <a:solidFill>
                  <a:srgbClr val="0070C0"/>
                </a:solidFill>
              </a:rPr>
              <a:t>Ước </a:t>
            </a:r>
            <a:r>
              <a:rPr lang="vi-VN" dirty="0">
                <a:solidFill>
                  <a:srgbClr val="0070C0"/>
                </a:solidFill>
              </a:rPr>
              <a:t>tính kỹ lương về thời gian và chi phí</a:t>
            </a:r>
          </a:p>
          <a:p>
            <a:r>
              <a:rPr lang="vi-VN" dirty="0" smtClean="0">
                <a:solidFill>
                  <a:srgbClr val="0070C0"/>
                </a:solidFill>
              </a:rPr>
              <a:t>Quy </a:t>
            </a:r>
            <a:r>
              <a:rPr lang="vi-VN" dirty="0">
                <a:solidFill>
                  <a:srgbClr val="0070C0"/>
                </a:solidFill>
              </a:rPr>
              <a:t>trình đối với việc quản lý dự </a:t>
            </a:r>
            <a:r>
              <a:rPr lang="vi-VN" dirty="0" smtClean="0">
                <a:solidFill>
                  <a:srgbClr val="0070C0"/>
                </a:solidFill>
              </a:rPr>
              <a:t>án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Xác định dự án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1A8DE3C5-1C17-4234-9007-6F44C17E9EED}" type="slidenum">
              <a:rPr lang="en-US" altLang="en-US" smtClean="0"/>
              <a:pPr lvl="1"/>
              <a:t>30</a:t>
            </a:fld>
            <a:endParaRPr lang="en-US" altLang="en-US"/>
          </a:p>
        </p:txBody>
      </p:sp>
      <p:graphicFrame>
        <p:nvGraphicFramePr>
          <p:cNvPr id="984069" name="Object 5"/>
          <p:cNvGraphicFramePr>
            <a:graphicFrameLocks/>
          </p:cNvGraphicFramePr>
          <p:nvPr>
            <p:extLst/>
          </p:nvPr>
        </p:nvGraphicFramePr>
        <p:xfrm>
          <a:off x="6615112" y="3052762"/>
          <a:ext cx="2986088" cy="273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Clip" r:id="rId3" imgW="2985840" imgH="2738160" progId="MS_ClipArt_Gallery.2">
                  <p:embed/>
                </p:oleObj>
              </mc:Choice>
              <mc:Fallback>
                <p:oleObj name="Clip" r:id="rId3" imgW="2985840" imgH="273816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5112" y="3052762"/>
                        <a:ext cx="2986088" cy="273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098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hlinkClick r:id="rId2" action="ppaction://hlinkfile"/>
              </a:rPr>
              <a:t>Ví dụ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Xác định dự án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/>
            <a:fld id="{51495454-93D2-4AB7-B4F6-515DD8D9D9C5}" type="slidenum">
              <a:rPr lang="en-US" altLang="en-US" smtClean="0"/>
              <a:pPr lvl="1"/>
              <a:t>31</a:t>
            </a:fld>
            <a:endParaRPr lang="en-US" altLang="en-US"/>
          </a:p>
        </p:txBody>
      </p:sp>
      <p:sp>
        <p:nvSpPr>
          <p:cNvPr id="101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Ví dụ về Sổ tay dự án CNTT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042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66230" y="1812539"/>
            <a:ext cx="109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6230" y="4318762"/>
            <a:ext cx="157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7920" y="2917603"/>
            <a:ext cx="150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Closing Processes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434340"/>
            <a:ext cx="11510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Questions To Ask When Building a </a:t>
            </a:r>
            <a:r>
              <a:rPr lang="en-US" sz="2400" b="1" u="sng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ProjectDefinition </a:t>
            </a:r>
            <a:r>
              <a:rPr lang="en-US" sz="2400" b="1" u="sng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Document (1 of 5)</a:t>
            </a:r>
            <a:br>
              <a:rPr lang="en-US" sz="2400" b="1" u="sng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i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câu hỏi đặt ra khi xây dựng tài liệu định nghĩa dự án (1/5</a:t>
            </a:r>
            <a:r>
              <a:rPr lang="en-US" sz="2400" b="1" i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i="1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9878" y="1450003"/>
            <a:ext cx="533520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summary of project 	</a:t>
            </a:r>
            <a:endParaRPr lang="vi-V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did this project come from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it being done?		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customer receive or not receive by project end?	 </a:t>
            </a:r>
            <a:endParaRPr lang="vi-V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 			</a:t>
            </a:r>
            <a:endParaRPr lang="vi-V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target of the project?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should the project solve?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major components of work on the project?	</a:t>
            </a:r>
            <a:endParaRPr lang="vi-V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deliverables	</a:t>
            </a:r>
            <a:endParaRPr lang="vi-V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major products required to meet the objectives?	</a:t>
            </a:r>
            <a:endParaRPr lang="vi-V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Customer deliverables		</a:t>
            </a:r>
            <a:endParaRPr lang="vi-V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Project deliverables			</a:t>
            </a:r>
            <a:endParaRPr lang="vi-V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Process deliverables </a:t>
            </a:r>
            <a:r>
              <a:rPr lang="en-US" dirty="0"/>
              <a:t>		</a:t>
            </a: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20012" y="1450003"/>
            <a:ext cx="537574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lang="en-US" sz="17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7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7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sz="17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7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7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7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1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vi-VN" sz="1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chưa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vi-VN" sz="1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vi-VN" sz="1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17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7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7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vi-VN" sz="1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vi-VN" sz="1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vi-VN" sz="1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700" i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vi-VN" sz="1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7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7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7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7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7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vi-VN" sz="1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vi-VN" sz="1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17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7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7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391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66230" y="1812539"/>
            <a:ext cx="109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6230" y="4318762"/>
            <a:ext cx="157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7920" y="2917603"/>
            <a:ext cx="150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Closing Processes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8" y="434340"/>
            <a:ext cx="11734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Questions To Ask When Building a </a:t>
            </a:r>
            <a:r>
              <a:rPr lang="en-US" sz="2400" b="1" u="sng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ProjectDefinition </a:t>
            </a:r>
            <a:r>
              <a:rPr lang="en-US" sz="2400" b="1" u="sng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Document (2 of 5)</a:t>
            </a:r>
            <a:br>
              <a:rPr lang="en-US" sz="2400" b="1" u="sng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i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câu hỏi đặt ra khi xây dựng tài liệu định nghĩa dự án (2/5</a:t>
            </a:r>
            <a:r>
              <a:rPr lang="en-US" sz="2400" b="1" i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b="1" i="1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015" y="1265337"/>
            <a:ext cx="53935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milestones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points in time are important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points in time are important to measure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against?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bureaucratic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milestones?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		</a:t>
            </a:r>
            <a:endParaRPr lang="en-US" b="1" i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unknowns are being made into knowns?</a:t>
            </a:r>
            <a:endParaRPr lang="en-US" i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operating rules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obstacles could jeopardize project success?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			</a:t>
            </a:r>
            <a:r>
              <a:rPr lang="en-US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Schedule	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		</a:t>
            </a:r>
            <a:r>
              <a:rPr lang="en-US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Quality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lvl="1"/>
            <a:r>
              <a:rPr lang="en-US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	</a:t>
            </a: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22720" y="1265337"/>
            <a:ext cx="46634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mốc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endParaRPr lang="en-US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về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vi-V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 sao những điểm quan trọng trong thời gian lại quan trọng để đo lường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chưa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endParaRPr lang="en-US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ngại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nào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Chi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4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66230" y="1812539"/>
            <a:ext cx="109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6230" y="4318762"/>
            <a:ext cx="157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7920" y="2917603"/>
            <a:ext cx="150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Closing Processes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434340"/>
            <a:ext cx="11526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Questions To Ask When Building a </a:t>
            </a:r>
            <a:r>
              <a:rPr lang="en-US" sz="2400" b="1" u="sng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Definition </a:t>
            </a:r>
            <a:r>
              <a:rPr lang="en-US" sz="2400" b="1" u="sng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Document (3 of 5)</a:t>
            </a:r>
            <a:br>
              <a:rPr lang="en-US" sz="2400" b="1" u="sng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i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câu hỏi đặt ra khi xây dựng tài liệu định nghĩa dự án (3/5</a:t>
            </a:r>
            <a:r>
              <a:rPr lang="en-US" sz="2400" b="1" i="1" smtClean="0">
                <a:ln w="0"/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u="sng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u="sng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u="sng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199" y="1241455"/>
            <a:ext cx="55863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resource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			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resources are necessary to complete 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US" b="1" i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issues are restricting this project?	</a:t>
            </a:r>
            <a:endParaRPr lang="en-US" i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Staff			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			</a:t>
            </a:r>
            <a:r>
              <a:rPr lang="en-US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Interrelated projects			</a:t>
            </a:r>
            <a:endParaRPr lang="en-US" b="1" i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 are there on other programs ? </a:t>
            </a: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projects are addressing related issues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projects have a potential impact on this project 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3179" y="1241455"/>
            <a:ext cx="65925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về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endParaRPr lang="en-US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Nguyên-vật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nào có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0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66230" y="1812539"/>
            <a:ext cx="109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6230" y="4318762"/>
            <a:ext cx="157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7920" y="2917603"/>
            <a:ext cx="150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Closing Processes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8" y="434340"/>
            <a:ext cx="11397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Questions To Ask When Building a </a:t>
            </a:r>
            <a:r>
              <a:rPr lang="en-US" sz="2400" b="1" u="sng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Definition </a:t>
            </a:r>
            <a:r>
              <a:rPr lang="en-US" sz="2400" b="1" u="sng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Document (4 of 5</a:t>
            </a:r>
            <a:r>
              <a:rPr lang="en-US" sz="2400" b="1" u="sng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1" i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câu hỏi đặt ra khi xây dựng tài liệu định nghĩa dự án (4/5)</a:t>
            </a:r>
          </a:p>
          <a:p>
            <a:endParaRPr lang="en-US" sz="2400" b="1" u="sng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197" y="1257498"/>
            <a:ext cx="49072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	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i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technical performance is required?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checkpoints are in place to ensure that the right product is being delivered in the right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way?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success measured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i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US" b="1" i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are done? When?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approves project reviews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Reviews				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what points are management reviews conducted?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what purpose?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points are customer reviews conducted? For what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points are informal (team, peer) reviews conducted ? For what purpose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92377" y="1257498"/>
            <a:ext cx="53119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endParaRPr lang="en-US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nào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nào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chắc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thế nào?</a:t>
            </a:r>
          </a:p>
          <a:p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nào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nào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phê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vi-V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 những điểm nào đánh giá quản lý được thực hiện? Cho mục đích gì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vi-V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Tại </a:t>
            </a:r>
            <a:r>
              <a:rPr lang="vi-VN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 </a:t>
            </a:r>
            <a:r>
              <a:rPr lang="vi-V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 nào đánh giá của khách hàng được tiến hành? Cho mục đích gì </a:t>
            </a:r>
            <a:endParaRPr lang="en-US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vi-V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 những điểm nào đánh giá không chính thức (nhóm, ngang hàng) được tiến hành? Cho mục đích gì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3637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66230" y="1812539"/>
            <a:ext cx="109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6230" y="4318762"/>
            <a:ext cx="157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7920" y="2917603"/>
            <a:ext cx="150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Closing Processes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434340"/>
            <a:ext cx="10964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Questions To Ask When Building a </a:t>
            </a:r>
            <a:r>
              <a:rPr lang="en-US" sz="2400" b="1" u="sng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Definition </a:t>
            </a:r>
            <a:r>
              <a:rPr lang="en-US" sz="2400" b="1" u="sng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Document (5 of 5)</a:t>
            </a:r>
            <a:br>
              <a:rPr lang="en-US" sz="2400" b="1" u="sng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i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câu hỏi đặt ra khi xây dựng tài liệu định nghĩa dự án (5/5)</a:t>
            </a:r>
          </a:p>
          <a:p>
            <a:endParaRPr lang="en-US" sz="2400" b="1" u="sng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9879" y="1450003"/>
            <a:ext cx="54266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			</a:t>
            </a:r>
            <a:endParaRPr lang="en-US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team members communicate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team communicate with the customer, stakeholders, and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management?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meetings are held? Frequency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Purpose?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reports are written? Frequency?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Purpose?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			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is followed when project change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occurs?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				</a:t>
            </a:r>
            <a:endParaRPr lang="en-US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with title, date, and version that affect the scope definition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62171" y="1450003"/>
            <a:ext cx="58298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lang="en-US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thế nào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thế nào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vi-V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 cuộc họp nào được tổ chức? Tần số? Mục đích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nào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đich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nào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i="1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xảy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vi.</a:t>
            </a:r>
          </a:p>
          <a:p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770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66230" y="1812539"/>
            <a:ext cx="109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6230" y="4318762"/>
            <a:ext cx="157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7920" y="2917603"/>
            <a:ext cx="150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Closing Processes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752" y="4318762"/>
            <a:ext cx="2163128" cy="17234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198" y="434340"/>
            <a:ext cx="11734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 Messages for Unit </a:t>
            </a:r>
            <a:r>
              <a:rPr lang="en-US" sz="2400" b="1" u="sng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i="1" dirty="0" smtClean="0">
                <a:ln w="0"/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</a:t>
            </a:r>
            <a:r>
              <a:rPr lang="en-US" sz="2400" b="1" i="1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 i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điệp</a:t>
            </a:r>
            <a:r>
              <a:rPr lang="en-US" sz="2400" b="1" i="1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b="1" i="1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1" i="1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b="1" i="1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endParaRPr lang="en-US" sz="2400" b="1" i="1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8596" y="1210004"/>
            <a:ext cx="51793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the performing organization often constrains the availability of or terms under which resources will become available for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charter gives the project manager the responsibility and the authority to apply organizational resources to project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definition document formalizes the understanding of the project charter by the delivery organization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16534" y="1265337"/>
            <a:ext cx="5151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trúc của tổ chức thực hiện thường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 sẵn có của các điều khoản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vi-V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đó các nguồn lực sẽ trở nên có sẵn cho một dự </a:t>
            </a:r>
            <a:r>
              <a:rPr lang="vi-VN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 lệ dự án cho người quản lý dự án chịu trách nhiệm và quyền sử dụng các nguồn lực tổ chức cho các hoạt động của dự </a:t>
            </a:r>
            <a:r>
              <a:rPr lang="vi-VN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vi-V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định nghĩa của dự án chính thức hoá sự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 về điều lệ dự án của tổ chức phân phối.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52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66230" y="1812539"/>
            <a:ext cx="109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6230" y="4318762"/>
            <a:ext cx="157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7920" y="2917603"/>
            <a:ext cx="150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Closing Processes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198" y="434340"/>
            <a:ext cx="10804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Exercise 4-1 </a:t>
            </a:r>
            <a:r>
              <a:rPr lang="en-US" sz="2400" b="1" u="sng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:Establish </a:t>
            </a:r>
            <a:r>
              <a:rPr lang="en-US" sz="2400" b="1" u="sng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Goals and Objectives</a:t>
            </a:r>
            <a:br>
              <a:rPr lang="en-US" sz="2400" b="1" u="sng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i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tập nhóm 4-1 </a:t>
            </a:r>
            <a:r>
              <a:rPr lang="en-US" sz="2400" b="1" i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Thiết </a:t>
            </a:r>
            <a:r>
              <a:rPr lang="en-US" sz="2400" b="1" i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 mục tiêu và mục đich</a:t>
            </a:r>
          </a:p>
          <a:p>
            <a:endParaRPr lang="en-US" sz="2400" b="1" u="sng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9879" y="1450003"/>
            <a:ext cx="4100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RestEasy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Hotels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handout and be prepared to present your finding 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							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316" y="4307379"/>
            <a:ext cx="2283214" cy="17263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72300" y="1450003"/>
            <a:ext cx="3616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RestEasy</a:t>
            </a:r>
            <a:endParaRPr lang="en-US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 </a:t>
            </a:r>
            <a:r>
              <a:rPr lang="vi-V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và chuẩn bị để trình bày kết quả tìm kiếm của </a:t>
            </a:r>
            <a:r>
              <a:rPr lang="vi-VN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vi-V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77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1619" y="5394960"/>
            <a:ext cx="8226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4-3</a:t>
            </a:r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Process Groups Mapped to the Plan-Do-Check-Act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4-3.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hoạch-làm-kiểm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691" y="1217595"/>
            <a:ext cx="6434383" cy="42310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18181" y="828411"/>
            <a:ext cx="2182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 &amp; Controlling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pPr algn="ctr"/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6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1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9038" y="2034141"/>
            <a:ext cx="1247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1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998" y="2848284"/>
            <a:ext cx="1212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Initialing 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6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16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8181" y="4213445"/>
            <a:ext cx="1577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Executing </a:t>
            </a:r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 (</a:t>
            </a:r>
            <a:r>
              <a:rPr lang="en-US" sz="1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18230" y="2917602"/>
            <a:ext cx="150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Closing </a:t>
            </a:r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 (</a:t>
            </a:r>
            <a:r>
              <a:rPr lang="en-US" sz="16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6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6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16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199" y="239559"/>
            <a:ext cx="5586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Process Groups (</a:t>
            </a:r>
            <a:r>
              <a:rPr lang="en-US" sz="2400" b="1" i="1" u="sng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b="1" i="1" u="sng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b="1" i="1" u="sng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i="1" u="sng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i="1" u="sng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i="1" u="sng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b="1" i="1" u="sng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b="1" u="sng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27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1927" y="165063"/>
            <a:ext cx="923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 of Organizational Structures</a:t>
            </a:r>
            <a:r>
              <a:rPr lang="en-US" sz="2400" b="1" u="sng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u="sng" dirty="0" err="1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u="sng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b="1" u="sng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b="1" u="sng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b="1" u="sng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b="1" u="sng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u="sng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1927" y="670648"/>
            <a:ext cx="790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 types of organizational structures are :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09526673"/>
              </p:ext>
            </p:extLst>
          </p:nvPr>
        </p:nvGraphicFramePr>
        <p:xfrm>
          <a:off x="272333" y="720980"/>
          <a:ext cx="5387088" cy="3266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231265" y="985271"/>
            <a:ext cx="264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hức</a:t>
            </a:r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49001" y="827011"/>
            <a:ext cx="1767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Projectized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8904996" y="1477819"/>
            <a:ext cx="1473185" cy="7478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President(</a:t>
            </a:r>
            <a:r>
              <a:rPr lang="en-US" sz="1600" dirty="0" err="1" smtClean="0">
                <a:solidFill>
                  <a:srgbClr val="2887C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600" dirty="0" smtClean="0">
                <a:solidFill>
                  <a:srgbClr val="2887C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2887C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tịch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7207828" y="2298908"/>
            <a:ext cx="1697168" cy="4084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083703" y="2360427"/>
            <a:ext cx="1259486" cy="3883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0490103" y="2415865"/>
            <a:ext cx="1535642" cy="3944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Delta Project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334204" y="2810067"/>
            <a:ext cx="886915" cy="4025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8397909" y="3273906"/>
            <a:ext cx="947606" cy="2413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Clerical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8370864" y="3640625"/>
            <a:ext cx="1100246" cy="328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</a:t>
            </a:r>
          </a:p>
        </p:txBody>
      </p:sp>
      <p:cxnSp>
        <p:nvCxnSpPr>
          <p:cNvPr id="212" name="Elbow Connector 211"/>
          <p:cNvCxnSpPr>
            <a:stCxn id="205" idx="2"/>
            <a:endCxn id="206" idx="0"/>
          </p:cNvCxnSpPr>
          <p:nvPr/>
        </p:nvCxnSpPr>
        <p:spPr>
          <a:xfrm rot="5400000">
            <a:off x="8812364" y="1469682"/>
            <a:ext cx="73275" cy="158517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Elbow Connector 212"/>
          <p:cNvCxnSpPr>
            <a:endCxn id="208" idx="0"/>
          </p:cNvCxnSpPr>
          <p:nvPr/>
        </p:nvCxnSpPr>
        <p:spPr>
          <a:xfrm>
            <a:off x="9785303" y="2332597"/>
            <a:ext cx="1118458" cy="8326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05" idx="2"/>
            <a:endCxn id="207" idx="0"/>
          </p:cNvCxnSpPr>
          <p:nvPr/>
        </p:nvCxnSpPr>
        <p:spPr>
          <a:xfrm>
            <a:off x="9641589" y="2225633"/>
            <a:ext cx="143715" cy="1812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8370864" y="4164719"/>
            <a:ext cx="1270725" cy="3708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11211715" y="2815312"/>
            <a:ext cx="852104" cy="2271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11216051" y="3189090"/>
            <a:ext cx="906107" cy="3161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Clerical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11199267" y="3566784"/>
            <a:ext cx="922891" cy="3821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</a:t>
            </a:r>
          </a:p>
        </p:txBody>
      </p:sp>
      <p:cxnSp>
        <p:nvCxnSpPr>
          <p:cNvPr id="222" name="Elbow Connector 221"/>
          <p:cNvCxnSpPr/>
          <p:nvPr/>
        </p:nvCxnSpPr>
        <p:spPr>
          <a:xfrm rot="16200000" flipH="1">
            <a:off x="7485178" y="3289236"/>
            <a:ext cx="1442247" cy="278528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 flipV="1">
            <a:off x="8106712" y="2871757"/>
            <a:ext cx="209398" cy="1042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6" name="Elbow Connector 225"/>
          <p:cNvCxnSpPr/>
          <p:nvPr/>
        </p:nvCxnSpPr>
        <p:spPr>
          <a:xfrm rot="16200000" flipH="1">
            <a:off x="10538609" y="3150206"/>
            <a:ext cx="1025811" cy="29550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Elbow Connector 226"/>
          <p:cNvCxnSpPr/>
          <p:nvPr/>
        </p:nvCxnSpPr>
        <p:spPr>
          <a:xfrm rot="16200000" flipH="1">
            <a:off x="10752338" y="3141814"/>
            <a:ext cx="615136" cy="31229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H="1">
            <a:off x="8102041" y="3376384"/>
            <a:ext cx="289084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H="1" flipV="1">
            <a:off x="8056412" y="3768963"/>
            <a:ext cx="289083" cy="27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stCxn id="216" idx="1"/>
          </p:cNvCxnSpPr>
          <p:nvPr/>
        </p:nvCxnSpPr>
        <p:spPr>
          <a:xfrm flipH="1" flipV="1">
            <a:off x="10903761" y="2923874"/>
            <a:ext cx="307954" cy="49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>
            <a:off x="10006556" y="2828852"/>
            <a:ext cx="859131" cy="213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10010892" y="3202629"/>
            <a:ext cx="876086" cy="3161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Clerical</a:t>
            </a:r>
          </a:p>
        </p:txBody>
      </p:sp>
      <p:sp>
        <p:nvSpPr>
          <p:cNvPr id="288" name="Rectangle 287"/>
          <p:cNvSpPr/>
          <p:nvPr/>
        </p:nvSpPr>
        <p:spPr>
          <a:xfrm>
            <a:off x="9994108" y="3580323"/>
            <a:ext cx="892870" cy="3821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</a:t>
            </a:r>
          </a:p>
        </p:txBody>
      </p:sp>
      <p:cxnSp>
        <p:nvCxnSpPr>
          <p:cNvPr id="289" name="Straight Connector 288"/>
          <p:cNvCxnSpPr>
            <a:stCxn id="286" idx="1"/>
          </p:cNvCxnSpPr>
          <p:nvPr/>
        </p:nvCxnSpPr>
        <p:spPr>
          <a:xfrm flipH="1" flipV="1">
            <a:off x="9698602" y="2937413"/>
            <a:ext cx="307954" cy="49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0" name="Elbow Connector 289"/>
          <p:cNvCxnSpPr/>
          <p:nvPr/>
        </p:nvCxnSpPr>
        <p:spPr>
          <a:xfrm rot="16200000" flipH="1">
            <a:off x="9517158" y="2868307"/>
            <a:ext cx="615136" cy="31229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1" name="Elbow Connector 290"/>
          <p:cNvCxnSpPr/>
          <p:nvPr/>
        </p:nvCxnSpPr>
        <p:spPr>
          <a:xfrm rot="16200000" flipH="1">
            <a:off x="9307823" y="3097195"/>
            <a:ext cx="1025811" cy="29550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4271783" y="3470700"/>
            <a:ext cx="223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(Ma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4895409" y="3840032"/>
            <a:ext cx="764011" cy="3339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President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Rectangle 297"/>
          <p:cNvSpPr/>
          <p:nvPr/>
        </p:nvSpPr>
        <p:spPr>
          <a:xfrm>
            <a:off x="5810826" y="4225260"/>
            <a:ext cx="774701" cy="3124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VP</a:t>
            </a:r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3639974" y="4225260"/>
            <a:ext cx="800302" cy="2996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VP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Rectangle 300"/>
          <p:cNvSpPr/>
          <p:nvPr/>
        </p:nvSpPr>
        <p:spPr>
          <a:xfrm>
            <a:off x="3310621" y="4707622"/>
            <a:ext cx="658707" cy="3140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Puchasing</a:t>
            </a:r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4282114" y="4728884"/>
            <a:ext cx="613296" cy="2911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5177707" y="4721542"/>
            <a:ext cx="645821" cy="2985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Rectangle 303"/>
          <p:cNvSpPr/>
          <p:nvPr/>
        </p:nvSpPr>
        <p:spPr>
          <a:xfrm>
            <a:off x="6299065" y="4720366"/>
            <a:ext cx="732842" cy="2996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Rectangle 304"/>
          <p:cNvSpPr/>
          <p:nvPr/>
        </p:nvSpPr>
        <p:spPr>
          <a:xfrm>
            <a:off x="2242274" y="5188092"/>
            <a:ext cx="842836" cy="2925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 Project</a:t>
            </a:r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2242420" y="5613324"/>
            <a:ext cx="857302" cy="2544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Beta Project</a:t>
            </a:r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Rectangle 306"/>
          <p:cNvSpPr/>
          <p:nvPr/>
        </p:nvSpPr>
        <p:spPr>
          <a:xfrm>
            <a:off x="2248271" y="6000456"/>
            <a:ext cx="845599" cy="2732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Delta Project</a:t>
            </a:r>
            <a:endParaRPr lang="en-US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9" name="Elbow Connector 308"/>
          <p:cNvCxnSpPr>
            <a:stCxn id="297" idx="2"/>
            <a:endCxn id="299" idx="0"/>
          </p:cNvCxnSpPr>
          <p:nvPr/>
        </p:nvCxnSpPr>
        <p:spPr>
          <a:xfrm rot="5400000">
            <a:off x="4633119" y="3580964"/>
            <a:ext cx="51302" cy="123729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297" idx="2"/>
            <a:endCxn id="298" idx="0"/>
          </p:cNvCxnSpPr>
          <p:nvPr/>
        </p:nvCxnSpPr>
        <p:spPr>
          <a:xfrm rot="16200000" flipH="1">
            <a:off x="5712145" y="3739228"/>
            <a:ext cx="51302" cy="92076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299" idx="2"/>
            <a:endCxn id="301" idx="0"/>
          </p:cNvCxnSpPr>
          <p:nvPr/>
        </p:nvCxnSpPr>
        <p:spPr>
          <a:xfrm rot="5400000">
            <a:off x="3748710" y="4416206"/>
            <a:ext cx="182681" cy="40015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Elbow Connector 317"/>
          <p:cNvCxnSpPr>
            <a:stCxn id="299" idx="2"/>
            <a:endCxn id="302" idx="0"/>
          </p:cNvCxnSpPr>
          <p:nvPr/>
        </p:nvCxnSpPr>
        <p:spPr>
          <a:xfrm rot="16200000" flipH="1">
            <a:off x="4212472" y="4352593"/>
            <a:ext cx="203943" cy="54863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Elbow Connector 319"/>
          <p:cNvCxnSpPr>
            <a:stCxn id="298" idx="2"/>
            <a:endCxn id="303" idx="0"/>
          </p:cNvCxnSpPr>
          <p:nvPr/>
        </p:nvCxnSpPr>
        <p:spPr>
          <a:xfrm rot="5400000">
            <a:off x="5757472" y="4280836"/>
            <a:ext cx="183853" cy="69755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Elbow Connector 321"/>
          <p:cNvCxnSpPr>
            <a:stCxn id="298" idx="2"/>
            <a:endCxn id="304" idx="0"/>
          </p:cNvCxnSpPr>
          <p:nvPr/>
        </p:nvCxnSpPr>
        <p:spPr>
          <a:xfrm rot="16200000" flipH="1">
            <a:off x="6340493" y="4395372"/>
            <a:ext cx="182677" cy="46730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>
            <a:stCxn id="305" idx="3"/>
          </p:cNvCxnSpPr>
          <p:nvPr/>
        </p:nvCxnSpPr>
        <p:spPr>
          <a:xfrm flipV="1">
            <a:off x="3085110" y="5330454"/>
            <a:ext cx="4122718" cy="3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>
            <a:stCxn id="306" idx="3"/>
          </p:cNvCxnSpPr>
          <p:nvPr/>
        </p:nvCxnSpPr>
        <p:spPr>
          <a:xfrm flipV="1">
            <a:off x="3099722" y="5719588"/>
            <a:ext cx="4108106" cy="20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>
            <a:stCxn id="307" idx="3"/>
          </p:cNvCxnSpPr>
          <p:nvPr/>
        </p:nvCxnSpPr>
        <p:spPr>
          <a:xfrm flipV="1">
            <a:off x="3093870" y="6136618"/>
            <a:ext cx="4113958" cy="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stCxn id="301" idx="2"/>
          </p:cNvCxnSpPr>
          <p:nvPr/>
        </p:nvCxnSpPr>
        <p:spPr>
          <a:xfrm flipH="1">
            <a:off x="3639974" y="5021658"/>
            <a:ext cx="1" cy="1252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>
            <a:stCxn id="302" idx="2"/>
          </p:cNvCxnSpPr>
          <p:nvPr/>
        </p:nvCxnSpPr>
        <p:spPr>
          <a:xfrm>
            <a:off x="4588762" y="5020059"/>
            <a:ext cx="0" cy="1253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>
            <a:stCxn id="303" idx="2"/>
          </p:cNvCxnSpPr>
          <p:nvPr/>
        </p:nvCxnSpPr>
        <p:spPr>
          <a:xfrm>
            <a:off x="5500618" y="5020060"/>
            <a:ext cx="14226" cy="1253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>
            <a:stCxn id="304" idx="2"/>
          </p:cNvCxnSpPr>
          <p:nvPr/>
        </p:nvCxnSpPr>
        <p:spPr>
          <a:xfrm>
            <a:off x="6665486" y="5020059"/>
            <a:ext cx="15344" cy="1253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8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11994" y="1620920"/>
            <a:ext cx="109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0364" y="2725984"/>
            <a:ext cx="146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Initialing Processes</a:t>
            </a:r>
          </a:p>
          <a:p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1994" y="4127143"/>
            <a:ext cx="157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63684" y="2725984"/>
            <a:ext cx="150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Closing Processes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466154"/>
              </p:ext>
            </p:extLst>
          </p:nvPr>
        </p:nvGraphicFramePr>
        <p:xfrm>
          <a:off x="274973" y="1056861"/>
          <a:ext cx="11635404" cy="5105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392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392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392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3923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3923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3923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782265">
                <a:tc>
                  <a:txBody>
                    <a:bodyPr/>
                    <a:lstStyle/>
                    <a:p>
                      <a:pPr algn="r"/>
                      <a:r>
                        <a:rPr lang="en-US" sz="1300" dirty="0" smtClean="0"/>
                        <a:t>Organization</a:t>
                      </a:r>
                    </a:p>
                    <a:p>
                      <a:pPr algn="r"/>
                      <a:r>
                        <a:rPr lang="en-US" sz="1300" dirty="0" smtClean="0"/>
                        <a:t>Structure</a:t>
                      </a:r>
                      <a:br>
                        <a:rPr lang="en-US" sz="1300" dirty="0" smtClean="0"/>
                      </a:br>
                      <a:r>
                        <a:rPr lang="en-US" sz="1300" i="1" dirty="0" err="1" smtClean="0">
                          <a:solidFill>
                            <a:srgbClr val="00B0F0"/>
                          </a:solidFill>
                        </a:rPr>
                        <a:t>Cấu</a:t>
                      </a:r>
                      <a:r>
                        <a:rPr lang="en-US" sz="1300" i="1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sz="1300" i="1" baseline="0" dirty="0" err="1" smtClean="0">
                          <a:solidFill>
                            <a:srgbClr val="00B0F0"/>
                          </a:solidFill>
                        </a:rPr>
                        <a:t>trúc</a:t>
                      </a:r>
                      <a:endParaRPr lang="en-US" sz="1300" i="1" baseline="0" dirty="0" smtClean="0">
                        <a:solidFill>
                          <a:srgbClr val="00B0F0"/>
                        </a:solidFill>
                      </a:endParaRPr>
                    </a:p>
                    <a:p>
                      <a:pPr algn="r"/>
                      <a:r>
                        <a:rPr lang="en-US" sz="1300" i="1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sz="1300" i="1" baseline="0" dirty="0" err="1" smtClean="0">
                          <a:solidFill>
                            <a:srgbClr val="00B0F0"/>
                          </a:solidFill>
                        </a:rPr>
                        <a:t>tổ</a:t>
                      </a:r>
                      <a:r>
                        <a:rPr lang="en-US" sz="1300" i="1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sz="1300" i="1" baseline="0" dirty="0" err="1" smtClean="0">
                          <a:solidFill>
                            <a:srgbClr val="00B0F0"/>
                          </a:solidFill>
                        </a:rPr>
                        <a:t>chức</a:t>
                      </a:r>
                      <a:endParaRPr lang="en-US" sz="1300" i="1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Functional</a:t>
                      </a:r>
                      <a:br>
                        <a:rPr lang="en-US" sz="1300" smtClean="0"/>
                      </a:br>
                      <a:r>
                        <a:rPr lang="en-US" sz="1300" i="1" smtClean="0">
                          <a:solidFill>
                            <a:srgbClr val="00B0F0"/>
                          </a:solidFill>
                        </a:rPr>
                        <a:t>Về</a:t>
                      </a:r>
                      <a: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  <a:t> chức năng</a:t>
                      </a:r>
                      <a:endParaRPr lang="en-US" sz="1300" i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Matrix</a:t>
                      </a:r>
                      <a:br>
                        <a:rPr lang="en-US" sz="1300" smtClean="0"/>
                      </a:br>
                      <a:r>
                        <a:rPr lang="en-US" sz="1300" i="1" smtClean="0">
                          <a:solidFill>
                            <a:srgbClr val="00B0F0"/>
                          </a:solidFill>
                        </a:rPr>
                        <a:t>Ma trận</a:t>
                      </a:r>
                      <a:endParaRPr lang="en-US" sz="1300" i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Projectized</a:t>
                      </a:r>
                      <a:br>
                        <a:rPr lang="en-US" sz="1300" smtClean="0"/>
                      </a:br>
                      <a:r>
                        <a:rPr lang="en-US" sz="1300" i="1" smtClean="0">
                          <a:solidFill>
                            <a:srgbClr val="00B0F0"/>
                          </a:solidFill>
                        </a:rPr>
                        <a:t>Hình</a:t>
                      </a:r>
                      <a: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  <a:t> thức dự án</a:t>
                      </a:r>
                      <a:endParaRPr lang="en-US" sz="1300" i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5403"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Project</a:t>
                      </a:r>
                    </a:p>
                    <a:p>
                      <a:pPr algn="l"/>
                      <a:r>
                        <a:rPr lang="en-US" sz="1300" smtClean="0"/>
                        <a:t>Characteristics</a:t>
                      </a:r>
                      <a:br>
                        <a:rPr lang="en-US" sz="1300" smtClean="0"/>
                      </a:br>
                      <a:r>
                        <a:rPr lang="en-US" sz="1300" i="1" smtClean="0">
                          <a:solidFill>
                            <a:srgbClr val="00B0F0"/>
                          </a:solidFill>
                        </a:rPr>
                        <a:t>Các</a:t>
                      </a:r>
                      <a: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  <a:t> đặc điểm </a:t>
                      </a:r>
                      <a:b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  <a:t>của dự án</a:t>
                      </a:r>
                      <a:endParaRPr lang="en-US" sz="1300" i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Weak</a:t>
                      </a:r>
                      <a:r>
                        <a:rPr lang="en-US" sz="1300" baseline="0" dirty="0" smtClean="0"/>
                        <a:t> Matrix</a:t>
                      </a:r>
                      <a:br>
                        <a:rPr lang="en-US" sz="1300" baseline="0" dirty="0" smtClean="0"/>
                      </a:br>
                      <a:r>
                        <a:rPr lang="en-US" sz="1300" i="1" u="none" baseline="0" dirty="0" smtClean="0">
                          <a:solidFill>
                            <a:srgbClr val="00B0F0"/>
                          </a:solidFill>
                        </a:rPr>
                        <a:t>Ma </a:t>
                      </a:r>
                      <a:r>
                        <a:rPr lang="en-US" sz="1300" i="1" u="none" baseline="0" dirty="0" err="1" smtClean="0">
                          <a:solidFill>
                            <a:srgbClr val="00B0F0"/>
                          </a:solidFill>
                        </a:rPr>
                        <a:t>trận</a:t>
                      </a:r>
                      <a:r>
                        <a:rPr lang="en-US" sz="1300" i="1" u="none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sz="1300" i="1" u="none" baseline="0" dirty="0" err="1" smtClean="0">
                          <a:solidFill>
                            <a:srgbClr val="00B0F0"/>
                          </a:solidFill>
                        </a:rPr>
                        <a:t>yếu</a:t>
                      </a:r>
                      <a:endParaRPr lang="en-US" sz="1300" i="1" u="none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Balanced Matrix</a:t>
                      </a:r>
                      <a:br>
                        <a:rPr lang="en-US" sz="1300" smtClean="0"/>
                      </a:br>
                      <a:r>
                        <a:rPr lang="en-US" sz="1300" i="1" smtClean="0">
                          <a:solidFill>
                            <a:srgbClr val="00B0F0"/>
                          </a:solidFill>
                        </a:rPr>
                        <a:t>Ma</a:t>
                      </a:r>
                      <a: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  <a:t> trận cân bằng</a:t>
                      </a:r>
                      <a:endParaRPr lang="en-US" sz="1300" i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Strong</a:t>
                      </a:r>
                      <a:r>
                        <a:rPr lang="en-US" sz="1300" baseline="0" dirty="0" smtClean="0"/>
                        <a:t> Matrix</a:t>
                      </a:r>
                      <a:br>
                        <a:rPr lang="en-US" sz="1300" baseline="0" dirty="0" smtClean="0"/>
                      </a:br>
                      <a:r>
                        <a:rPr lang="en-US" sz="1300" i="1" baseline="0" dirty="0" smtClean="0">
                          <a:solidFill>
                            <a:srgbClr val="00B0F0"/>
                          </a:solidFill>
                        </a:rPr>
                        <a:t>Ma </a:t>
                      </a:r>
                      <a:r>
                        <a:rPr lang="en-US" sz="1300" i="1" baseline="0" dirty="0" err="1" smtClean="0">
                          <a:solidFill>
                            <a:srgbClr val="00B0F0"/>
                          </a:solidFill>
                        </a:rPr>
                        <a:t>trận</a:t>
                      </a:r>
                      <a:r>
                        <a:rPr lang="en-US" sz="1300" i="1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sz="1300" i="1" baseline="0" dirty="0" err="1" smtClean="0">
                          <a:solidFill>
                            <a:srgbClr val="00B0F0"/>
                          </a:solidFill>
                        </a:rPr>
                        <a:t>mạnh</a:t>
                      </a:r>
                      <a:endParaRPr lang="en-US" sz="1300" i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98513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Project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baseline="0" smtClean="0"/>
                        <a:t>Manager’s Authority</a:t>
                      </a:r>
                      <a:br>
                        <a:rPr lang="en-US" sz="1300" baseline="0" smtClean="0"/>
                      </a:br>
                      <a: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  <a:t>Cơ quan quản lý</a:t>
                      </a:r>
                      <a:b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  <a:t>dự án</a:t>
                      </a:r>
                      <a:endParaRPr lang="en-US" sz="13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Little </a:t>
                      </a:r>
                      <a:r>
                        <a:rPr lang="en-US" sz="1300" smtClean="0"/>
                        <a:t>or</a:t>
                      </a:r>
                      <a:r>
                        <a:rPr lang="en-US" sz="1300" baseline="0" smtClean="0"/>
                        <a:t> None</a:t>
                      </a:r>
                      <a:br>
                        <a:rPr lang="en-US" sz="1300" baseline="0" smtClean="0"/>
                      </a:br>
                      <a: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  <a:t>Ít hoặc không có</a:t>
                      </a:r>
                      <a:endParaRPr lang="en-US" sz="13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Limited</a:t>
                      </a:r>
                      <a:br>
                        <a:rPr lang="en-US" sz="1300" smtClean="0"/>
                      </a:br>
                      <a:r>
                        <a:rPr lang="en-US" sz="1300" i="1" smtClean="0">
                          <a:solidFill>
                            <a:srgbClr val="00B0F0"/>
                          </a:solidFill>
                        </a:rPr>
                        <a:t>Hạn</a:t>
                      </a:r>
                      <a: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  <a:t> chế</a:t>
                      </a:r>
                      <a:endParaRPr lang="en-US" sz="13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Low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baseline="0" smtClean="0"/>
                        <a:t>to Moderate</a:t>
                      </a:r>
                      <a:br>
                        <a:rPr lang="en-US" sz="1300" baseline="0" smtClean="0"/>
                      </a:br>
                      <a: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  <a:t>Thấp đến trung bình</a:t>
                      </a:r>
                      <a:endParaRPr lang="en-US" sz="13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Moderate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baseline="0" smtClean="0"/>
                        <a:t>to High</a:t>
                      </a:r>
                      <a:br>
                        <a:rPr lang="en-US" sz="1300" baseline="0" smtClean="0"/>
                      </a:br>
                      <a: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  <a:t>Trung bình đến cao</a:t>
                      </a:r>
                      <a:endParaRPr lang="en-US" sz="13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High to </a:t>
                      </a:r>
                      <a:r>
                        <a:rPr lang="en-US" sz="1300" smtClean="0"/>
                        <a:t>Almost</a:t>
                      </a:r>
                      <a:r>
                        <a:rPr lang="en-US" sz="1300" baseline="0" smtClean="0"/>
                        <a:t> Total</a:t>
                      </a:r>
                      <a:br>
                        <a:rPr lang="en-US" sz="1300" baseline="0" smtClean="0"/>
                      </a:br>
                      <a: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  <a:t>Cao đến gần hoàn chỉnh</a:t>
                      </a:r>
                      <a:endParaRPr lang="en-US" sz="13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85403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Resource</a:t>
                      </a:r>
                      <a:r>
                        <a:rPr lang="en-US" sz="1300" baseline="0" smtClean="0"/>
                        <a:t> Availability</a:t>
                      </a:r>
                      <a:br>
                        <a:rPr lang="en-US" sz="1300" baseline="0" smtClean="0"/>
                      </a:br>
                      <a: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  <a:t>Nguồn lực sẵn có</a:t>
                      </a:r>
                      <a:endParaRPr lang="en-US" sz="13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Little </a:t>
                      </a:r>
                      <a:r>
                        <a:rPr lang="en-US" sz="1300" smtClean="0"/>
                        <a:t>or</a:t>
                      </a:r>
                      <a:r>
                        <a:rPr lang="en-US" sz="1300" baseline="0" smtClean="0"/>
                        <a:t> None</a:t>
                      </a:r>
                      <a:br>
                        <a:rPr lang="en-US" sz="1300" baseline="0" smtClean="0"/>
                      </a:br>
                      <a: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  <a:t>Ít hoặc không có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Limited</a:t>
                      </a:r>
                      <a:br>
                        <a:rPr lang="en-US" sz="1300" smtClean="0"/>
                      </a:br>
                      <a:r>
                        <a:rPr lang="en-US" sz="1300" i="1" smtClean="0">
                          <a:solidFill>
                            <a:srgbClr val="00B0F0"/>
                          </a:solidFill>
                        </a:rPr>
                        <a:t>Hạn</a:t>
                      </a:r>
                      <a: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  <a:t> chế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Low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baseline="0" smtClean="0"/>
                        <a:t>to Moderate</a:t>
                      </a:r>
                      <a:br>
                        <a:rPr lang="en-US" sz="1300" baseline="0" smtClean="0"/>
                      </a:br>
                      <a: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  <a:t>Thấp đến trung bình</a:t>
                      </a:r>
                      <a:endParaRPr lang="en-US" sz="1300" i="1" smtClean="0">
                        <a:solidFill>
                          <a:srgbClr val="00B0F0"/>
                        </a:solidFill>
                      </a:endParaRPr>
                    </a:p>
                    <a:p>
                      <a:pPr algn="ctr"/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Moderate</a:t>
                      </a:r>
                      <a:r>
                        <a:rPr lang="en-US" sz="1300" baseline="0" smtClean="0"/>
                        <a:t> to High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  <a:t>Trung bình đến cao</a:t>
                      </a:r>
                      <a:endParaRPr lang="en-US" sz="1300" i="1" smtClean="0">
                        <a:solidFill>
                          <a:srgbClr val="00B0F0"/>
                        </a:solidFill>
                      </a:endParaRPr>
                    </a:p>
                    <a:p>
                      <a:pPr algn="ctr"/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High to </a:t>
                      </a:r>
                      <a:r>
                        <a:rPr lang="en-US" sz="1300" smtClean="0"/>
                        <a:t>Almost</a:t>
                      </a:r>
                      <a:r>
                        <a:rPr lang="en-US" sz="1300" baseline="0" smtClean="0"/>
                        <a:t> Total</a:t>
                      </a:r>
                      <a:br>
                        <a:rPr lang="en-US" sz="1300" baseline="0" smtClean="0"/>
                      </a:br>
                      <a: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  <a:t>Cao đến gần hoàn chỉnh</a:t>
                      </a:r>
                      <a:endParaRPr lang="en-US" sz="1300" i="1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85403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Project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baseline="0" smtClean="0"/>
                        <a:t>Manager’s Role</a:t>
                      </a:r>
                      <a:br>
                        <a:rPr lang="en-US" sz="1300" baseline="0" smtClean="0"/>
                      </a:br>
                      <a: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  <a:t>Vai trò của người quản lý dự án</a:t>
                      </a:r>
                      <a:endParaRPr lang="en-US" sz="13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Part-time</a:t>
                      </a:r>
                      <a:br>
                        <a:rPr lang="en-US" sz="1300" smtClean="0"/>
                      </a:br>
                      <a:r>
                        <a:rPr lang="en-US" sz="1300" i="1" smtClean="0">
                          <a:solidFill>
                            <a:srgbClr val="00B0F0"/>
                          </a:solidFill>
                        </a:rPr>
                        <a:t>Bán</a:t>
                      </a:r>
                      <a: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  <a:t> thời gian</a:t>
                      </a:r>
                      <a:endParaRPr lang="en-US" sz="13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smtClean="0"/>
                        <a:t>Part-time</a:t>
                      </a:r>
                      <a:br>
                        <a:rPr lang="en-US" sz="1300" smtClean="0"/>
                      </a:br>
                      <a:r>
                        <a:rPr lang="en-US" sz="1300" i="1" smtClean="0">
                          <a:solidFill>
                            <a:srgbClr val="00B0F0"/>
                          </a:solidFill>
                        </a:rPr>
                        <a:t>Bán</a:t>
                      </a:r>
                      <a: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  <a:t> thời gian</a:t>
                      </a:r>
                      <a:endParaRPr lang="en-US" sz="1300" i="1" smtClean="0">
                        <a:solidFill>
                          <a:srgbClr val="00B0F0"/>
                        </a:solidFill>
                      </a:endParaRPr>
                    </a:p>
                    <a:p>
                      <a:pPr algn="ctr"/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Full-time</a:t>
                      </a:r>
                      <a:br>
                        <a:rPr lang="en-US" sz="1300" smtClean="0"/>
                      </a:br>
                      <a:r>
                        <a:rPr lang="en-US" sz="1300" i="1" smtClean="0">
                          <a:solidFill>
                            <a:srgbClr val="00B0F0"/>
                          </a:solidFill>
                        </a:rPr>
                        <a:t>Toàn</a:t>
                      </a:r>
                      <a: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  <a:t> thời gian</a:t>
                      </a:r>
                      <a:endParaRPr lang="en-US" sz="13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Full-time</a:t>
                      </a:r>
                    </a:p>
                    <a:p>
                      <a:pPr algn="ctr"/>
                      <a:r>
                        <a:rPr lang="en-US" sz="1300" i="1" smtClean="0">
                          <a:solidFill>
                            <a:srgbClr val="00B0F0"/>
                          </a:solidFill>
                        </a:rPr>
                        <a:t>Toàn</a:t>
                      </a:r>
                      <a: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  <a:t> thời gian</a:t>
                      </a:r>
                      <a:endParaRPr lang="en-US" sz="13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smtClean="0"/>
                        <a:t>Full-time</a:t>
                      </a:r>
                      <a:br>
                        <a:rPr lang="en-US" sz="1300" smtClean="0"/>
                      </a:br>
                      <a:r>
                        <a:rPr lang="en-US" sz="1300" i="1" smtClean="0">
                          <a:solidFill>
                            <a:srgbClr val="00B0F0"/>
                          </a:solidFill>
                        </a:rPr>
                        <a:t>Toàn</a:t>
                      </a:r>
                      <a: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  <a:t> thời gian</a:t>
                      </a:r>
                      <a:endParaRPr lang="en-US" sz="1300" i="1" smtClean="0">
                        <a:solidFill>
                          <a:srgbClr val="00B0F0"/>
                        </a:solidFill>
                      </a:endParaRPr>
                    </a:p>
                    <a:p>
                      <a:pPr algn="ctr"/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5886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Project</a:t>
                      </a:r>
                      <a:r>
                        <a:rPr lang="en-US" sz="1300" baseline="0" dirty="0" smtClean="0"/>
                        <a:t> Management </a:t>
                      </a:r>
                      <a:r>
                        <a:rPr lang="en-US" sz="1300" baseline="0" smtClean="0"/>
                        <a:t>Administrative Staff</a:t>
                      </a:r>
                      <a:br>
                        <a:rPr lang="en-US" sz="1300" baseline="0" smtClean="0"/>
                      </a:br>
                      <a: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  <a:t>Quản lý dự án</a:t>
                      </a:r>
                      <a:b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  <a:t>Nhân viên quản lý</a:t>
                      </a:r>
                      <a:r>
                        <a:rPr lang="en-US" sz="1300" baseline="0" smtClean="0"/>
                        <a:t/>
                      </a:r>
                      <a:br>
                        <a:rPr lang="en-US" sz="1300" baseline="0" smtClean="0"/>
                      </a:b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Part-time</a:t>
                      </a:r>
                      <a:br>
                        <a:rPr lang="en-US" sz="1300" smtClean="0"/>
                      </a:br>
                      <a:r>
                        <a:rPr lang="en-US" sz="1300" i="1" smtClean="0">
                          <a:solidFill>
                            <a:srgbClr val="00B0F0"/>
                          </a:solidFill>
                        </a:rPr>
                        <a:t>Bán</a:t>
                      </a:r>
                      <a: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  <a:t> thời gian</a:t>
                      </a:r>
                      <a:endParaRPr lang="en-US" sz="13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Part-time</a:t>
                      </a:r>
                      <a:br>
                        <a:rPr lang="en-US" sz="1300" smtClean="0"/>
                      </a:br>
                      <a:r>
                        <a:rPr lang="en-US" sz="1300" i="1" smtClean="0">
                          <a:solidFill>
                            <a:srgbClr val="00B0F0"/>
                          </a:solidFill>
                        </a:rPr>
                        <a:t>Bán</a:t>
                      </a:r>
                      <a: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  <a:t> thời gian</a:t>
                      </a:r>
                      <a:endParaRPr lang="en-US" sz="13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Part-time</a:t>
                      </a:r>
                      <a:br>
                        <a:rPr lang="en-US" sz="1300" smtClean="0"/>
                      </a:br>
                      <a:r>
                        <a:rPr lang="en-US" sz="1300" i="1" smtClean="0">
                          <a:solidFill>
                            <a:srgbClr val="00B0F0"/>
                          </a:solidFill>
                        </a:rPr>
                        <a:t>Bán</a:t>
                      </a:r>
                      <a: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  <a:t> thời gian</a:t>
                      </a:r>
                      <a:endParaRPr lang="en-US" sz="13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Full-time</a:t>
                      </a:r>
                      <a:br>
                        <a:rPr lang="en-US" sz="1300" smtClean="0"/>
                      </a:br>
                      <a:r>
                        <a:rPr lang="en-US" sz="1300" i="1" smtClean="0">
                          <a:solidFill>
                            <a:srgbClr val="00B0F0"/>
                          </a:solidFill>
                        </a:rPr>
                        <a:t>Toàn</a:t>
                      </a:r>
                      <a:r>
                        <a:rPr lang="en-US" sz="1300" i="1" baseline="0" smtClean="0">
                          <a:solidFill>
                            <a:srgbClr val="00B0F0"/>
                          </a:solidFill>
                        </a:rPr>
                        <a:t> thời gian</a:t>
                      </a:r>
                      <a:endParaRPr lang="en-US" sz="13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Full-time</a:t>
                      </a:r>
                      <a:br>
                        <a:rPr lang="en-US" sz="1300" dirty="0" smtClean="0"/>
                      </a:br>
                      <a:r>
                        <a:rPr lang="en-US" sz="1300" i="1" dirty="0" err="1" smtClean="0">
                          <a:solidFill>
                            <a:srgbClr val="00B0F0"/>
                          </a:solidFill>
                        </a:rPr>
                        <a:t>Toàn</a:t>
                      </a:r>
                      <a:r>
                        <a:rPr lang="en-US" sz="1300" i="1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sz="1300" i="1" baseline="0" dirty="0" err="1" smtClean="0">
                          <a:solidFill>
                            <a:srgbClr val="00B0F0"/>
                          </a:solidFill>
                        </a:rPr>
                        <a:t>thời</a:t>
                      </a:r>
                      <a:r>
                        <a:rPr lang="en-US" sz="1300" i="1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sz="1300" i="1" baseline="0" dirty="0" err="1" smtClean="0">
                          <a:solidFill>
                            <a:srgbClr val="00B0F0"/>
                          </a:solidFill>
                        </a:rPr>
                        <a:t>gian</a:t>
                      </a:r>
                      <a:endParaRPr lang="en-US" sz="1300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274973" y="1073718"/>
            <a:ext cx="1932518" cy="173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2962" y="242721"/>
            <a:ext cx="10979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400" b="1" u="sng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Structures </a:t>
            </a:r>
            <a:r>
              <a:rPr lang="en-US" sz="2400" b="1" u="sng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Influence </a:t>
            </a:r>
            <a:r>
              <a:rPr lang="en-US" sz="2400" b="1" u="sng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</a:p>
          <a:p>
            <a:r>
              <a:rPr lang="en-US" sz="2400" b="1" i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cấu trúc tổ chức ảnh hưởng đến dự án như thế nào</a:t>
            </a:r>
            <a:endParaRPr lang="en-US" sz="2400" b="1" i="1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8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66230" y="1812539"/>
            <a:ext cx="109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0" y="2917603"/>
            <a:ext cx="146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Initialing Processes</a:t>
            </a:r>
          </a:p>
          <a:p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6230" y="4318762"/>
            <a:ext cx="157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7920" y="2917603"/>
            <a:ext cx="150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Closing Processes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5360" y="1533169"/>
            <a:ext cx="506821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charter is a document that formally authorizes a project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document usually issued by an entity external to the project organization which provides the project manager with the authority to apply organizational resources to project activities.</a:t>
            </a:r>
            <a:b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charter :			</a:t>
            </a:r>
            <a:endParaRPr lang="en-US" sz="1400" i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the business need that the project is to address.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the product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Establishes the scope of the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 the project manager as the responsible and authorized party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the project deliverables, schedule, and budget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concise</a:t>
            </a:r>
          </a:p>
          <a:p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is under contract, the signed contract may serve as the project charter.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198" y="434340"/>
            <a:ext cx="8625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400" b="1" u="sng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Charter</a:t>
            </a:r>
            <a:r>
              <a:rPr lang="en-US" sz="2400" b="1" i="1" dirty="0" smtClean="0">
                <a:ln w="0"/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       </a:t>
            </a:r>
            <a:r>
              <a:rPr lang="en-US" sz="2400" b="1" i="1" dirty="0">
                <a:ln w="0"/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smtClean="0">
                <a:ln w="0"/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b="1" i="1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b="1" i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400" b="1" i="1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b="1" i="1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400" b="1" i="1" dirty="0">
              <a:ln w="0"/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u="sng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8596" y="1210004"/>
            <a:ext cx="1052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17921" y="1533169"/>
            <a:ext cx="5508858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1400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 là một tài liệu thường được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bởi một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 ngoài tổ chức dự án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cung cấp cho người quản lý dự án quyền sử dụng các tài nguyên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tổ chức cho các hoạt động của dự </a:t>
            </a:r>
            <a:r>
              <a:rPr lang="vi-VN" sz="1400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400" i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4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mà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phải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ủy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xúc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400" b="1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1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vi-VN" sz="1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dự án thuộc hợp đồng, hợp đồng đã ký có thể được sử dụng làm điều lệ dự </a:t>
            </a:r>
            <a:r>
              <a:rPr lang="vi-VN" sz="1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58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66230" y="1812539"/>
            <a:ext cx="109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6230" y="4318762"/>
            <a:ext cx="157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7920" y="2917603"/>
            <a:ext cx="150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Closing Processes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407424" y="5087374"/>
            <a:ext cx="9134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199" y="434340"/>
            <a:ext cx="11044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Project Charter</a:t>
            </a:r>
            <a:r>
              <a:rPr lang="en-US" sz="2400" b="1" i="1">
                <a:ln w="0"/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smtClean="0">
                <a:ln w="0"/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i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</a:t>
            </a:r>
            <a:r>
              <a:rPr lang="en-US" sz="2400" b="1" i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 của điều lệ dự án</a:t>
            </a:r>
          </a:p>
          <a:p>
            <a:endParaRPr lang="en-US" sz="2400" b="1" i="1" u="sng" dirty="0">
              <a:ln w="0"/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8595" y="1210004"/>
            <a:ext cx="45258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the Project Charter is to document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undertaking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constraints of the project			</a:t>
            </a: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Directions concerning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Identities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main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issued by the project sponsor, and at  a level appropriate to the needs of the project 			</a:t>
            </a: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20395" y="1210004"/>
            <a:ext cx="434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 phải được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 nhà tài trợ dự án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ở mức độ phù hợp với nhu cầu của dự án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4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66230" y="1812539"/>
            <a:ext cx="1098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6230" y="4318762"/>
            <a:ext cx="1577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Executing Processes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7920" y="2917603"/>
            <a:ext cx="150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Closing Processes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668" y="1533169"/>
            <a:ext cx="58872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document 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document that describes the shape of the project and incudes the objectives and scope, the stakeholders and proposed organization with responsibilities, and the major risks associated with the project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is 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en-US" sz="1600" b="1" i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Formalize the understanding of the Project Charter by the delivery organization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the plan element in order to control the planning and defining activities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an initial description of the project framework for the planning activities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the fundamental characteristics of the project in a unique document.</a:t>
            </a:r>
            <a:endParaRPr lang="en-US" sz="1600" i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:			</a:t>
            </a:r>
            <a:endParaRPr lang="en-US" sz="1600" b="1" i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Charter		</a:t>
            </a:r>
            <a:r>
              <a:rPr lang="en-US" sz="16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Team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Charter		</a:t>
            </a:r>
            <a:endParaRPr lang="en-US" sz="1600" i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Customer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		</a:t>
            </a:r>
            <a:endParaRPr lang="en-US" sz="1600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198" y="434340"/>
            <a:ext cx="876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400" b="1" u="sng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400" b="1" i="1" dirty="0" smtClean="0">
                <a:ln w="0"/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          </a:t>
            </a:r>
            <a:r>
              <a:rPr lang="en-US" sz="2400" b="1" i="1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b="1" i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b="1" i="1" dirty="0" smtClean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b="1" i="1" dirty="0">
                <a:ln w="0"/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án</a:t>
            </a:r>
          </a:p>
          <a:p>
            <a:endParaRPr lang="en-US" sz="2400" b="1" u="sng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3558" y="1210004"/>
            <a:ext cx="1013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80810" y="1533169"/>
            <a:ext cx="514083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tổng quan mô tả hình dạng của dự án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gồm các mục tiêu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 vi, các bên liên quan và tổ chức được đề xuất có trách nhiệm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rủi ro chính liên quan đến dự </a:t>
            </a:r>
            <a:r>
              <a:rPr lang="vi-VN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16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6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 thức hoá sự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biết 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ự án bởi tổ chức phân phối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 ra mô tả ban đầu về khuôn khổ dự án cho các hoạt động lập kế hoạch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thập các đặc tính cơ bản của dự án trong một tài liệu duy nhất</a:t>
            </a:r>
            <a:endParaRPr lang="en-US" sz="16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phải </a:t>
            </a:r>
            <a:r>
              <a:rPr lang="en-US" sz="16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16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phải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phải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29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1305</TotalTime>
  <Words>4428</Words>
  <Application>Microsoft Office PowerPoint</Application>
  <PresentationFormat>Widescreen</PresentationFormat>
  <Paragraphs>702</Paragraphs>
  <Slides>38</Slides>
  <Notes>3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.VnTime</vt:lpstr>
      <vt:lpstr>Arial</vt:lpstr>
      <vt:lpstr>Calibri</vt:lpstr>
      <vt:lpstr>Calibri Light</vt:lpstr>
      <vt:lpstr>Tahoma</vt:lpstr>
      <vt:lpstr>Times New Roman</vt:lpstr>
      <vt:lpstr>Wingdings</vt:lpstr>
      <vt:lpstr>Retrospect</vt:lpstr>
      <vt:lpstr>Clip</vt:lpstr>
      <vt:lpstr>ICT/ Software project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definition Xác định dự án</vt:lpstr>
      <vt:lpstr>1. Determine the Goal &amp; objectives of the project 1.  Xác định mục đích và mục tiêu dự án</vt:lpstr>
      <vt:lpstr>The value of clear goals  Giá trị của các mục tiêu rõ ràng</vt:lpstr>
      <vt:lpstr>Goals and compromises  Các mục tiêu và thoả hiệp</vt:lpstr>
      <vt:lpstr>Relationship between purpose and goal Quan hệ giữa mục đích và mục tiêu</vt:lpstr>
      <vt:lpstr>Example 1: Bridge construction project  Ví dụ 1: Dự án xây cầu</vt:lpstr>
      <vt:lpstr>Ex. 2: Provincial hospital construction project  Ví dụ 2: Dự án xây dựng bệnh viện tỉnh</vt:lpstr>
      <vt:lpstr>Ví dụ 3: Đề án Tin học hoá QLHC Nhà nước, 2001-2005</vt:lpstr>
      <vt:lpstr>What is scope management?  Quản lý phạm vi là gì?</vt:lpstr>
      <vt:lpstr>Process of project scope management Quy trình quản lý phạm vi dự án</vt:lpstr>
      <vt:lpstr>Methods of selecting the project scope Các phương pháp chọn phạm vi dự án</vt:lpstr>
      <vt:lpstr>Phân tích SWOT</vt:lpstr>
      <vt:lpstr>Financial analysis  Phân tích tài chính</vt:lpstr>
      <vt:lpstr>Scoring model with weight Mô hình tính điểm có trọng số</vt:lpstr>
      <vt:lpstr>Statement of Work Làm tài liệu Phác thảo dự án</vt:lpstr>
      <vt:lpstr>Main components of SOW ... Thành phần chủ yếu của SOW ...</vt:lpstr>
      <vt:lpstr>Main components of SOW Thành phần chủ yếu của SOW</vt:lpstr>
      <vt:lpstr>Ví dụ: Phác thảo dự án "Giải toả và Di dân xóm liều T.Nhàn"</vt:lpstr>
      <vt:lpstr>Review Project Identification Đánh giá Xác định dự án</vt:lpstr>
      <vt:lpstr>Sponsor / Client must approve Nhà tài trợ/ Khách hàng phải phê chuẩn</vt:lpstr>
      <vt:lpstr>Ví dụ về Sổ tay dự án CNTT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TungLe611</dc:creator>
  <cp:lastModifiedBy>Le Duc Trung</cp:lastModifiedBy>
  <cp:revision>643</cp:revision>
  <dcterms:created xsi:type="dcterms:W3CDTF">2017-09-19T15:51:03Z</dcterms:created>
  <dcterms:modified xsi:type="dcterms:W3CDTF">2019-09-18T01:48:37Z</dcterms:modified>
</cp:coreProperties>
</file>