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15" r:id="rId2"/>
    <p:sldId id="256" r:id="rId3"/>
    <p:sldId id="257" r:id="rId4"/>
    <p:sldId id="265" r:id="rId5"/>
    <p:sldId id="314" r:id="rId6"/>
    <p:sldId id="283" r:id="rId7"/>
    <p:sldId id="298" r:id="rId8"/>
    <p:sldId id="299" r:id="rId9"/>
    <p:sldId id="300" r:id="rId10"/>
    <p:sldId id="301" r:id="rId11"/>
    <p:sldId id="302" r:id="rId12"/>
    <p:sldId id="303" r:id="rId13"/>
    <p:sldId id="304" r:id="rId14"/>
    <p:sldId id="313" r:id="rId15"/>
    <p:sldId id="306" r:id="rId16"/>
    <p:sldId id="307" r:id="rId17"/>
    <p:sldId id="308" r:id="rId18"/>
    <p:sldId id="309"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EC6"/>
    <a:srgbClr val="FFFF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A1566-1ED6-49A5-B36C-232359D3C404}" type="datetimeFigureOut">
              <a:rPr lang="en-US" smtClean="0"/>
              <a:t>9/25/2019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736D2-1352-4A13-AD15-B3199DB23712}" type="slidenum">
              <a:rPr lang="en-US" smtClean="0"/>
              <a:t>‹#›</a:t>
            </a:fld>
            <a:endParaRPr lang="en-US"/>
          </a:p>
        </p:txBody>
      </p:sp>
    </p:spTree>
    <p:extLst>
      <p:ext uri="{BB962C8B-B14F-4D97-AF65-F5344CB8AC3E}">
        <p14:creationId xmlns:p14="http://schemas.microsoft.com/office/powerpoint/2010/main" val="125179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94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481081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30047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05C5E-8770-4BEA-9BD6-C91AD598940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5362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05C5E-8770-4BEA-9BD6-C91AD598940A}" type="datetimeFigureOut">
              <a:rPr lang="en-US" smtClean="0"/>
              <a:t>9/25/2019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A0710-8AAA-4481-8609-AA8B15C12F3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536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05C5E-8770-4BEA-9BD6-C91AD598940A}"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0539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05C5E-8770-4BEA-9BD6-C91AD598940A}" type="datetimeFigureOut">
              <a:rPr lang="en-US" smtClean="0"/>
              <a:t>9/25/2019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54449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05C5E-8770-4BEA-9BD6-C91AD598940A}" type="datetimeFigureOut">
              <a:rPr lang="en-US" smtClean="0"/>
              <a:t>9/25/2019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262963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005C5E-8770-4BEA-9BD6-C91AD598940A}" type="datetimeFigureOut">
              <a:rPr lang="en-US" smtClean="0"/>
              <a:t>9/25/2019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385793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005C5E-8770-4BEA-9BD6-C91AD598940A}" type="datetimeFigureOut">
              <a:rPr lang="en-US" smtClean="0"/>
              <a:t>9/25/2019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3A0710-8AAA-4481-8609-AA8B15C12F3B}" type="slidenum">
              <a:rPr lang="en-US" smtClean="0"/>
              <a:t>‹#›</a:t>
            </a:fld>
            <a:endParaRPr lang="en-US"/>
          </a:p>
        </p:txBody>
      </p:sp>
    </p:spTree>
    <p:extLst>
      <p:ext uri="{BB962C8B-B14F-4D97-AF65-F5344CB8AC3E}">
        <p14:creationId xmlns:p14="http://schemas.microsoft.com/office/powerpoint/2010/main" val="41246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05C5E-8770-4BEA-9BD6-C91AD598940A}" type="datetimeFigureOut">
              <a:rPr lang="en-US" smtClean="0"/>
              <a:t>9/25/2019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A0710-8AAA-4481-8609-AA8B15C12F3B}" type="slidenum">
              <a:rPr lang="en-US" smtClean="0"/>
              <a:t>‹#›</a:t>
            </a:fld>
            <a:endParaRPr lang="en-US"/>
          </a:p>
        </p:txBody>
      </p:sp>
    </p:spTree>
    <p:extLst>
      <p:ext uri="{BB962C8B-B14F-4D97-AF65-F5344CB8AC3E}">
        <p14:creationId xmlns:p14="http://schemas.microsoft.com/office/powerpoint/2010/main" val="144446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005C5E-8770-4BEA-9BD6-C91AD598940A}" type="datetimeFigureOut">
              <a:rPr lang="en-US" smtClean="0"/>
              <a:t>9/25/2019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3A0710-8AAA-4481-8609-AA8B15C12F3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549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2" name="Rectangle 4"/>
          <p:cNvSpPr>
            <a:spLocks noGrp="1" noChangeArrowheads="1"/>
          </p:cNvSpPr>
          <p:nvPr>
            <p:ph type="ctrTitle"/>
          </p:nvPr>
        </p:nvSpPr>
        <p:spPr>
          <a:xfrm>
            <a:off x="2209800" y="1650724"/>
            <a:ext cx="7772400" cy="1780108"/>
          </a:xfrm>
        </p:spPr>
        <p:txBody>
          <a:bodyPr>
            <a:normAutofit fontScale="90000"/>
          </a:bodyPr>
          <a:lstStyle/>
          <a:p>
            <a:r>
              <a:rPr lang="en-US" altLang="en-US" dirty="0" smtClean="0"/>
              <a:t>ICT/ Software project management</a:t>
            </a:r>
            <a:endParaRPr lang="en-US" altLang="en-US" dirty="0"/>
          </a:p>
        </p:txBody>
      </p:sp>
      <p:sp>
        <p:nvSpPr>
          <p:cNvPr id="898053" name="Rectangle 5"/>
          <p:cNvSpPr>
            <a:spLocks noGrp="1" noChangeArrowheads="1"/>
          </p:cNvSpPr>
          <p:nvPr>
            <p:ph type="subTitle" idx="1"/>
          </p:nvPr>
        </p:nvSpPr>
        <p:spPr/>
        <p:txBody>
          <a:bodyPr/>
          <a:lstStyle/>
          <a:p>
            <a:r>
              <a:rPr lang="en-US" altLang="en-US" dirty="0" err="1" smtClean="0"/>
              <a:t>Lê</a:t>
            </a:r>
            <a:r>
              <a:rPr lang="en-US" altLang="en-US" dirty="0" smtClean="0"/>
              <a:t> </a:t>
            </a:r>
            <a:r>
              <a:rPr lang="en-US" altLang="en-US" dirty="0" err="1" smtClean="0"/>
              <a:t>Đức</a:t>
            </a:r>
            <a:r>
              <a:rPr lang="en-US" altLang="en-US" dirty="0" smtClean="0"/>
              <a:t> </a:t>
            </a:r>
            <a:r>
              <a:rPr lang="en-US" altLang="en-US" dirty="0" err="1" smtClean="0"/>
              <a:t>Trung</a:t>
            </a:r>
            <a:endParaRPr lang="en-US" altLang="en-US" dirty="0" smtClean="0"/>
          </a:p>
          <a:p>
            <a:r>
              <a:rPr lang="en-US" altLang="en-US" cap="none">
                <a:solidFill>
                  <a:srgbClr val="FF0000"/>
                </a:solidFill>
              </a:rPr>
              <a:t>http://bit.ly/2keQmhn</a:t>
            </a:r>
            <a:endParaRPr lang="en-US" altLang="en-US" sz="2800"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4796" y="3479524"/>
            <a:ext cx="3174604" cy="3174604"/>
          </a:xfrm>
          <a:prstGeom prst="rect">
            <a:avLst/>
          </a:prstGeom>
        </p:spPr>
      </p:pic>
    </p:spTree>
    <p:extLst>
      <p:ext uri="{BB962C8B-B14F-4D97-AF65-F5344CB8AC3E}">
        <p14:creationId xmlns:p14="http://schemas.microsoft.com/office/powerpoint/2010/main" val="24229391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891539" y="1211580"/>
            <a:ext cx="4770123"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performance objectives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Agreement and Commitment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Sign-off on the performance objectives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Expectations of team members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Openness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Respect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Commitment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Behavior</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Timeliness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Team rules of engagement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Protocol for meetings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Protocol for discussion</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Protocol for decision making</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Administrative procedures</a:t>
            </a:r>
          </a:p>
        </p:txBody>
      </p:sp>
      <p:sp>
        <p:nvSpPr>
          <p:cNvPr id="10" name="TextBox 9"/>
          <p:cNvSpPr txBox="1"/>
          <p:nvPr/>
        </p:nvSpPr>
        <p:spPr>
          <a:xfrm>
            <a:off x="457199" y="434340"/>
            <a:ext cx="4339884"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Components of Team Charter</a:t>
            </a:r>
          </a:p>
        </p:txBody>
      </p:sp>
      <p:sp>
        <p:nvSpPr>
          <p:cNvPr id="13" name="TextBox 12"/>
          <p:cNvSpPr txBox="1"/>
          <p:nvPr/>
        </p:nvSpPr>
        <p:spPr>
          <a:xfrm>
            <a:off x="655399" y="5816363"/>
            <a:ext cx="332224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Signing Indicates Acceptance</a:t>
            </a:r>
          </a:p>
        </p:txBody>
      </p:sp>
      <p:sp>
        <p:nvSpPr>
          <p:cNvPr id="11" name="TextBox 10">
            <a:extLst>
              <a:ext uri="{FF2B5EF4-FFF2-40B4-BE49-F238E27FC236}">
                <a16:creationId xmlns="" xmlns:a16="http://schemas.microsoft.com/office/drawing/2014/main" id="{82F6431D-BF06-43F7-AEF6-2CF7A138E4CF}"/>
              </a:ext>
            </a:extLst>
          </p:cNvPr>
          <p:cNvSpPr txBox="1"/>
          <p:nvPr/>
        </p:nvSpPr>
        <p:spPr>
          <a:xfrm>
            <a:off x="7201487" y="434340"/>
            <a:ext cx="4533314"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thành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phần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của</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điều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lệ</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963263C4-2F96-4073-AA40-EAAFDDBDAD66}"/>
              </a:ext>
            </a:extLst>
          </p:cNvPr>
          <p:cNvSpPr txBox="1"/>
          <p:nvPr/>
        </p:nvSpPr>
        <p:spPr>
          <a:xfrm>
            <a:off x="7201487" y="1211579"/>
            <a:ext cx="4239913" cy="4524315"/>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Mục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tiêu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nhóm</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luận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cam </a:t>
            </a:r>
            <a:r>
              <a:rPr lang="en-US" dirty="0" err="1">
                <a:solidFill>
                  <a:srgbClr val="197EC6"/>
                </a:solidFill>
                <a:latin typeface="Times New Roman" panose="02020603050405020304" pitchFamily="18" charset="0"/>
                <a:cs typeface="Times New Roman" panose="02020603050405020304" pitchFamily="18" charset="0"/>
              </a:rPr>
              <a:t>kết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endParaRPr lang="en-US" dirty="0">
              <a:solidFill>
                <a:srgbClr val="197EC6"/>
              </a:solidFill>
              <a:latin typeface="Times New Roman" panose="02020603050405020304" pitchFamily="18" charset="0"/>
              <a:cs typeface="Times New Roman" panose="02020603050405020304" pitchFamily="18" charset="0"/>
            </a:endParaRPr>
          </a:p>
          <a:p>
            <a:r>
              <a:rPr lang="en-US" b="1" dirty="0" err="1">
                <a:solidFill>
                  <a:srgbClr val="197EC6"/>
                </a:solidFill>
                <a:latin typeface="Times New Roman" panose="02020603050405020304" pitchFamily="18" charset="0"/>
                <a:cs typeface="Times New Roman" panose="02020603050405020304" pitchFamily="18" charset="0"/>
              </a:rPr>
              <a:t>Mong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muốn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viên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nhóm</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cởi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mở</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tôn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Cam </a:t>
            </a:r>
            <a:r>
              <a:rPr lang="en-US" dirty="0" err="1">
                <a:solidFill>
                  <a:srgbClr val="197EC6"/>
                </a:solidFill>
                <a:latin typeface="Times New Roman" panose="02020603050405020304" pitchFamily="18" charset="0"/>
                <a:cs typeface="Times New Roman" panose="02020603050405020304" pitchFamily="18" charset="0"/>
              </a:rPr>
              <a:t>kết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vi</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kịp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thời</a:t>
            </a:r>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endParaRPr lang="en-US" dirty="0">
              <a:solidFill>
                <a:srgbClr val="197EC6"/>
              </a:solidFill>
              <a:latin typeface="Times New Roman" panose="02020603050405020304" pitchFamily="18" charset="0"/>
              <a:cs typeface="Times New Roman" panose="02020603050405020304" pitchFamily="18" charset="0"/>
            </a:endParaRPr>
          </a:p>
          <a:p>
            <a:r>
              <a:rPr lang="en-US" b="1" dirty="0" err="1">
                <a:solidFill>
                  <a:srgbClr val="197EC6"/>
                </a:solidFill>
                <a:latin typeface="Times New Roman" panose="02020603050405020304" pitchFamily="18" charset="0"/>
                <a:cs typeface="Times New Roman" panose="02020603050405020304" pitchFamily="18" charset="0"/>
              </a:rPr>
              <a:t>Quy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tắc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nhóm</a:t>
            </a:r>
            <a:endParaRPr lang="en-US" b="1"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Nghị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cuộc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họp</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Nghị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luận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Nghị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a:solidFill>
                  <a:srgbClr val="197EC6"/>
                </a:solidFill>
                <a:latin typeface="Times New Roman" panose="02020603050405020304" pitchFamily="18" charset="0"/>
                <a:cs typeface="Times New Roman" panose="02020603050405020304" pitchFamily="18" charset="0"/>
              </a:rPr>
              <a:t>a ra </a:t>
            </a:r>
            <a:r>
              <a:rPr lang="en-US" dirty="0" err="1">
                <a:solidFill>
                  <a:srgbClr val="197EC6"/>
                </a:solidFill>
                <a:latin typeface="Times New Roman" panose="02020603050405020304" pitchFamily="18" charset="0"/>
                <a:cs typeface="Times New Roman" panose="02020603050405020304" pitchFamily="18" charset="0"/>
              </a:rPr>
              <a:t>quyết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Thủ</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ACBFF39B-6F8D-443D-97E1-A9F9E12C8A06}"/>
              </a:ext>
            </a:extLst>
          </p:cNvPr>
          <p:cNvSpPr txBox="1"/>
          <p:nvPr/>
        </p:nvSpPr>
        <p:spPr>
          <a:xfrm>
            <a:off x="7581316" y="5816363"/>
            <a:ext cx="2448950" cy="369332"/>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Ký</a:t>
            </a:r>
            <a:r>
              <a:rPr lang="en-US" b="1" dirty="0">
                <a:solidFill>
                  <a:srgbClr val="197EC6"/>
                </a:solidFill>
                <a:latin typeface="Times New Roman" panose="02020603050405020304" pitchFamily="18" charset="0"/>
                <a:cs typeface="Times New Roman" panose="02020603050405020304" pitchFamily="18" charset="0"/>
              </a:rPr>
              <a:t> cam </a:t>
            </a:r>
            <a:r>
              <a:rPr lang="en-US" b="1" dirty="0" err="1">
                <a:solidFill>
                  <a:srgbClr val="197EC6"/>
                </a:solidFill>
                <a:latin typeface="Times New Roman" panose="02020603050405020304" pitchFamily="18" charset="0"/>
                <a:cs typeface="Times New Roman" panose="02020603050405020304" pitchFamily="18" charset="0"/>
              </a:rPr>
              <a:t>kết</a:t>
            </a:r>
            <a:endParaRPr lang="en-US" b="1"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03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278211" y="1070943"/>
            <a:ext cx="5610370"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objectives of the project kickoff orientation are to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Initiate communications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understanding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Gain agreement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Establish PM role as a professional manager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Topics covered include :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Contract and project description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Technical overview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Site implementation/services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Measures of project success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Site tour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Orientation package for each team member</a:t>
            </a:r>
          </a:p>
        </p:txBody>
      </p:sp>
      <p:sp>
        <p:nvSpPr>
          <p:cNvPr id="10" name="TextBox 9"/>
          <p:cNvSpPr txBox="1"/>
          <p:nvPr/>
        </p:nvSpPr>
        <p:spPr>
          <a:xfrm>
            <a:off x="457200" y="434340"/>
            <a:ext cx="3791244"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Kickoff Orientation</a:t>
            </a:r>
          </a:p>
        </p:txBody>
      </p:sp>
      <p:sp>
        <p:nvSpPr>
          <p:cNvPr id="11" name="TextBox 10">
            <a:extLst>
              <a:ext uri="{FF2B5EF4-FFF2-40B4-BE49-F238E27FC236}">
                <a16:creationId xmlns="" xmlns:a16="http://schemas.microsoft.com/office/drawing/2014/main" id="{48694267-F78C-4D37-941B-FCC20248FF1B}"/>
              </a:ext>
            </a:extLst>
          </p:cNvPr>
          <p:cNvSpPr txBox="1"/>
          <p:nvPr/>
        </p:nvSpPr>
        <p:spPr>
          <a:xfrm>
            <a:off x="6865034" y="434339"/>
            <a:ext cx="4515728"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h</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ớng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khởi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đầu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B8CC9825-1B6B-4A56-B7CE-B8698E67F186}"/>
              </a:ext>
            </a:extLst>
          </p:cNvPr>
          <p:cNvSpPr txBox="1"/>
          <p:nvPr/>
        </p:nvSpPr>
        <p:spPr>
          <a:xfrm>
            <a:off x="6212701" y="1070943"/>
            <a:ext cx="5901661"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hướng</a:t>
            </a:r>
            <a:r>
              <a:rPr lang="en-US" dirty="0">
                <a:solidFill>
                  <a:srgbClr val="197EC6"/>
                </a:solidFill>
                <a:latin typeface="Times New Roman" panose="02020603050405020304" pitchFamily="18" charset="0"/>
                <a:cs typeface="Times New Roman" panose="02020603050405020304" pitchFamily="18" charset="0"/>
              </a:rPr>
              <a:t> ban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Bắt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biết</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Đạt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thỏa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trò</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chuyên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nghiệp</a:t>
            </a:r>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chủ</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đề</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Tổng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thuật</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khai</a:t>
            </a:r>
            <a:r>
              <a:rPr lang="en-US" dirty="0">
                <a:solidFill>
                  <a:srgbClr val="197EC6"/>
                </a:solidFill>
                <a:latin typeface="Times New Roman" panose="02020603050405020304" pitchFamily="18" charset="0"/>
                <a:cs typeface="Times New Roman" panose="02020603050405020304" pitchFamily="18" charset="0"/>
              </a:rPr>
              <a:t>/</a:t>
            </a:r>
            <a:r>
              <a:rPr lang="en-US" dirty="0" err="1">
                <a:solidFill>
                  <a:srgbClr val="197EC6"/>
                </a:solidFill>
                <a:latin typeface="Times New Roman" panose="02020603050405020304" pitchFamily="18" charset="0"/>
                <a:cs typeface="Times New Roman" panose="02020603050405020304" pitchFamily="18" charset="0"/>
              </a:rPr>
              <a:t>xây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trang</a:t>
            </a:r>
            <a:r>
              <a:rPr lang="en-US" dirty="0">
                <a:solidFill>
                  <a:srgbClr val="197EC6"/>
                </a:solidFill>
                <a:latin typeface="Times New Roman" panose="02020603050405020304" pitchFamily="18" charset="0"/>
                <a:cs typeface="Times New Roman" panose="02020603050405020304" pitchFamily="18" charset="0"/>
              </a:rPr>
              <a:t> web</a:t>
            </a: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solidFill>
                  <a:srgbClr val="197EC6"/>
                </a:solidFill>
                <a:latin typeface="Times New Roman" panose="02020603050405020304" pitchFamily="18" charset="0"/>
                <a:cs typeface="Times New Roman" panose="02020603050405020304" pitchFamily="18" charset="0"/>
              </a:rPr>
              <a:t>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ớng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trang</a:t>
            </a:r>
            <a:r>
              <a:rPr lang="en-US" dirty="0">
                <a:solidFill>
                  <a:srgbClr val="197EC6"/>
                </a:solidFill>
                <a:latin typeface="Times New Roman" panose="02020603050405020304" pitchFamily="18" charset="0"/>
                <a:cs typeface="Times New Roman" panose="02020603050405020304" pitchFamily="18" charset="0"/>
              </a:rPr>
              <a:t> web</a:t>
            </a: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Gói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h</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ớng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653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859887" y="658377"/>
            <a:ext cx="4355710"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contract and pointers to other important documentation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Critical project success factors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history and overview</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team roles and responsibilities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organization, names, phone numbers, and e-mail addresses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meetings</a:t>
            </a:r>
          </a:p>
        </p:txBody>
      </p:sp>
      <p:sp>
        <p:nvSpPr>
          <p:cNvPr id="4" name="TextBox 3"/>
          <p:cNvSpPr txBox="1"/>
          <p:nvPr/>
        </p:nvSpPr>
        <p:spPr>
          <a:xfrm>
            <a:off x="864343" y="3349265"/>
            <a:ext cx="4876738"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team job descriptions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Project communications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Exception management procedure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Client satisfaction and project quality procedures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Status reporting</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Administrative facilities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Health and safety procedures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Documentation reference</a:t>
            </a:r>
          </a:p>
        </p:txBody>
      </p:sp>
      <p:sp>
        <p:nvSpPr>
          <p:cNvPr id="10" name="TextBox 9"/>
          <p:cNvSpPr txBox="1"/>
          <p:nvPr/>
        </p:nvSpPr>
        <p:spPr>
          <a:xfrm>
            <a:off x="615886" y="0"/>
            <a:ext cx="2929173"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Orientation Package</a:t>
            </a:r>
          </a:p>
        </p:txBody>
      </p:sp>
      <p:sp>
        <p:nvSpPr>
          <p:cNvPr id="11" name="TextBox 10">
            <a:extLst>
              <a:ext uri="{FF2B5EF4-FFF2-40B4-BE49-F238E27FC236}">
                <a16:creationId xmlns="" xmlns:a16="http://schemas.microsoft.com/office/drawing/2014/main" id="{78340DAC-9C1E-4099-9534-D77E3FFCB053}"/>
              </a:ext>
            </a:extLst>
          </p:cNvPr>
          <p:cNvSpPr txBox="1"/>
          <p:nvPr/>
        </p:nvSpPr>
        <p:spPr>
          <a:xfrm>
            <a:off x="8646943" y="-1"/>
            <a:ext cx="2541564"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Gói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h</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ớng</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D6E4FBD4-249D-4707-9F9D-541E5313B230}"/>
              </a:ext>
            </a:extLst>
          </p:cNvPr>
          <p:cNvSpPr txBox="1"/>
          <p:nvPr/>
        </p:nvSpPr>
        <p:spPr>
          <a:xfrm>
            <a:off x="7132320" y="658377"/>
            <a:ext cx="4571353" cy="2308324"/>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giấy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tờ</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yếu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trọng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Lịch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sử</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Vai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trò</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chỉ</a:t>
            </a:r>
            <a:r>
              <a:rPr lang="en-US" dirty="0">
                <a:solidFill>
                  <a:srgbClr val="197EC6"/>
                </a:solidFill>
                <a:latin typeface="Times New Roman" panose="02020603050405020304" pitchFamily="18" charset="0"/>
                <a:cs typeface="Times New Roman" panose="02020603050405020304" pitchFamily="18" charset="0"/>
              </a:rPr>
              <a:t> email</a:t>
            </a: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cuộc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51C26327-C069-4724-81D7-FA7F200026E3}"/>
              </a:ext>
            </a:extLst>
          </p:cNvPr>
          <p:cNvSpPr txBox="1"/>
          <p:nvPr/>
        </p:nvSpPr>
        <p:spPr>
          <a:xfrm>
            <a:off x="7090119" y="3350419"/>
            <a:ext cx="4876738" cy="2585323"/>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Thủ</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lệ</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lòng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khách</a:t>
            </a:r>
            <a:r>
              <a:rPr lang="en-US" dirty="0">
                <a:solidFill>
                  <a:srgbClr val="197EC6"/>
                </a:solidFill>
                <a:latin typeface="Times New Roman" panose="02020603050405020304" pitchFamily="18" charset="0"/>
                <a:cs typeface="Times New Roman" panose="02020603050405020304" pitchFamily="18" charset="0"/>
              </a:rPr>
              <a:t> hang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chất</a:t>
            </a:r>
            <a:r>
              <a:rPr lang="en-US" dirty="0">
                <a:solidFill>
                  <a:srgbClr val="197EC6"/>
                </a:solidFill>
                <a:latin typeface="Times New Roman" panose="02020603050405020304" pitchFamily="18" charset="0"/>
                <a:cs typeface="Times New Roman" panose="02020603050405020304" pitchFamily="18" charset="0"/>
              </a:rPr>
              <a:t> l</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Báo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thái</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Thủ</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an </a:t>
            </a:r>
            <a:r>
              <a:rPr lang="en-US" dirty="0" err="1">
                <a:solidFill>
                  <a:srgbClr val="197EC6"/>
                </a:solidFill>
                <a:latin typeface="Times New Roman" panose="02020603050405020304" pitchFamily="18" charset="0"/>
                <a:cs typeface="Times New Roman" panose="02020603050405020304" pitchFamily="18" charset="0"/>
              </a:rPr>
              <a:t>toàn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khỏe</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tham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khảo</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227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89356" y="576959"/>
            <a:ext cx="6088593"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Communications management </a:t>
            </a:r>
            <a:r>
              <a:rPr lang="en-US" dirty="0">
                <a:latin typeface="Times New Roman" panose="02020603050405020304" pitchFamily="18" charset="0"/>
                <a:cs typeface="Times New Roman" panose="02020603050405020304" pitchFamily="18" charset="0"/>
              </a:rPr>
              <a:t>includes all the processes required to collect, generate, disseminate, store, and dispose of project information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Effective communications management requires communications planning, the process to determine the information and communications needs of the stakeholders; communications planning includes: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Establishing appropriate communications links within a project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Creating the </a:t>
            </a:r>
            <a:r>
              <a:rPr lang="en-US" b="1" dirty="0">
                <a:latin typeface="Times New Roman" panose="02020603050405020304" pitchFamily="18" charset="0"/>
                <a:cs typeface="Times New Roman" panose="02020603050405020304" pitchFamily="18" charset="0"/>
              </a:rPr>
              <a:t>communications management plan</a:t>
            </a:r>
            <a:r>
              <a:rPr lang="en-US" dirty="0">
                <a:latin typeface="Times New Roman" panose="02020603050405020304" pitchFamily="18" charset="0"/>
                <a:cs typeface="Times New Roman" panose="02020603050405020304" pitchFamily="18" charset="0"/>
              </a:rPr>
              <a:t>, which describes the plans to meet the information and communications needs of the stakeholders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Creating a </a:t>
            </a:r>
            <a:r>
              <a:rPr lang="en-US" b="1" dirty="0">
                <a:latin typeface="Times New Roman" panose="02020603050405020304" pitchFamily="18" charset="0"/>
                <a:cs typeface="Times New Roman" panose="02020603050405020304" pitchFamily="18" charset="0"/>
              </a:rPr>
              <a:t>communications strategy</a:t>
            </a:r>
            <a:r>
              <a:rPr lang="en-US" dirty="0">
                <a:latin typeface="Times New Roman" panose="02020603050405020304" pitchFamily="18" charset="0"/>
                <a:cs typeface="Times New Roman" panose="02020603050405020304" pitchFamily="18" charset="0"/>
              </a:rPr>
              <a:t>, a set of principles, values and objectives that give coherence to a project communications plan</a:t>
            </a:r>
          </a:p>
        </p:txBody>
      </p:sp>
      <p:sp>
        <p:nvSpPr>
          <p:cNvPr id="5" name="TextBox 4"/>
          <p:cNvSpPr txBox="1"/>
          <p:nvPr/>
        </p:nvSpPr>
        <p:spPr>
          <a:xfrm>
            <a:off x="0" y="4965093"/>
            <a:ext cx="5809957"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Identifying the informational needs of the stakeholders and determining a suitable means of meeting those needs is an important factor for project success</a:t>
            </a:r>
          </a:p>
        </p:txBody>
      </p:sp>
      <p:sp>
        <p:nvSpPr>
          <p:cNvPr id="10" name="TextBox 9"/>
          <p:cNvSpPr txBox="1"/>
          <p:nvPr/>
        </p:nvSpPr>
        <p:spPr>
          <a:xfrm>
            <a:off x="89356" y="87268"/>
            <a:ext cx="5500730"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is Communications Management?</a:t>
            </a:r>
          </a:p>
        </p:txBody>
      </p:sp>
      <p:sp>
        <p:nvSpPr>
          <p:cNvPr id="11" name="TextBox 10">
            <a:extLst>
              <a:ext uri="{FF2B5EF4-FFF2-40B4-BE49-F238E27FC236}">
                <a16:creationId xmlns="" xmlns:a16="http://schemas.microsoft.com/office/drawing/2014/main" id="{DFBD35EC-0157-4826-8838-54D1513400B8}"/>
              </a:ext>
            </a:extLst>
          </p:cNvPr>
          <p:cNvSpPr txBox="1"/>
          <p:nvPr/>
        </p:nvSpPr>
        <p:spPr>
          <a:xfrm>
            <a:off x="7526216" y="115294"/>
            <a:ext cx="3739774"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truyền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là</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gì</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B024A777-4490-4145-AE78-C1F94524FDAC}"/>
              </a:ext>
            </a:extLst>
          </p:cNvPr>
          <p:cNvSpPr txBox="1"/>
          <p:nvPr/>
        </p:nvSpPr>
        <p:spPr>
          <a:xfrm>
            <a:off x="6177949" y="576958"/>
            <a:ext cx="5843630" cy="4247317"/>
          </a:xfrm>
          <a:prstGeom prst="rect">
            <a:avLst/>
          </a:prstGeom>
          <a:noFill/>
        </p:spPr>
        <p:txBody>
          <a:bodyPr wrap="square" rtlCol="0">
            <a:spAutoFit/>
          </a:bodyPr>
          <a:lstStyle/>
          <a:p>
            <a:r>
              <a:rPr lang="vi-VN" b="1" dirty="0">
                <a:solidFill>
                  <a:srgbClr val="197EC6"/>
                </a:solidFill>
                <a:latin typeface="Times New Roman" panose="02020603050405020304" pitchFamily="18" charset="0"/>
                <a:cs typeface="Times New Roman" panose="02020603050405020304" pitchFamily="18" charset="0"/>
              </a:rPr>
              <a:t>Quản lý truyền thông </a:t>
            </a:r>
            <a:r>
              <a:rPr lang="vi-VN" dirty="0">
                <a:solidFill>
                  <a:srgbClr val="197EC6"/>
                </a:solidFill>
                <a:latin typeface="Times New Roman" panose="02020603050405020304" pitchFamily="18" charset="0"/>
                <a:cs typeface="Times New Roman" panose="02020603050405020304" pitchFamily="18" charset="0"/>
              </a:rPr>
              <a:t>bao gồm tất cả các quy trình được yêu cầu để thu thập, tạo ra, phổ biến, lưu giữ và xử lý thông tin dự 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đòi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hỏi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có</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tin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ra </a:t>
            </a:r>
            <a:r>
              <a:rPr lang="en-US" b="1" dirty="0" err="1">
                <a:solidFill>
                  <a:srgbClr val="197EC6"/>
                </a:solidFill>
                <a:latin typeface="Times New Roman" panose="02020603050405020304" pitchFamily="18" charset="0"/>
                <a:cs typeface="Times New Roman" panose="02020603050405020304" pitchFamily="18" charset="0"/>
              </a:rPr>
              <a:t>kế</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quản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truyền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đáp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tin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dirty="0">
                <a:solidFill>
                  <a:srgbClr val="197EC6"/>
                </a:solidFill>
                <a:latin typeface="Times New Roman" panose="02020603050405020304" pitchFamily="18" charset="0"/>
                <a:cs typeface="Times New Roman" panose="02020603050405020304" pitchFamily="18" charset="0"/>
              </a:rPr>
              <a:t>Tạo ra một </a:t>
            </a:r>
            <a:r>
              <a:rPr lang="vi-VN" b="1" dirty="0">
                <a:solidFill>
                  <a:srgbClr val="197EC6"/>
                </a:solidFill>
                <a:latin typeface="Times New Roman" panose="02020603050405020304" pitchFamily="18" charset="0"/>
                <a:cs typeface="Times New Roman" panose="02020603050405020304" pitchFamily="18" charset="0"/>
              </a:rPr>
              <a:t>chiến lược truyền thông</a:t>
            </a:r>
            <a:r>
              <a:rPr lang="vi-VN" dirty="0">
                <a:solidFill>
                  <a:srgbClr val="197EC6"/>
                </a:solidFill>
                <a:latin typeface="Times New Roman" panose="02020603050405020304" pitchFamily="18" charset="0"/>
                <a:cs typeface="Times New Roman" panose="02020603050405020304" pitchFamily="18" charset="0"/>
              </a:rPr>
              <a:t>, một tập hợp các nguyên tắc, giá trị và mục tiêu cung cấp sự gắn kết với một kế hoạch truyền thông dự án</a:t>
            </a:r>
            <a:endParaRPr lang="en-US" dirty="0">
              <a:solidFill>
                <a:srgbClr val="197EC6"/>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1C6AB2D4-3D3F-468A-9736-13570A3E0900}"/>
              </a:ext>
            </a:extLst>
          </p:cNvPr>
          <p:cNvSpPr txBox="1"/>
          <p:nvPr/>
        </p:nvSpPr>
        <p:spPr>
          <a:xfrm>
            <a:off x="6440138" y="4965092"/>
            <a:ext cx="5448884" cy="830997"/>
          </a:xfrm>
          <a:prstGeom prst="rect">
            <a:avLst/>
          </a:prstGeom>
          <a:noFill/>
        </p:spPr>
        <p:txBody>
          <a:bodyPr wrap="square" rtlCol="0">
            <a:spAutoFit/>
          </a:bodyPr>
          <a:lstStyle/>
          <a:p>
            <a:r>
              <a:rPr lang="vi-VN" sz="1600" dirty="0">
                <a:solidFill>
                  <a:srgbClr val="197EC6"/>
                </a:solidFill>
                <a:latin typeface="Times New Roman" panose="02020603050405020304" pitchFamily="18" charset="0"/>
                <a:cs typeface="Times New Roman" panose="02020603050405020304" pitchFamily="18" charset="0"/>
              </a:rPr>
              <a:t>Xác định nhu cầu thông tin của các bên liên quan và xác định một phương tiện phù hợp để đáp ứng những nhu cầu đó là một yếu tố quan trọng cho sự thành công của dự án</a:t>
            </a:r>
            <a:endParaRPr lang="en-US" sz="16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51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4" name="Rectangle 3"/>
          <p:cNvSpPr/>
          <p:nvPr/>
        </p:nvSpPr>
        <p:spPr>
          <a:xfrm>
            <a:off x="888470" y="2478669"/>
            <a:ext cx="1485900" cy="32783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Project Manager of another project for the same sponsor </a:t>
            </a:r>
            <a:r>
              <a:rPr lang="en-US" b="1" i="1" dirty="0" err="1">
                <a:solidFill>
                  <a:srgbClr val="197EC6"/>
                </a:solidFill>
                <a:latin typeface="Times New Roman" panose="02020603050405020304" pitchFamily="18" charset="0"/>
                <a:cs typeface="Times New Roman" panose="02020603050405020304" pitchFamily="18" charset="0"/>
              </a:rPr>
              <a:t>Quản</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lý</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dự</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án</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của</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các</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dự</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án</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khác</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cho</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các</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nhà</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tài</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trợ</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cùng</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400123" y="1187735"/>
            <a:ext cx="2053140" cy="9622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Project Sponsor </a:t>
            </a:r>
            <a:r>
              <a:rPr lang="en-US" b="1" i="1" dirty="0" err="1">
                <a:solidFill>
                  <a:srgbClr val="197EC6"/>
                </a:solidFill>
                <a:latin typeface="Times New Roman" panose="02020603050405020304" pitchFamily="18" charset="0"/>
                <a:cs typeface="Times New Roman" panose="02020603050405020304" pitchFamily="18" charset="0"/>
              </a:rPr>
              <a:t>Nhà</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tài</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trợ</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dự</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án</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3483032" y="2580906"/>
            <a:ext cx="2081427" cy="7727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Project Manager </a:t>
            </a:r>
            <a:r>
              <a:rPr lang="en-US" b="1" i="1" dirty="0" err="1">
                <a:solidFill>
                  <a:srgbClr val="197EC6"/>
                </a:solidFill>
                <a:latin typeface="Times New Roman" panose="02020603050405020304" pitchFamily="18" charset="0"/>
                <a:cs typeface="Times New Roman" panose="02020603050405020304" pitchFamily="18" charset="0"/>
              </a:rPr>
              <a:t>Quản</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trị</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dự</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án</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060479" y="3727372"/>
            <a:ext cx="1876619" cy="123772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Subproject Project Manager </a:t>
            </a:r>
          </a:p>
          <a:p>
            <a:pPr algn="ctr"/>
            <a:r>
              <a:rPr lang="en-US" b="1" i="1" dirty="0" err="1">
                <a:solidFill>
                  <a:srgbClr val="197EC6"/>
                </a:solidFill>
                <a:latin typeface="Times New Roman" panose="02020603050405020304" pitchFamily="18" charset="0"/>
                <a:cs typeface="Times New Roman" panose="02020603050405020304" pitchFamily="18" charset="0"/>
              </a:rPr>
              <a:t>Quản</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trị</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dự</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án</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nhỏ</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2590175" y="4915876"/>
            <a:ext cx="1660250" cy="10687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Project Team Members </a:t>
            </a:r>
            <a:r>
              <a:rPr lang="en-US" b="1" i="1" dirty="0" err="1">
                <a:solidFill>
                  <a:srgbClr val="197EC6"/>
                </a:solidFill>
                <a:latin typeface="Times New Roman" panose="02020603050405020304" pitchFamily="18" charset="0"/>
                <a:cs typeface="Times New Roman" panose="02020603050405020304" pitchFamily="18" charset="0"/>
              </a:rPr>
              <a:t>Thành</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viên</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dự</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án</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217920" y="5338793"/>
            <a:ext cx="2377440" cy="83644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solidFill>
                  <a:schemeClr val="bg1"/>
                </a:solidFill>
                <a:latin typeface="Times New Roman" panose="02020603050405020304" pitchFamily="18" charset="0"/>
                <a:cs typeface="Times New Roman" panose="02020603050405020304" pitchFamily="18" charset="0"/>
              </a:rPr>
              <a:t>Subproject team members </a:t>
            </a:r>
          </a:p>
          <a:p>
            <a:pPr algn="ctr"/>
            <a:r>
              <a:rPr lang="en-US" b="1" i="1" dirty="0" err="1">
                <a:solidFill>
                  <a:srgbClr val="197EC6"/>
                </a:solidFill>
                <a:latin typeface="Times New Roman" panose="02020603050405020304" pitchFamily="18" charset="0"/>
                <a:cs typeface="Times New Roman" panose="02020603050405020304" pitchFamily="18" charset="0"/>
              </a:rPr>
              <a:t>Thành</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viên</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nhóm</a:t>
            </a:r>
            <a:r>
              <a:rPr lang="en-US" b="1" i="1" dirty="0">
                <a:solidFill>
                  <a:srgbClr val="197EC6"/>
                </a:solidFill>
                <a:latin typeface="Times New Roman" panose="02020603050405020304" pitchFamily="18" charset="0"/>
                <a:cs typeface="Times New Roman" panose="02020603050405020304" pitchFamily="18" charset="0"/>
              </a:rPr>
              <a:t> </a:t>
            </a:r>
            <a:r>
              <a:rPr lang="en-US" b="1" i="1" dirty="0" err="1">
                <a:solidFill>
                  <a:srgbClr val="197EC6"/>
                </a:solidFill>
                <a:latin typeface="Times New Roman" panose="02020603050405020304" pitchFamily="18" charset="0"/>
                <a:cs typeface="Times New Roman" panose="02020603050405020304" pitchFamily="18" charset="0"/>
              </a:rPr>
              <a:t>nhỏ</a:t>
            </a:r>
            <a:r>
              <a:rPr lang="en-US" b="1" i="1" dirty="0">
                <a:solidFill>
                  <a:srgbClr val="197EC6"/>
                </a:solidFill>
                <a:latin typeface="Times New Roman" panose="02020603050405020304" pitchFamily="18" charset="0"/>
                <a:cs typeface="Times New Roman" panose="02020603050405020304" pitchFamily="18" charset="0"/>
              </a:rPr>
              <a:t> </a:t>
            </a:r>
            <a:endParaRPr lang="en-US" b="1" dirty="0">
              <a:solidFill>
                <a:srgbClr val="197EC6"/>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V="1">
            <a:off x="2374370" y="1895980"/>
            <a:ext cx="1025753" cy="58269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2374370" y="2967289"/>
            <a:ext cx="1108662"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3977640" y="2149998"/>
            <a:ext cx="0" cy="43090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5254900" y="3353673"/>
            <a:ext cx="0" cy="37369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3977640" y="3353673"/>
            <a:ext cx="0" cy="156220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a:off x="6515100" y="4965093"/>
            <a:ext cx="17059" cy="3737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a:off x="4250425" y="5757017"/>
            <a:ext cx="1967495" cy="19958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457199" y="434340"/>
            <a:ext cx="11393056"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Communications Links Within a Project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liên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truyền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trong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a:p>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760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457199" y="1209443"/>
            <a:ext cx="5204460"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Communications Management Plan – </a:t>
            </a:r>
            <a:r>
              <a:rPr lang="en-US" dirty="0">
                <a:latin typeface="Times New Roman" panose="02020603050405020304" pitchFamily="18" charset="0"/>
                <a:cs typeface="Times New Roman" panose="02020603050405020304" pitchFamily="18" charset="0"/>
              </a:rPr>
              <a:t>The various communications requirements and your decisions about them are documented in the communications management plan</a:t>
            </a:r>
            <a:r>
              <a:rPr lang="en-US" b="1" i="1" dirty="0">
                <a:latin typeface="Times New Roman" panose="02020603050405020304" pitchFamily="18" charset="0"/>
                <a:cs typeface="Times New Roman" panose="02020603050405020304" pitchFamily="18" charset="0"/>
              </a:rPr>
              <a:t/>
            </a:r>
            <a:br>
              <a:rPr lang="en-US" b="1" i="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document that describes :</a:t>
            </a:r>
          </a:p>
          <a:p>
            <a:pPr marL="742950" lvl="1"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communications needs and expectations for the project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 and in what format information is communicated</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When and where each communication is made</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Who is responsible for providing each type of communications</a:t>
            </a:r>
          </a:p>
        </p:txBody>
      </p:sp>
      <p:sp>
        <p:nvSpPr>
          <p:cNvPr id="10" name="TextBox 9"/>
          <p:cNvSpPr txBox="1"/>
          <p:nvPr/>
        </p:nvSpPr>
        <p:spPr>
          <a:xfrm>
            <a:off x="457199" y="434340"/>
            <a:ext cx="487445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Communications Management Plan</a:t>
            </a:r>
          </a:p>
        </p:txBody>
      </p:sp>
      <p:sp>
        <p:nvSpPr>
          <p:cNvPr id="11" name="TextBox 10">
            <a:extLst>
              <a:ext uri="{FF2B5EF4-FFF2-40B4-BE49-F238E27FC236}">
                <a16:creationId xmlns="" xmlns:a16="http://schemas.microsoft.com/office/drawing/2014/main" id="{C541D729-205F-4A01-8D5E-2E602AAB370A}"/>
              </a:ext>
            </a:extLst>
          </p:cNvPr>
          <p:cNvSpPr txBox="1"/>
          <p:nvPr/>
        </p:nvSpPr>
        <p:spPr>
          <a:xfrm>
            <a:off x="7221415" y="434340"/>
            <a:ext cx="4342228" cy="461665"/>
          </a:xfrm>
          <a:prstGeom prst="rect">
            <a:avLst/>
          </a:prstGeom>
          <a:noFill/>
        </p:spPr>
        <p:txBody>
          <a:bodyPr wrap="square" rtlCol="0">
            <a:spAutoFit/>
          </a:bodyPr>
          <a:lstStyle/>
          <a:p>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hoạch</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truyền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DEF2B882-CADF-48C5-B09D-2DCDC3A4C3D9}"/>
              </a:ext>
            </a:extLst>
          </p:cNvPr>
          <p:cNvSpPr txBox="1"/>
          <p:nvPr/>
        </p:nvSpPr>
        <p:spPr>
          <a:xfrm>
            <a:off x="6565939" y="1232123"/>
            <a:ext cx="5204460" cy="3416320"/>
          </a:xfrm>
          <a:prstGeom prst="rect">
            <a:avLst/>
          </a:prstGeom>
          <a:noFill/>
        </p:spPr>
        <p:txBody>
          <a:bodyPr wrap="square" rtlCol="0">
            <a:spAutoFit/>
          </a:bodyPr>
          <a:lstStyle/>
          <a:p>
            <a:r>
              <a:rPr lang="vi-VN" b="1" dirty="0">
                <a:solidFill>
                  <a:srgbClr val="197EC6"/>
                </a:solidFill>
                <a:latin typeface="Times New Roman" panose="02020603050405020304" pitchFamily="18" charset="0"/>
                <a:cs typeface="Times New Roman" panose="02020603050405020304" pitchFamily="18" charset="0"/>
              </a:rPr>
              <a:t>Kế hoạch Quản lý Truyền thông </a:t>
            </a:r>
            <a:r>
              <a:rPr lang="vi-VN" dirty="0">
                <a:solidFill>
                  <a:srgbClr val="197EC6"/>
                </a:solidFill>
                <a:latin typeface="Times New Roman" panose="02020603050405020304" pitchFamily="18" charset="0"/>
                <a:cs typeface="Times New Roman" panose="02020603050405020304" pitchFamily="18" charset="0"/>
              </a:rPr>
              <a:t>- Các yêu cầu truyền thông khác nhau và quyết định của bạn về chúng được ghi trong kế hoạch quản lý truyền thông</a:t>
            </a:r>
            <a:endParaRPr lang="en-US" dirty="0">
              <a:solidFill>
                <a:srgbClr val="197EC6"/>
              </a:solidFill>
              <a:latin typeface="Times New Roman" panose="02020603050405020304" pitchFamily="18" charset="0"/>
              <a:cs typeface="Times New Roman" panose="02020603050405020304" pitchFamily="18" charset="0"/>
            </a:endParaRPr>
          </a:p>
          <a:p>
            <a:r>
              <a:rPr lang="en-US" b="1" dirty="0">
                <a:solidFill>
                  <a:srgbClr val="197EC6"/>
                </a:solidFill>
                <a:latin typeface="Times New Roman" panose="02020603050405020304" pitchFamily="18" charset="0"/>
                <a:cs typeface="Times New Roman" panose="02020603050405020304" pitchFamily="18" charset="0"/>
              </a:rPr>
              <a:t/>
            </a:r>
            <a:br>
              <a:rPr lang="en-US" b="1" dirty="0">
                <a:solidFill>
                  <a:srgbClr val="197EC6"/>
                </a:solidFill>
                <a:latin typeface="Times New Roman" panose="02020603050405020304" pitchFamily="18" charset="0"/>
                <a:cs typeface="Times New Roman" panose="02020603050405020304" pitchFamily="18" charset="0"/>
              </a:rPr>
            </a:b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tin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Cách thức và thông tin định dạng được truyền đạt như thế nào</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Khi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ở </a:t>
            </a:r>
            <a:r>
              <a:rPr lang="en-US" dirty="0" err="1">
                <a:solidFill>
                  <a:srgbClr val="197EC6"/>
                </a:solidFill>
                <a:latin typeface="Times New Roman" panose="02020603050405020304" pitchFamily="18" charset="0"/>
                <a:cs typeface="Times New Roman" panose="02020603050405020304" pitchFamily="18" charset="0"/>
              </a:rPr>
              <a:t>đâu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giao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tiếp</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a:solidFill>
                  <a:srgbClr val="197EC6"/>
                </a:solidFill>
                <a:latin typeface="Times New Roman" panose="02020603050405020304" pitchFamily="18" charset="0"/>
                <a:cs typeface="Times New Roman" panose="02020603050405020304" pitchFamily="18" charset="0"/>
              </a:rPr>
              <a:t>Ai </a:t>
            </a:r>
            <a:r>
              <a:rPr lang="en-US" dirty="0" err="1">
                <a:solidFill>
                  <a:srgbClr val="197EC6"/>
                </a:solidFill>
                <a:latin typeface="Times New Roman" panose="02020603050405020304" pitchFamily="18" charset="0"/>
                <a:cs typeface="Times New Roman" panose="02020603050405020304" pitchFamily="18" charset="0"/>
              </a:rPr>
              <a:t>sẽ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chịu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nhiệm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từng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loại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157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24619" y="319373"/>
            <a:ext cx="6018952" cy="6109365"/>
          </a:xfrm>
          <a:prstGeom prst="rect">
            <a:avLst/>
          </a:prstGeom>
          <a:noFill/>
        </p:spPr>
        <p:txBody>
          <a:bodyPr wrap="square" rtlCol="0">
            <a:spAutoFit/>
          </a:bodyPr>
          <a:lstStyle/>
          <a:p>
            <a:pPr marL="285750" indent="-285750">
              <a:buFont typeface="Wingdings" panose="05000000000000000000" pitchFamily="2" charset="2"/>
              <a:buChar char="§"/>
            </a:pPr>
            <a:r>
              <a:rPr lang="en-US" sz="1700" dirty="0">
                <a:latin typeface="Times New Roman" panose="02020603050405020304" pitchFamily="18" charset="0"/>
                <a:cs typeface="Times New Roman" panose="02020603050405020304" pitchFamily="18" charset="0"/>
              </a:rPr>
              <a:t>Need to determine the project’s communications requirements; to do this, you must first review :</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Memos from the sponsor </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agreement </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project definition </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project decision structure </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organizational breakdown structure (OBS) </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Any supplier agreements </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project procedures description </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Information needs of the various stakeholders should be carefully analyzed to determine the information that is provided and the sources of that information; information for this analysis can be gathered by:</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Reviewing sponsor, supplier, and company organizational charts to determine official communications channels</a:t>
            </a:r>
          </a:p>
          <a:p>
            <a:pPr marL="742950" lvl="1" indent="-285750">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Interviewing stakeholders to understand informal communications channels</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Interviewing constituencies that might have a history with or knowledge of the sponsor or the delivery organization’s management</a:t>
            </a:r>
          </a:p>
          <a:p>
            <a:pPr marL="742950" lvl="1"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Documenting the information requirements of each stakeholder group</a:t>
            </a:r>
          </a:p>
        </p:txBody>
      </p:sp>
      <p:sp>
        <p:nvSpPr>
          <p:cNvPr id="10" name="TextBox 9"/>
          <p:cNvSpPr txBox="1"/>
          <p:nvPr/>
        </p:nvSpPr>
        <p:spPr>
          <a:xfrm>
            <a:off x="0" y="0"/>
            <a:ext cx="6323427" cy="430887"/>
          </a:xfrm>
          <a:prstGeom prst="rect">
            <a:avLst/>
          </a:prstGeom>
          <a:noFill/>
        </p:spPr>
        <p:txBody>
          <a:bodyPr wrap="square" rtlCol="0">
            <a:spAutoFit/>
          </a:bodyPr>
          <a:lstStyle/>
          <a:p>
            <a:r>
              <a:rPr lang="en-US" sz="22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Developing the Communications Management Plan</a:t>
            </a:r>
          </a:p>
        </p:txBody>
      </p:sp>
      <p:sp>
        <p:nvSpPr>
          <p:cNvPr id="13" name="TextBox 12">
            <a:extLst>
              <a:ext uri="{FF2B5EF4-FFF2-40B4-BE49-F238E27FC236}">
                <a16:creationId xmlns="" xmlns:a16="http://schemas.microsoft.com/office/drawing/2014/main" id="{F2BC6ABC-F6B8-4834-982E-BD13D656A53B}"/>
              </a:ext>
            </a:extLst>
          </p:cNvPr>
          <p:cNvSpPr txBox="1"/>
          <p:nvPr/>
        </p:nvSpPr>
        <p:spPr>
          <a:xfrm>
            <a:off x="6942144" y="-1"/>
            <a:ext cx="5055141" cy="430887"/>
          </a:xfrm>
          <a:prstGeom prst="rect">
            <a:avLst/>
          </a:prstGeom>
          <a:noFill/>
        </p:spPr>
        <p:txBody>
          <a:bodyPr wrap="square" rtlCol="0">
            <a:spAutoFit/>
          </a:bodyPr>
          <a:lstStyle/>
          <a:p>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Xây</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dựng</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kế</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hoạch</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truyền</a:t>
            </a:r>
            <a:r>
              <a:rPr lang="en-US" sz="22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2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endParaRPr lang="en-US" sz="22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D7FE3F75-76D7-4ED9-B28B-CC336A9DCFF6}"/>
              </a:ext>
            </a:extLst>
          </p:cNvPr>
          <p:cNvSpPr txBox="1"/>
          <p:nvPr/>
        </p:nvSpPr>
        <p:spPr>
          <a:xfrm>
            <a:off x="6631710" y="324585"/>
            <a:ext cx="5365576" cy="6109365"/>
          </a:xfrm>
          <a:prstGeom prst="rect">
            <a:avLst/>
          </a:prstGeom>
          <a:noFill/>
        </p:spPr>
        <p:txBody>
          <a:bodyPr wrap="square" rtlCol="0">
            <a:spAutoFit/>
          </a:bodyPr>
          <a:lstStyle/>
          <a:p>
            <a:pPr marL="285750" indent="-285750">
              <a:buFont typeface="Wingdings" panose="05000000000000000000" pitchFamily="2" charset="2"/>
              <a:buChar char="§"/>
            </a:pPr>
            <a:r>
              <a:rPr lang="vi-VN" sz="1700" dirty="0">
                <a:solidFill>
                  <a:srgbClr val="197EC6"/>
                </a:solidFill>
                <a:latin typeface="Times New Roman" panose="02020603050405020304" pitchFamily="18" charset="0"/>
                <a:cs typeface="Times New Roman" panose="02020603050405020304" pitchFamily="18" charset="0"/>
              </a:rPr>
              <a:t>Cần xác định các yêu cầu về truyền thông của dự án; để thực hiện việc này, trước tiên bạn phải xem xét</a:t>
            </a:r>
            <a:r>
              <a:rPr lang="en-US" sz="1700" dirty="0">
                <a:solidFill>
                  <a:srgbClr val="197EC6"/>
                </a:solidFill>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700" dirty="0" err="1">
                <a:solidFill>
                  <a:srgbClr val="197EC6"/>
                </a:solidFill>
                <a:latin typeface="Times New Roman" panose="02020603050405020304" pitchFamily="18" charset="0"/>
                <a:cs typeface="Times New Roman" panose="02020603050405020304" pitchFamily="18" charset="0"/>
              </a:rPr>
              <a:t>Ghi</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nhớ</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từ</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nhà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tài</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trợ</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err="1">
                <a:solidFill>
                  <a:srgbClr val="197EC6"/>
                </a:solidFill>
                <a:latin typeface="Times New Roman" panose="02020603050405020304" pitchFamily="18" charset="0"/>
                <a:cs typeface="Times New Roman" panose="02020603050405020304" pitchFamily="18" charset="0"/>
              </a:rPr>
              <a:t>Thỏa</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thuận</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err="1">
                <a:solidFill>
                  <a:srgbClr val="197EC6"/>
                </a:solidFill>
                <a:latin typeface="Times New Roman" panose="02020603050405020304" pitchFamily="18" charset="0"/>
                <a:cs typeface="Times New Roman" panose="02020603050405020304" pitchFamily="18" charset="0"/>
              </a:rPr>
              <a:t>Định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nghĩa</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của</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dự</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án</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a:solidFill>
                  <a:srgbClr val="197EC6"/>
                </a:solidFill>
                <a:latin typeface="Times New Roman" panose="02020603050405020304" pitchFamily="18" charset="0"/>
                <a:cs typeface="Times New Roman" panose="02020603050405020304" pitchFamily="18" charset="0"/>
              </a:rPr>
              <a:t>C</a:t>
            </a:r>
            <a:r>
              <a:rPr lang="vi-VN" sz="1700" dirty="0">
                <a:solidFill>
                  <a:srgbClr val="197EC6"/>
                </a:solidFill>
                <a:latin typeface="Times New Roman" panose="02020603050405020304" pitchFamily="18" charset="0"/>
                <a:cs typeface="Times New Roman" panose="02020603050405020304" pitchFamily="18" charset="0"/>
              </a:rPr>
              <a:t>ơ</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cấu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quyết</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định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dự</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án</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a:solidFill>
                  <a:srgbClr val="197EC6"/>
                </a:solidFill>
                <a:latin typeface="Times New Roman" panose="02020603050405020304" pitchFamily="18" charset="0"/>
                <a:cs typeface="Times New Roman" panose="02020603050405020304" pitchFamily="18" charset="0"/>
              </a:rPr>
              <a:t>C</a:t>
            </a:r>
            <a:r>
              <a:rPr lang="vi-VN" sz="1700" dirty="0">
                <a:solidFill>
                  <a:srgbClr val="197EC6"/>
                </a:solidFill>
                <a:latin typeface="Times New Roman" panose="02020603050405020304" pitchFamily="18" charset="0"/>
                <a:cs typeface="Times New Roman" panose="02020603050405020304" pitchFamily="18" charset="0"/>
              </a:rPr>
              <a:t>ơ</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cấu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phân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loại</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tổ</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chức</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err="1">
                <a:solidFill>
                  <a:srgbClr val="197EC6"/>
                </a:solidFill>
                <a:latin typeface="Times New Roman" panose="02020603050405020304" pitchFamily="18" charset="0"/>
                <a:cs typeface="Times New Roman" panose="02020603050405020304" pitchFamily="18" charset="0"/>
              </a:rPr>
              <a:t>Bất</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kì</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những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thỏa</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thuận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của</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nhà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cung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cấm</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err="1">
                <a:solidFill>
                  <a:srgbClr val="197EC6"/>
                </a:solidFill>
                <a:latin typeface="Times New Roman" panose="02020603050405020304" pitchFamily="18" charset="0"/>
                <a:cs typeface="Times New Roman" panose="02020603050405020304" pitchFamily="18" charset="0"/>
              </a:rPr>
              <a:t>Mô</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tả</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quy</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trình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dự</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smtClean="0">
                <a:solidFill>
                  <a:srgbClr val="197EC6"/>
                </a:solidFill>
                <a:latin typeface="Times New Roman" panose="02020603050405020304" pitchFamily="18" charset="0"/>
                <a:cs typeface="Times New Roman" panose="02020603050405020304" pitchFamily="18" charset="0"/>
              </a:rPr>
              <a:t>án</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1700" dirty="0" smtClean="0">
                <a:solidFill>
                  <a:srgbClr val="197EC6"/>
                </a:solidFill>
                <a:latin typeface="Times New Roman" panose="02020603050405020304" pitchFamily="18" charset="0"/>
                <a:cs typeface="Times New Roman" panose="02020603050405020304" pitchFamily="18" charset="0"/>
              </a:rPr>
              <a:t>Nhu </a:t>
            </a:r>
            <a:r>
              <a:rPr lang="vi-VN" sz="1700" dirty="0">
                <a:solidFill>
                  <a:srgbClr val="197EC6"/>
                </a:solidFill>
                <a:latin typeface="Times New Roman" panose="02020603050405020304" pitchFamily="18" charset="0"/>
                <a:cs typeface="Times New Roman" panose="02020603050405020304" pitchFamily="18" charset="0"/>
              </a:rPr>
              <a:t>cầu thông tin của các bên liên quan cần được phân tích cẩn thận để xác định thông tin được cung cấp và các nguồn thông tin đó; thông tin cho phân tích này có thể được thu thập bằng cách</a:t>
            </a:r>
            <a:r>
              <a:rPr lang="en-US" sz="1700" dirty="0">
                <a:solidFill>
                  <a:srgbClr val="197EC6"/>
                </a:solidFill>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700" dirty="0" err="1">
                <a:solidFill>
                  <a:srgbClr val="197EC6"/>
                </a:solidFill>
                <a:latin typeface="Times New Roman" panose="02020603050405020304" pitchFamily="18" charset="0"/>
                <a:cs typeface="Times New Roman" panose="02020603050405020304" pitchFamily="18" charset="0"/>
              </a:rPr>
              <a:t>Rà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soát</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lại</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bảng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xếp</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hạng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nhà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tài</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trợ</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nhà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cung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cấp</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và</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công</a:t>
            </a:r>
            <a:r>
              <a:rPr lang="en-US" sz="1700" dirty="0">
                <a:solidFill>
                  <a:srgbClr val="197EC6"/>
                </a:solidFill>
                <a:latin typeface="Times New Roman" panose="02020603050405020304" pitchFamily="18" charset="0"/>
                <a:cs typeface="Times New Roman" panose="02020603050405020304" pitchFamily="18" charset="0"/>
              </a:rPr>
              <a:t> ty </a:t>
            </a:r>
            <a:r>
              <a:rPr lang="en-US" sz="1700" dirty="0" err="1">
                <a:solidFill>
                  <a:srgbClr val="197EC6"/>
                </a:solidFill>
                <a:latin typeface="Times New Roman" panose="02020603050405020304" pitchFamily="18" charset="0"/>
                <a:cs typeface="Times New Roman" panose="02020603050405020304" pitchFamily="18" charset="0"/>
              </a:rPr>
              <a:t>để</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xác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định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kênh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truyền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thông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chính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thức</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err="1">
                <a:solidFill>
                  <a:srgbClr val="197EC6"/>
                </a:solidFill>
                <a:latin typeface="Times New Roman" panose="02020603050405020304" pitchFamily="18" charset="0"/>
                <a:cs typeface="Times New Roman" panose="02020603050405020304" pitchFamily="18" charset="0"/>
              </a:rPr>
              <a:t>Phỏng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vấn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các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bên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liên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quan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để</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hiểu</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các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kênh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thông</a:t>
            </a:r>
            <a:r>
              <a:rPr lang="en-US" sz="1700" dirty="0">
                <a:solidFill>
                  <a:srgbClr val="197EC6"/>
                </a:solidFill>
                <a:latin typeface="Times New Roman" panose="02020603050405020304" pitchFamily="18" charset="0"/>
                <a:cs typeface="Times New Roman" panose="02020603050405020304" pitchFamily="18" charset="0"/>
              </a:rPr>
              <a:t> tin </a:t>
            </a:r>
            <a:r>
              <a:rPr lang="en-US" sz="1700" dirty="0" err="1">
                <a:solidFill>
                  <a:srgbClr val="197EC6"/>
                </a:solidFill>
                <a:latin typeface="Times New Roman" panose="02020603050405020304" pitchFamily="18" charset="0"/>
                <a:cs typeface="Times New Roman" panose="02020603050405020304" pitchFamily="18" charset="0"/>
              </a:rPr>
              <a:t>không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chính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thức</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700" dirty="0" err="1">
                <a:solidFill>
                  <a:srgbClr val="197EC6"/>
                </a:solidFill>
                <a:latin typeface="Times New Roman" panose="02020603050405020304" pitchFamily="18" charset="0"/>
                <a:cs typeface="Times New Roman" panose="02020603050405020304" pitchFamily="18" charset="0"/>
              </a:rPr>
              <a:t>Phỏng</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vấn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các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cử</a:t>
            </a:r>
            <a:r>
              <a:rPr lang="en-US" sz="1700" dirty="0">
                <a:solidFill>
                  <a:srgbClr val="197EC6"/>
                </a:solidFill>
                <a:latin typeface="Times New Roman" panose="02020603050405020304" pitchFamily="18" charset="0"/>
                <a:cs typeface="Times New Roman" panose="02020603050405020304" pitchFamily="18" charset="0"/>
              </a:rPr>
              <a:t> tri </a:t>
            </a:r>
            <a:r>
              <a:rPr lang="en-US" sz="1700" dirty="0" err="1">
                <a:solidFill>
                  <a:srgbClr val="197EC6"/>
                </a:solidFill>
                <a:latin typeface="Times New Roman" panose="02020603050405020304" pitchFamily="18" charset="0"/>
                <a:cs typeface="Times New Roman" panose="02020603050405020304" pitchFamily="18" charset="0"/>
              </a:rPr>
              <a:t>có</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thể</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có</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lịch</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sử</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với</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kiến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thức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về</a:t>
            </a:r>
            <a:r>
              <a:rPr lang="en-US" sz="1700" dirty="0">
                <a:solidFill>
                  <a:srgbClr val="197EC6"/>
                </a:solidFill>
                <a:latin typeface="Times New Roman" panose="02020603050405020304" pitchFamily="18" charset="0"/>
                <a:cs typeface="Times New Roman" panose="02020603050405020304" pitchFamily="18" charset="0"/>
              </a:rPr>
              <a:t> ng</a:t>
            </a:r>
            <a:r>
              <a:rPr lang="vi-VN" sz="1700" dirty="0">
                <a:solidFill>
                  <a:srgbClr val="197EC6"/>
                </a:solidFill>
                <a:latin typeface="Times New Roman" panose="02020603050405020304" pitchFamily="18" charset="0"/>
                <a:cs typeface="Times New Roman" panose="02020603050405020304" pitchFamily="18" charset="0"/>
              </a:rPr>
              <a:t>ư</a:t>
            </a:r>
            <a:r>
              <a:rPr lang="en-US" sz="1700" dirty="0" err="1">
                <a:solidFill>
                  <a:srgbClr val="197EC6"/>
                </a:solidFill>
                <a:latin typeface="Times New Roman" panose="02020603050405020304" pitchFamily="18" charset="0"/>
                <a:cs typeface="Times New Roman" panose="02020603050405020304" pitchFamily="18" charset="0"/>
              </a:rPr>
              <a:t>ời</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bảo</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trợ</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hoặc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quản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lý</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của</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tổ</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chức</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phân</a:t>
            </a:r>
            <a:r>
              <a:rPr lang="en-US" sz="1700" dirty="0">
                <a:solidFill>
                  <a:srgbClr val="197EC6"/>
                </a:solidFill>
                <a:latin typeface="Times New Roman" panose="02020603050405020304" pitchFamily="18" charset="0"/>
                <a:cs typeface="Times New Roman" panose="02020603050405020304" pitchFamily="18" charset="0"/>
              </a:rPr>
              <a:t> </a:t>
            </a:r>
            <a:r>
              <a:rPr lang="en-US" sz="1700" dirty="0" err="1">
                <a:solidFill>
                  <a:srgbClr val="197EC6"/>
                </a:solidFill>
                <a:latin typeface="Times New Roman" panose="02020603050405020304" pitchFamily="18" charset="0"/>
                <a:cs typeface="Times New Roman" panose="02020603050405020304" pitchFamily="18" charset="0"/>
              </a:rPr>
              <a:t>phối</a:t>
            </a:r>
            <a:endParaRPr lang="en-US" sz="1700" dirty="0">
              <a:solidFill>
                <a:srgbClr val="197EC6"/>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1700" dirty="0">
                <a:solidFill>
                  <a:srgbClr val="197EC6"/>
                </a:solidFill>
                <a:latin typeface="Times New Roman" panose="02020603050405020304" pitchFamily="18" charset="0"/>
                <a:cs typeface="Times New Roman" panose="02020603050405020304" pitchFamily="18" charset="0"/>
              </a:rPr>
              <a:t>Lập hồ sơ yêu cầu thông tin của từng nhóm các bên liên quan</a:t>
            </a:r>
            <a:endParaRPr lang="en-US" sz="1700"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26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404901" y="701612"/>
            <a:ext cx="5357269" cy="5078313"/>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Communicate information to people as soon as you can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Focus communication on stakeholders and line managers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More emphasis on face-to-face communications as you approach implementation</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Create feedback loop to check understanding and to give people the opportunity to voice concerns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Keep messages clear and simple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Provide stakeholders and line managers with sufficient information to explain how the project affects their areas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risk management to educate and involve stakeholders (that is, expose them to the implications of option and involve them in the decision making)</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Encourage people to feel they can ask questions/ voice concern without jeopardizing their position/ future</a:t>
            </a:r>
          </a:p>
        </p:txBody>
      </p:sp>
      <p:sp>
        <p:nvSpPr>
          <p:cNvPr id="10" name="TextBox 9"/>
          <p:cNvSpPr txBox="1"/>
          <p:nvPr/>
        </p:nvSpPr>
        <p:spPr>
          <a:xfrm>
            <a:off x="457199" y="154745"/>
            <a:ext cx="4916659"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Set Up a Communications Strategy</a:t>
            </a:r>
          </a:p>
        </p:txBody>
      </p:sp>
      <p:sp>
        <p:nvSpPr>
          <p:cNvPr id="11" name="TextBox 10">
            <a:extLst>
              <a:ext uri="{FF2B5EF4-FFF2-40B4-BE49-F238E27FC236}">
                <a16:creationId xmlns="" xmlns:a16="http://schemas.microsoft.com/office/drawing/2014/main" id="{FE73EC41-030C-4665-8943-E2C56392F2DE}"/>
              </a:ext>
            </a:extLst>
          </p:cNvPr>
          <p:cNvSpPr txBox="1"/>
          <p:nvPr/>
        </p:nvSpPr>
        <p:spPr>
          <a:xfrm>
            <a:off x="7052603" y="154745"/>
            <a:ext cx="4482905"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Thiết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lập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chiến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l</a:t>
            </a:r>
            <a:r>
              <a:rPr lang="vi-VN"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ư</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ợc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truyền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B8108162-0A49-416F-AD3B-5DDD58C8EA1C}"/>
              </a:ext>
            </a:extLst>
          </p:cNvPr>
          <p:cNvSpPr txBox="1"/>
          <p:nvPr/>
        </p:nvSpPr>
        <p:spPr>
          <a:xfrm>
            <a:off x="5762170" y="701612"/>
            <a:ext cx="6024929" cy="5078313"/>
          </a:xfrm>
          <a:prstGeom prst="rect">
            <a:avLst/>
          </a:prstGeom>
          <a:noFill/>
        </p:spPr>
        <p:txBody>
          <a:bodyPr wrap="square" rtlCol="0">
            <a:spAutoFit/>
          </a:bodyPr>
          <a:lstStyle/>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Giao tiếp thông tin với mọi người càng sớm càng tốt</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tuyến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Nhấn mạnh hơn vào giao tiếp mặt đối mặt khi bạn thực hiện tiếp cận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Tạo vòng lặp phản hồi để kiểm tra sự hiểu biết và để cho mọi người có cơ hội để nói lên những lo ngại</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Gửi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điệp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rõ</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ràng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đ</a:t>
            </a:r>
            <a:r>
              <a:rPr lang="vi-VN" dirty="0">
                <a:solidFill>
                  <a:srgbClr val="197EC6"/>
                </a:solidFill>
                <a:latin typeface="Times New Roman" panose="02020603050405020304" pitchFamily="18" charset="0"/>
                <a:cs typeface="Times New Roman" panose="02020603050405020304" pitchFamily="18" charset="0"/>
              </a:rPr>
              <a:t>ơ</a:t>
            </a:r>
            <a:r>
              <a:rPr lang="en-US" dirty="0">
                <a:solidFill>
                  <a:srgbClr val="197EC6"/>
                </a:solidFill>
                <a:latin typeface="Times New Roman" panose="02020603050405020304" pitchFamily="18" charset="0"/>
                <a:cs typeface="Times New Roman" panose="02020603050405020304" pitchFamily="18" charset="0"/>
              </a:rPr>
              <a:t>n </a:t>
            </a:r>
            <a:r>
              <a:rPr lang="en-US" dirty="0" err="1">
                <a:solidFill>
                  <a:srgbClr val="197EC6"/>
                </a:solidFill>
                <a:latin typeface="Times New Roman" panose="02020603050405020304" pitchFamily="18" charset="0"/>
                <a:cs typeface="Times New Roman" panose="02020603050405020304" pitchFamily="18" charset="0"/>
              </a:rPr>
              <a:t>giản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Cung cấp cho các bên liên quan và các nhà quản lý có đủ thông tin để giải thích dự án ảnh hưởng đến khu vực của họ như thế nào</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Sử dụng quản lý rủi ro để giáo dục và thu hút sự tham gia của các bên liên quan</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nghĩa là phơi bày chúng với ý nghĩa của lựa chọn và liên quan đến việc đưa ra quyết định</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Khuyến khích mọi người cảm </a:t>
            </a:r>
            <a:r>
              <a:rPr lang="en-US" dirty="0" err="1">
                <a:solidFill>
                  <a:srgbClr val="197EC6"/>
                </a:solidFill>
                <a:latin typeface="Times New Roman" panose="02020603050405020304" pitchFamily="18" charset="0"/>
                <a:cs typeface="Times New Roman" panose="02020603050405020304" pitchFamily="18" charset="0"/>
              </a:rPr>
              <a:t>nhận</a:t>
            </a:r>
            <a:r>
              <a:rPr lang="vi-VN" dirty="0">
                <a:solidFill>
                  <a:srgbClr val="197EC6"/>
                </a:solidFill>
                <a:latin typeface="Times New Roman" panose="02020603050405020304" pitchFamily="18" charset="0"/>
                <a:cs typeface="Times New Roman" panose="02020603050405020304" pitchFamily="18" charset="0"/>
              </a:rPr>
              <a:t> họ có thể đặt câu hỏi </a:t>
            </a:r>
            <a:r>
              <a:rPr lang="en-US" dirty="0">
                <a:solidFill>
                  <a:srgbClr val="197EC6"/>
                </a:solidFill>
                <a:latin typeface="Times New Roman" panose="02020603050405020304" pitchFamily="18" charset="0"/>
                <a:cs typeface="Times New Roman" panose="02020603050405020304" pitchFamily="18" charset="0"/>
              </a:rPr>
              <a:t>/</a:t>
            </a:r>
            <a:r>
              <a:rPr lang="en-US" dirty="0" err="1">
                <a:solidFill>
                  <a:srgbClr val="197EC6"/>
                </a:solidFill>
                <a:latin typeface="Times New Roman" panose="02020603050405020304" pitchFamily="18" charset="0"/>
                <a:cs typeface="Times New Roman" panose="02020603050405020304" pitchFamily="18" charset="0"/>
              </a:rPr>
              <a:t>tiếng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nói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hiểm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về</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trí</a:t>
            </a:r>
            <a:r>
              <a:rPr lang="en-US" dirty="0">
                <a:solidFill>
                  <a:srgbClr val="197EC6"/>
                </a:solidFill>
                <a:latin typeface="Times New Roman" panose="02020603050405020304" pitchFamily="18" charset="0"/>
                <a:cs typeface="Times New Roman" panose="02020603050405020304" pitchFamily="18" charset="0"/>
              </a:rPr>
              <a:t>/ t</a:t>
            </a:r>
            <a:r>
              <a:rPr lang="vi-VN" dirty="0">
                <a:solidFill>
                  <a:srgbClr val="197EC6"/>
                </a:solidFill>
                <a:latin typeface="Times New Roman" panose="02020603050405020304" pitchFamily="18" charset="0"/>
                <a:cs typeface="Times New Roman" panose="02020603050405020304" pitchFamily="18" charset="0"/>
              </a:rPr>
              <a:t>ư</a:t>
            </a:r>
            <a:r>
              <a:rPr lang="en-US" dirty="0" err="1">
                <a:solidFill>
                  <a:srgbClr val="197EC6"/>
                </a:solidFill>
                <a:latin typeface="Times New Roman" panose="02020603050405020304" pitchFamily="18" charset="0"/>
                <a:cs typeface="Times New Roman" panose="02020603050405020304" pitchFamily="18" charset="0"/>
              </a:rPr>
              <a:t>ơng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77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457199" y="1179193"/>
            <a:ext cx="5206858" cy="3139321"/>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Development as a team is critical to the project’s ability to meet its objectives</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Team development on a project can be complicated when individual members are accountable to both a functional and project manager</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team charter sets both broad performance objectives for the team and expectations for the project; performance objectives should be measurable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Effective communications is essential to the success of the project</a:t>
            </a:r>
          </a:p>
        </p:txBody>
      </p:sp>
      <p:pic>
        <p:nvPicPr>
          <p:cNvPr id="4" name="Picture 3"/>
          <p:cNvPicPr>
            <a:picLocks noChangeAspect="1"/>
          </p:cNvPicPr>
          <p:nvPr/>
        </p:nvPicPr>
        <p:blipFill>
          <a:blip r:embed="rId2"/>
          <a:stretch>
            <a:fillRect/>
          </a:stretch>
        </p:blipFill>
        <p:spPr>
          <a:xfrm>
            <a:off x="8932957" y="4522180"/>
            <a:ext cx="1712297" cy="1384727"/>
          </a:xfrm>
          <a:prstGeom prst="rect">
            <a:avLst/>
          </a:prstGeom>
        </p:spPr>
      </p:pic>
      <p:sp>
        <p:nvSpPr>
          <p:cNvPr id="10" name="TextBox 9"/>
          <p:cNvSpPr txBox="1"/>
          <p:nvPr/>
        </p:nvSpPr>
        <p:spPr>
          <a:xfrm>
            <a:off x="457199" y="434340"/>
            <a:ext cx="3520441"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Key Messages for </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5</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B1AA0A8F-7162-43F6-AC51-9E84CCDF8091}"/>
              </a:ext>
            </a:extLst>
          </p:cNvPr>
          <p:cNvSpPr txBox="1"/>
          <p:nvPr/>
        </p:nvSpPr>
        <p:spPr>
          <a:xfrm>
            <a:off x="7323964" y="434339"/>
            <a:ext cx="3217985"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Thông</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điệp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chính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i="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5</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F0271E1D-9D2A-49AC-9F55-030F76D6DAC5}"/>
              </a:ext>
            </a:extLst>
          </p:cNvPr>
          <p:cNvSpPr txBox="1"/>
          <p:nvPr/>
        </p:nvSpPr>
        <p:spPr>
          <a:xfrm>
            <a:off x="6243224" y="1139431"/>
            <a:ext cx="5546143" cy="3139321"/>
          </a:xfrm>
          <a:prstGeom prst="rect">
            <a:avLst/>
          </a:prstGeom>
          <a:noFill/>
        </p:spPr>
        <p:txBody>
          <a:bodyPr wrap="square" rtlCol="0">
            <a:spAutoFit/>
          </a:bodyPr>
          <a:lstStyle/>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Sự phát triển như một nhóm là rất quan trọng đối với khả năng của dự án để đáp ứng các mục tiêu của nó</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 </a:t>
            </a:r>
            <a:r>
              <a:rPr lang="vi-VN" dirty="0">
                <a:solidFill>
                  <a:srgbClr val="197EC6"/>
                </a:solidFill>
                <a:latin typeface="Times New Roman" panose="02020603050405020304" pitchFamily="18" charset="0"/>
                <a:cs typeface="Times New Roman" panose="02020603050405020304" pitchFamily="18" charset="0"/>
              </a:rPr>
              <a:t>về một dự án có thể phức tạp khi các thành viên cá nhân chịu trách nhiệm về cả người quản lý chức năng và dự 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Điều lệ đội quy định cả mục tiêu hoạt động chung cho đội và mong đợi của dự án; các mục tiêu về hiệu suất phải đo được</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Truyền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206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314155" y="1324736"/>
            <a:ext cx="5242200"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Read the handout</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a Team prepare the Team Charter for the </a:t>
            </a:r>
            <a:r>
              <a:rPr lang="en-US" dirty="0" err="1">
                <a:latin typeface="Times New Roman" panose="02020603050405020304" pitchFamily="18" charset="0"/>
                <a:cs typeface="Times New Roman" panose="02020603050405020304" pitchFamily="18" charset="0"/>
              </a:rPr>
              <a:t>RestEasy</a:t>
            </a:r>
            <a:r>
              <a:rPr lang="en-US" dirty="0">
                <a:latin typeface="Times New Roman" panose="02020603050405020304" pitchFamily="18" charset="0"/>
                <a:cs typeface="Times New Roman" panose="02020603050405020304" pitchFamily="18" charset="0"/>
              </a:rPr>
              <a:t> Hotels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Improvement Project Team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Decide who the Project Manager is for each of the team exercises</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Be prepared to present your work to the class</a:t>
            </a:r>
          </a:p>
        </p:txBody>
      </p:sp>
      <p:sp>
        <p:nvSpPr>
          <p:cNvPr id="11" name="TextBox 10"/>
          <p:cNvSpPr txBox="1"/>
          <p:nvPr/>
        </p:nvSpPr>
        <p:spPr>
          <a:xfrm>
            <a:off x="457199" y="434340"/>
            <a:ext cx="4649373"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Exercise 6-1 : Team Charter</a:t>
            </a:r>
          </a:p>
        </p:txBody>
      </p:sp>
      <p:sp>
        <p:nvSpPr>
          <p:cNvPr id="10" name="TextBox 9">
            <a:extLst>
              <a:ext uri="{FF2B5EF4-FFF2-40B4-BE49-F238E27FC236}">
                <a16:creationId xmlns="" xmlns:a16="http://schemas.microsoft.com/office/drawing/2014/main" id="{E50DEB2D-2E22-4D94-9948-ABF7293ACE97}"/>
              </a:ext>
            </a:extLst>
          </p:cNvPr>
          <p:cNvSpPr txBox="1"/>
          <p:nvPr/>
        </p:nvSpPr>
        <p:spPr>
          <a:xfrm>
            <a:off x="6756936" y="434340"/>
            <a:ext cx="4173662"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tập</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6-1 :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Điều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lệ</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đội</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712674D9-5547-43F6-9E86-8AB302AA7F3C}"/>
              </a:ext>
            </a:extLst>
          </p:cNvPr>
          <p:cNvSpPr txBox="1"/>
          <p:nvPr/>
        </p:nvSpPr>
        <p:spPr>
          <a:xfrm>
            <a:off x="6402920" y="1324736"/>
            <a:ext cx="5474925" cy="2308324"/>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Dự</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án</a:t>
            </a:r>
            <a:r>
              <a:rPr lang="en-US" b="1" dirty="0">
                <a:solidFill>
                  <a:srgbClr val="197EC6"/>
                </a:solidFill>
                <a:latin typeface="Times New Roman" panose="02020603050405020304" pitchFamily="18" charset="0"/>
                <a:cs typeface="Times New Roman" panose="02020603050405020304" pitchFamily="18" charset="0"/>
              </a:rPr>
              <a:t> </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RestEasy</a:t>
            </a:r>
            <a:r>
              <a:rPr lang="en-US" dirty="0">
                <a:solidFill>
                  <a:srgbClr val="197EC6"/>
                </a:solidFill>
                <a:latin typeface="Times New Roman" panose="02020603050405020304" pitchFamily="18" charset="0"/>
                <a:cs typeface="Times New Roman" panose="02020603050405020304" pitchFamily="18" charset="0"/>
              </a:rPr>
              <a:t> Hotels</a:t>
            </a: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Đọc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liệu</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Với tư cách là một </a:t>
            </a:r>
            <a:r>
              <a:rPr lang="en-US" dirty="0" err="1">
                <a:solidFill>
                  <a:srgbClr val="197EC6"/>
                </a:solidFill>
                <a:latin typeface="Times New Roman" panose="02020603050405020304" pitchFamily="18" charset="0"/>
                <a:cs typeface="Times New Roman" panose="02020603050405020304" pitchFamily="18" charset="0"/>
              </a:rPr>
              <a:t>nhóm</a:t>
            </a:r>
            <a:r>
              <a:rPr lang="vi-VN" dirty="0">
                <a:solidFill>
                  <a:srgbClr val="197EC6"/>
                </a:solidFill>
                <a:latin typeface="Times New Roman" panose="02020603050405020304" pitchFamily="18" charset="0"/>
                <a:cs typeface="Times New Roman" panose="02020603050405020304" pitchFamily="18" charset="0"/>
              </a:rPr>
              <a:t> chuẩn bị Bản Điều lệ Đội cho Đội Dự án Cải thiện Khách sạn RestEasy</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vi-VN" dirty="0">
                <a:solidFill>
                  <a:srgbClr val="197EC6"/>
                </a:solidFill>
                <a:latin typeface="Times New Roman" panose="02020603050405020304" pitchFamily="18" charset="0"/>
                <a:cs typeface="Times New Roman" panose="02020603050405020304" pitchFamily="18" charset="0"/>
              </a:rPr>
              <a:t>Quyết định ai là </a:t>
            </a:r>
            <a:r>
              <a:rPr lang="en-US" dirty="0">
                <a:solidFill>
                  <a:srgbClr val="197EC6"/>
                </a:solidFill>
                <a:latin typeface="Times New Roman" panose="02020603050405020304" pitchFamily="18" charset="0"/>
                <a:cs typeface="Times New Roman" panose="02020603050405020304" pitchFamily="18" charset="0"/>
              </a:rPr>
              <a:t>n</a:t>
            </a:r>
            <a:r>
              <a:rPr lang="vi-VN" dirty="0">
                <a:solidFill>
                  <a:srgbClr val="197EC6"/>
                </a:solidFill>
                <a:latin typeface="Times New Roman" panose="02020603050405020304" pitchFamily="18" charset="0"/>
                <a:cs typeface="Times New Roman" panose="02020603050405020304" pitchFamily="18" charset="0"/>
              </a:rPr>
              <a:t>gười quản lý dự án cho từng bài tập nhóm</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Chuẩn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bị</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bày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lớp</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522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 y="151229"/>
            <a:ext cx="33147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smtClean="0">
                <a:ln/>
                <a:solidFill>
                  <a:schemeClr val="accent3"/>
                </a:solidFill>
                <a:latin typeface="Times New Roman" panose="02020603050405020304" pitchFamily="18" charset="0"/>
                <a:cs typeface="Times New Roman" panose="02020603050405020304" pitchFamily="18" charset="0"/>
              </a:rPr>
              <a:t>Unit 5.</a:t>
            </a:r>
            <a:r>
              <a:rPr lang="en-US" sz="2400" b="1" dirty="0">
                <a:ln/>
                <a:solidFill>
                  <a:schemeClr val="accent3"/>
                </a:solidFill>
                <a:latin typeface="Times New Roman" panose="02020603050405020304" pitchFamily="18" charset="0"/>
                <a:cs typeface="Times New Roman" panose="02020603050405020304" pitchFamily="18" charset="0"/>
              </a:rPr>
              <a:t/>
            </a:r>
            <a:br>
              <a:rPr lang="en-US" sz="2400" b="1" dirty="0">
                <a:ln/>
                <a:solidFill>
                  <a:schemeClr val="accent3"/>
                </a:solidFill>
                <a:latin typeface="Times New Roman" panose="02020603050405020304" pitchFamily="18" charset="0"/>
                <a:cs typeface="Times New Roman" panose="02020603050405020304" pitchFamily="18" charset="0"/>
              </a:rPr>
            </a:br>
            <a:r>
              <a:rPr lang="en-US" sz="2400" b="1" dirty="0">
                <a:ln/>
                <a:solidFill>
                  <a:schemeClr val="accent3"/>
                </a:solidFill>
                <a:latin typeface="Times New Roman" panose="02020603050405020304" pitchFamily="18" charset="0"/>
                <a:cs typeface="Times New Roman" panose="02020603050405020304" pitchFamily="18" charset="0"/>
              </a:rPr>
              <a:t>    Organizing the Team</a:t>
            </a:r>
          </a:p>
        </p:txBody>
      </p:sp>
      <p:sp>
        <p:nvSpPr>
          <p:cNvPr id="5" name="TextBox 4"/>
          <p:cNvSpPr txBox="1"/>
          <p:nvPr/>
        </p:nvSpPr>
        <p:spPr>
          <a:xfrm>
            <a:off x="0" y="1137535"/>
            <a:ext cx="5458265" cy="4739759"/>
          </a:xfrm>
          <a:prstGeom prst="rect">
            <a:avLst/>
          </a:prstGeom>
          <a:noFill/>
        </p:spPr>
        <p:txBody>
          <a:bodyPr wrap="square" rtlCol="0">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This Unit is About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unit discusses teams, and describes how to build a project team</a:t>
            </a:r>
            <a:r>
              <a:rPr lang="en-US" sz="1600"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also discusses the Team Charter.</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What You Should Be Able to Do</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After completing this unit, you should be able to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Define team development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how to build a project team</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Describe the function of a Team Charter</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How You Will Check Progress</a:t>
            </a:r>
          </a:p>
          <a:p>
            <a:r>
              <a:rPr lang="en-US" dirty="0">
                <a:latin typeface="Times New Roman" panose="02020603050405020304" pitchFamily="18" charset="0"/>
                <a:cs typeface="Times New Roman" panose="02020603050405020304" pitchFamily="18" charset="0"/>
              </a:rPr>
              <a:t>         Accountability :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Class discussion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Team Exercise 6-1 : Team Charter</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References</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 Guide to the Project Management Body of Knowledge (PMBOK Guide Third Edition), Pennsylvania : Project Manager Institute.</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E7D33BBD-28C0-444F-85D8-464E9140ECC3}"/>
              </a:ext>
            </a:extLst>
          </p:cNvPr>
          <p:cNvSpPr txBox="1"/>
          <p:nvPr/>
        </p:nvSpPr>
        <p:spPr>
          <a:xfrm>
            <a:off x="6684500" y="135213"/>
            <a:ext cx="369980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sz="2400" b="1" dirty="0" err="1" smtClean="0">
                <a:ln/>
                <a:solidFill>
                  <a:srgbClr val="0070C0"/>
                </a:solidFill>
                <a:latin typeface="Times New Roman" panose="02020603050405020304" pitchFamily="18" charset="0"/>
                <a:cs typeface="Times New Roman" panose="02020603050405020304" pitchFamily="18" charset="0"/>
              </a:rPr>
              <a:t>Bài</a:t>
            </a:r>
            <a:r>
              <a:rPr lang="en-US" sz="2400" b="1" dirty="0" smtClean="0">
                <a:ln/>
                <a:solidFill>
                  <a:srgbClr val="0070C0"/>
                </a:solidFill>
                <a:latin typeface="Times New Roman" panose="02020603050405020304" pitchFamily="18" charset="0"/>
                <a:cs typeface="Times New Roman" panose="02020603050405020304" pitchFamily="18" charset="0"/>
              </a:rPr>
              <a:t> 5.</a:t>
            </a:r>
            <a:r>
              <a:rPr lang="en-US" sz="2400" b="1" dirty="0">
                <a:ln/>
                <a:solidFill>
                  <a:srgbClr val="0070C0"/>
                </a:solidFill>
                <a:latin typeface="Times New Roman" panose="02020603050405020304" pitchFamily="18" charset="0"/>
                <a:cs typeface="Times New Roman" panose="02020603050405020304" pitchFamily="18" charset="0"/>
              </a:rPr>
              <a:t/>
            </a:r>
            <a:br>
              <a:rPr lang="en-US" sz="2400" b="1" dirty="0">
                <a:ln/>
                <a:solidFill>
                  <a:srgbClr val="0070C0"/>
                </a:solidFill>
                <a:latin typeface="Times New Roman" panose="02020603050405020304" pitchFamily="18" charset="0"/>
                <a:cs typeface="Times New Roman" panose="02020603050405020304" pitchFamily="18" charset="0"/>
              </a:rPr>
            </a:br>
            <a:r>
              <a:rPr lang="en-US" sz="2400" b="1" dirty="0">
                <a:ln/>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Tổ</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chức</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err="1">
                <a:solidFill>
                  <a:srgbClr val="0070C0"/>
                </a:solidFill>
                <a:latin typeface="Times New Roman" panose="02020603050405020304" pitchFamily="18" charset="0"/>
                <a:cs typeface="Times New Roman" panose="02020603050405020304" pitchFamily="18" charset="0"/>
              </a:rPr>
              <a:t>nhóm</a:t>
            </a:r>
            <a:endParaRPr lang="en-US" sz="2400" b="1" dirty="0">
              <a:ln/>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D290666F-4CA9-4A3B-9E6B-354DF1A386F0}"/>
              </a:ext>
            </a:extLst>
          </p:cNvPr>
          <p:cNvSpPr txBox="1"/>
          <p:nvPr/>
        </p:nvSpPr>
        <p:spPr>
          <a:xfrm>
            <a:off x="6096000" y="1137535"/>
            <a:ext cx="5756031" cy="4585871"/>
          </a:xfrm>
          <a:prstGeom prst="rect">
            <a:avLst/>
          </a:prstGeom>
          <a:noFill/>
        </p:spPr>
        <p:txBody>
          <a:bodyPr wrap="square" rtlCol="0">
            <a:spAutoFit/>
          </a:bodyPr>
          <a:lstStyle/>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Nội</a:t>
            </a:r>
            <a:r>
              <a:rPr lang="en-US" b="1" dirty="0">
                <a:solidFill>
                  <a:srgbClr val="197EC6"/>
                </a:solidFill>
                <a:latin typeface="Times New Roman" panose="02020603050405020304" pitchFamily="18" charset="0"/>
                <a:cs typeface="Times New Roman" panose="02020603050405020304" pitchFamily="18" charset="0"/>
              </a:rPr>
              <a:t> dung </a:t>
            </a:r>
            <a:r>
              <a:rPr lang="en-US" b="1" dirty="0" err="1">
                <a:solidFill>
                  <a:srgbClr val="197EC6"/>
                </a:solidFill>
                <a:latin typeface="Times New Roman" panose="02020603050405020304" pitchFamily="18" charset="0"/>
                <a:cs typeface="Times New Roman" panose="02020603050405020304" pitchFamily="18" charset="0"/>
              </a:rPr>
              <a:t>bài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học</a:t>
            </a:r>
            <a:endParaRPr lang="en-US" b="1" dirty="0">
              <a:solidFill>
                <a:srgbClr val="197EC6"/>
              </a:solidFill>
              <a:latin typeface="Times New Roman" panose="02020603050405020304" pitchFamily="18" charset="0"/>
              <a:cs typeface="Times New Roman" panose="02020603050405020304" pitchFamily="18" charset="0"/>
            </a:endParaRPr>
          </a:p>
          <a:p>
            <a:pPr lvl="1"/>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học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này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thảo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luận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về</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nhóm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và</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xây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dựng</a:t>
            </a:r>
            <a:r>
              <a:rPr lang="en-US" sz="1600" dirty="0">
                <a:solidFill>
                  <a:srgbClr val="197EC6"/>
                </a:solidFill>
                <a:latin typeface="Times New Roman" panose="02020603050405020304" pitchFamily="18" charset="0"/>
                <a:cs typeface="Times New Roman" panose="02020603050405020304" pitchFamily="18" charset="0"/>
              </a:rPr>
              <a:t> 1 </a:t>
            </a:r>
            <a:r>
              <a:rPr lang="en-US" sz="1600" dirty="0" err="1">
                <a:solidFill>
                  <a:srgbClr val="197EC6"/>
                </a:solidFill>
                <a:latin typeface="Times New Roman" panose="02020603050405020304" pitchFamily="18" charset="0"/>
                <a:cs typeface="Times New Roman" panose="02020603050405020304" pitchFamily="18" charset="0"/>
              </a:rPr>
              <a:t>đội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ngũ</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r>
              <a:rPr lang="en-US" sz="1600" dirty="0">
                <a:solidFill>
                  <a:srgbClr val="197EC6"/>
                </a:solidFill>
                <a:latin typeface="Times New Roman" panose="02020603050405020304" pitchFamily="18" charset="0"/>
                <a:cs typeface="Times New Roman" panose="02020603050405020304" pitchFamily="18" charset="0"/>
              </a:rPr>
              <a:t/>
            </a:r>
            <a:br>
              <a:rPr lang="en-US" sz="1600" dirty="0">
                <a:solidFill>
                  <a:srgbClr val="197EC6"/>
                </a:solidFill>
                <a:latin typeface="Times New Roman" panose="02020603050405020304" pitchFamily="18" charset="0"/>
                <a:cs typeface="Times New Roman" panose="02020603050405020304" pitchFamily="18" charset="0"/>
              </a:rPr>
            </a:br>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học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cũng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thảo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luận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về</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điều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lệ</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nhóm</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Những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điều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r>
              <a:rPr lang="en-US" sz="1600" dirty="0">
                <a:solidFill>
                  <a:srgbClr val="197EC6"/>
                </a:solidFill>
                <a:latin typeface="Times New Roman" panose="02020603050405020304" pitchFamily="18" charset="0"/>
                <a:cs typeface="Times New Roman" panose="02020603050405020304" pitchFamily="18" charset="0"/>
              </a:rPr>
              <a:t>Sau </a:t>
            </a:r>
            <a:r>
              <a:rPr lang="en-US" sz="1600" dirty="0" err="1">
                <a:solidFill>
                  <a:srgbClr val="197EC6"/>
                </a:solidFill>
                <a:latin typeface="Times New Roman" panose="02020603050405020304" pitchFamily="18" charset="0"/>
                <a:cs typeface="Times New Roman" panose="02020603050405020304" pitchFamily="18" charset="0"/>
              </a:rPr>
              <a:t>khi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hoàn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thành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này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bạn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có</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thể</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làm</a:t>
            </a:r>
            <a:r>
              <a:rPr lang="en-US" sz="1600"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Xác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định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việc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phát</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triển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nhóm</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cách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xây</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dựng</a:t>
            </a:r>
            <a:r>
              <a:rPr lang="en-US" sz="1600" dirty="0">
                <a:solidFill>
                  <a:srgbClr val="197EC6"/>
                </a:solidFill>
                <a:latin typeface="Times New Roman" panose="02020603050405020304" pitchFamily="18" charset="0"/>
                <a:cs typeface="Times New Roman" panose="02020603050405020304" pitchFamily="18" charset="0"/>
              </a:rPr>
              <a:t> 1 </a:t>
            </a:r>
            <a:r>
              <a:rPr lang="en-US" sz="1600" dirty="0" err="1">
                <a:solidFill>
                  <a:srgbClr val="197EC6"/>
                </a:solidFill>
                <a:latin typeface="Times New Roman" panose="02020603050405020304" pitchFamily="18" charset="0"/>
                <a:cs typeface="Times New Roman" panose="02020603050405020304" pitchFamily="18" charset="0"/>
              </a:rPr>
              <a:t>đội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ngũ</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Mô</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tả</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chức</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năng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của</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điều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lệ</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nhóm</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Cách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sẽ</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kiểm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tiến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a:t>
            </a:r>
            <a:endParaRPr lang="en-US" b="1" dirty="0">
              <a:solidFill>
                <a:srgbClr val="197EC6"/>
              </a:solidFill>
              <a:latin typeface="Times New Roman" panose="02020603050405020304" pitchFamily="18" charset="0"/>
              <a:cs typeface="Times New Roman" panose="02020603050405020304" pitchFamily="18" charset="0"/>
            </a:endParaRPr>
          </a:p>
          <a:p>
            <a:r>
              <a:rPr lang="en-US"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Trách</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nhiệm</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giải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trình</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Thảo</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luận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lớp</a:t>
            </a:r>
            <a:endParaRPr lang="en-US" sz="1600"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Bài</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tập</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nhóm</a:t>
            </a:r>
            <a:r>
              <a:rPr lang="en-US" sz="1600" dirty="0">
                <a:solidFill>
                  <a:srgbClr val="197EC6"/>
                </a:solidFill>
                <a:latin typeface="Times New Roman" panose="02020603050405020304" pitchFamily="18" charset="0"/>
                <a:cs typeface="Times New Roman" panose="02020603050405020304" pitchFamily="18" charset="0"/>
              </a:rPr>
              <a:t> 6 – 1 : </a:t>
            </a:r>
            <a:r>
              <a:rPr lang="en-US" sz="1600" dirty="0" err="1">
                <a:solidFill>
                  <a:srgbClr val="197EC6"/>
                </a:solidFill>
                <a:latin typeface="Times New Roman" panose="02020603050405020304" pitchFamily="18" charset="0"/>
                <a:cs typeface="Times New Roman" panose="02020603050405020304" pitchFamily="18" charset="0"/>
              </a:rPr>
              <a:t>điều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lệ</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nhóm</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b="1" dirty="0" err="1">
                <a:solidFill>
                  <a:srgbClr val="197EC6"/>
                </a:solidFill>
                <a:latin typeface="Times New Roman" panose="02020603050405020304" pitchFamily="18" charset="0"/>
                <a:cs typeface="Times New Roman" panose="02020603050405020304" pitchFamily="18" charset="0"/>
              </a:rPr>
              <a:t>Tài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tham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khảo</a:t>
            </a:r>
            <a:endParaRPr lang="en-US" b="1" dirty="0">
              <a:solidFill>
                <a:srgbClr val="197EC6"/>
              </a:solidFill>
              <a:latin typeface="Times New Roman" panose="02020603050405020304" pitchFamily="18" charset="0"/>
              <a:cs typeface="Times New Roman" panose="02020603050405020304" pitchFamily="18" charset="0"/>
            </a:endParaRPr>
          </a:p>
          <a:p>
            <a:pPr lvl="1"/>
            <a:r>
              <a:rPr lang="en-US" sz="1600" dirty="0" err="1">
                <a:solidFill>
                  <a:srgbClr val="197EC6"/>
                </a:solidFill>
                <a:latin typeface="Times New Roman" panose="02020603050405020304" pitchFamily="18" charset="0"/>
                <a:cs typeface="Times New Roman" panose="02020603050405020304" pitchFamily="18" charset="0"/>
              </a:rPr>
              <a:t>Hướng</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dẫn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về</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Cơ</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cấu</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Quản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r>
              <a:rPr lang="en-US" sz="1600" dirty="0">
                <a:solidFill>
                  <a:srgbClr val="197EC6"/>
                </a:solidFill>
                <a:latin typeface="Times New Roman" panose="02020603050405020304" pitchFamily="18" charset="0"/>
                <a:cs typeface="Times New Roman" panose="02020603050405020304" pitchFamily="18" charset="0"/>
              </a:rPr>
              <a:t> (PMBOK Guide Third Edition), Pennsylvania: </a:t>
            </a:r>
            <a:r>
              <a:rPr lang="en-US" sz="1600" dirty="0" err="1">
                <a:solidFill>
                  <a:srgbClr val="197EC6"/>
                </a:solidFill>
                <a:latin typeface="Times New Roman" panose="02020603050405020304" pitchFamily="18" charset="0"/>
                <a:cs typeface="Times New Roman" panose="02020603050405020304" pitchFamily="18" charset="0"/>
              </a:rPr>
              <a:t>Viện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Quản</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lý</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Dự</a:t>
            </a:r>
            <a:r>
              <a:rPr lang="en-US" sz="1600" dirty="0">
                <a:solidFill>
                  <a:srgbClr val="197EC6"/>
                </a:solidFill>
                <a:latin typeface="Times New Roman" panose="02020603050405020304" pitchFamily="18" charset="0"/>
                <a:cs typeface="Times New Roman" panose="02020603050405020304" pitchFamily="18" charset="0"/>
              </a:rPr>
              <a:t> </a:t>
            </a:r>
            <a:r>
              <a:rPr lang="en-US" sz="1600" dirty="0" err="1">
                <a:solidFill>
                  <a:srgbClr val="197EC6"/>
                </a:solidFill>
                <a:latin typeface="Times New Roman" panose="02020603050405020304" pitchFamily="18" charset="0"/>
                <a:cs typeface="Times New Roman" panose="02020603050405020304" pitchFamily="18" charset="0"/>
              </a:rPr>
              <a:t>án</a:t>
            </a:r>
            <a:endParaRPr lang="en-US" sz="1600"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24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199" y="434340"/>
            <a:ext cx="518394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Objectives</a:t>
            </a:r>
          </a:p>
        </p:txBody>
      </p:sp>
      <p:sp>
        <p:nvSpPr>
          <p:cNvPr id="3" name="TextBox 2"/>
          <p:cNvSpPr txBox="1"/>
          <p:nvPr/>
        </p:nvSpPr>
        <p:spPr>
          <a:xfrm>
            <a:off x="457200" y="1316668"/>
            <a:ext cx="8039686"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After completing this unit, you should be able to :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 team development </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how to build a project team</a:t>
            </a:r>
          </a:p>
          <a:p>
            <a:pPr marL="742950" lvl="1"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Describe the function of a Team Charter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291" y="445011"/>
            <a:ext cx="1841991" cy="1743313"/>
          </a:xfrm>
          <a:prstGeom prst="rect">
            <a:avLst/>
          </a:prstGeom>
        </p:spPr>
      </p:pic>
      <p:sp>
        <p:nvSpPr>
          <p:cNvPr id="6" name="TextBox 5">
            <a:extLst>
              <a:ext uri="{FF2B5EF4-FFF2-40B4-BE49-F238E27FC236}">
                <a16:creationId xmlns="" xmlns:a16="http://schemas.microsoft.com/office/drawing/2014/main" id="{D468B824-E250-4C0F-8308-BA854A97B45C}"/>
              </a:ext>
            </a:extLst>
          </p:cNvPr>
          <p:cNvSpPr txBox="1"/>
          <p:nvPr/>
        </p:nvSpPr>
        <p:spPr>
          <a:xfrm>
            <a:off x="328245" y="3198167"/>
            <a:ext cx="518394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Objectives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Mục</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tiêu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bài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học</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 xmlns:a16="http://schemas.microsoft.com/office/drawing/2014/main" id="{7A010EAB-739D-4C10-9F3F-E68A5E96D723}"/>
              </a:ext>
            </a:extLst>
          </p:cNvPr>
          <p:cNvSpPr txBox="1"/>
          <p:nvPr/>
        </p:nvSpPr>
        <p:spPr>
          <a:xfrm>
            <a:off x="248528" y="3888711"/>
            <a:ext cx="8039686" cy="1200329"/>
          </a:xfrm>
          <a:prstGeom prst="rect">
            <a:avLst/>
          </a:prstGeom>
          <a:noFill/>
        </p:spPr>
        <p:txBody>
          <a:bodyPr wrap="square" rtlCol="0">
            <a:spAutoFit/>
          </a:bodyPr>
          <a:lstStyle/>
          <a:p>
            <a:r>
              <a:rPr lang="en-US" b="1" dirty="0">
                <a:solidFill>
                  <a:srgbClr val="197EC6"/>
                </a:solidFill>
                <a:latin typeface="Times New Roman" panose="02020603050405020304" pitchFamily="18" charset="0"/>
                <a:cs typeface="Times New Roman" panose="02020603050405020304" pitchFamily="18" charset="0"/>
              </a:rPr>
              <a:t>Sau </a:t>
            </a:r>
            <a:r>
              <a:rPr lang="en-US" b="1" dirty="0" err="1">
                <a:solidFill>
                  <a:srgbClr val="197EC6"/>
                </a:solidFill>
                <a:latin typeface="Times New Roman" panose="02020603050405020304" pitchFamily="18" charset="0"/>
                <a:cs typeface="Times New Roman" panose="02020603050405020304" pitchFamily="18" charset="0"/>
              </a:rPr>
              <a:t>khi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hoàn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thành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này</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bạn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có</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thể</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a:t>
            </a:r>
          </a:p>
          <a:p>
            <a:pPr marL="742950" lvl="1" indent="-285750">
              <a:buFont typeface="Wingdings" panose="05000000000000000000" pitchFamily="2" charset="2"/>
              <a:buChar char="§"/>
            </a:pPr>
            <a:r>
              <a:rPr lang="en-US" sz="1600" dirty="0" err="1">
                <a:solidFill>
                  <a:srgbClr val="197EC6"/>
                </a:solidFill>
                <a:latin typeface="Times New Roman" panose="02020603050405020304" pitchFamily="18" charset="0"/>
                <a:cs typeface="Times New Roman" panose="02020603050405020304" pitchFamily="18" charset="0"/>
              </a:rPr>
              <a:t>X</a:t>
            </a:r>
            <a:r>
              <a:rPr lang="en-US" dirty="0" err="1">
                <a:solidFill>
                  <a:srgbClr val="197EC6"/>
                </a:solidFill>
                <a:latin typeface="Times New Roman" panose="02020603050405020304" pitchFamily="18" charset="0"/>
                <a:cs typeface="Times New Roman" panose="02020603050405020304" pitchFamily="18" charset="0"/>
              </a:rPr>
              <a:t>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dựng</a:t>
            </a:r>
            <a:r>
              <a:rPr lang="en-US" dirty="0">
                <a:solidFill>
                  <a:srgbClr val="197EC6"/>
                </a:solidFill>
                <a:latin typeface="Times New Roman" panose="02020603050405020304" pitchFamily="18" charset="0"/>
                <a:cs typeface="Times New Roman" panose="02020603050405020304" pitchFamily="18" charset="0"/>
              </a:rPr>
              <a:t> 1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Mô</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lệ</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39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1619" y="5394960"/>
            <a:ext cx="8226529" cy="830997"/>
          </a:xfrm>
          <a:prstGeom prst="rect">
            <a:avLst/>
          </a:prstGeom>
          <a:noFill/>
        </p:spPr>
        <p:txBody>
          <a:bodyPr wrap="square" rtlCol="0">
            <a:spAutoFit/>
          </a:bodyPr>
          <a:lstStyle/>
          <a:p>
            <a:r>
              <a:rPr lang="en-US" sz="1600" b="1" dirty="0">
                <a:solidFill>
                  <a:schemeClr val="bg1">
                    <a:lumMod val="50000"/>
                  </a:schemeClr>
                </a:solidFill>
                <a:latin typeface="Times New Roman" panose="02020603050405020304" pitchFamily="18" charset="0"/>
                <a:cs typeface="Times New Roman" panose="02020603050405020304" pitchFamily="18" charset="0"/>
              </a:rPr>
              <a:t>Figure 6-3</a:t>
            </a:r>
            <a:r>
              <a:rPr lang="en-US" sz="1600" dirty="0">
                <a:solidFill>
                  <a:schemeClr val="bg1">
                    <a:lumMod val="50000"/>
                  </a:schemeClr>
                </a:solidFill>
                <a:latin typeface="Times New Roman" panose="02020603050405020304" pitchFamily="18" charset="0"/>
                <a:cs typeface="Times New Roman" panose="02020603050405020304" pitchFamily="18" charset="0"/>
              </a:rPr>
              <a:t>. Project Management Process Groups Mapped to the Plan-Do-Check-Act Cycle</a:t>
            </a:r>
          </a:p>
          <a:p>
            <a:r>
              <a:rPr lang="en-US" sz="1600" dirty="0">
                <a:solidFill>
                  <a:schemeClr val="bg1">
                    <a:lumMod val="50000"/>
                  </a:schemeClr>
                </a:solidFill>
                <a:latin typeface="Times New Roman" panose="02020603050405020304" pitchFamily="18" charset="0"/>
                <a:cs typeface="Times New Roman" panose="02020603050405020304" pitchFamily="18" charset="0"/>
              </a:rPr>
              <a:t>(</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Hình</a:t>
            </a:r>
            <a:r>
              <a:rPr lang="en-US" sz="1600" i="1" dirty="0">
                <a:solidFill>
                  <a:schemeClr val="bg1">
                    <a:lumMod val="50000"/>
                  </a:schemeClr>
                </a:solidFill>
                <a:latin typeface="Times New Roman" panose="02020603050405020304" pitchFamily="18" charset="0"/>
                <a:cs typeface="Times New Roman" panose="02020603050405020304" pitchFamily="18" charset="0"/>
              </a:rPr>
              <a:t> 6-3.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Nhóm</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quy</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quản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lý</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dự</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án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được</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lập</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bản</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đồ</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cho</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chu</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trình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kế</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hoạch-làm-kiểm</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tra</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hành</a:t>
            </a:r>
            <a:r>
              <a:rPr lang="en-US" sz="1600" i="1" dirty="0">
                <a:solidFill>
                  <a:schemeClr val="bg1">
                    <a:lumMod val="50000"/>
                  </a:schemeClr>
                </a:solidFill>
                <a:latin typeface="Times New Roman" panose="02020603050405020304" pitchFamily="18" charset="0"/>
                <a:cs typeface="Times New Roman" panose="02020603050405020304" pitchFamily="18" charset="0"/>
              </a:rPr>
              <a:t> </a:t>
            </a:r>
            <a:r>
              <a:rPr lang="en-US" sz="1600" i="1" dirty="0" err="1">
                <a:solidFill>
                  <a:schemeClr val="bg1">
                    <a:lumMod val="50000"/>
                  </a:schemeClr>
                </a:solidFill>
                <a:latin typeface="Times New Roman" panose="02020603050405020304" pitchFamily="18" charset="0"/>
                <a:cs typeface="Times New Roman" panose="02020603050405020304" pitchFamily="18" charset="0"/>
              </a:rPr>
              <a:t>động</a:t>
            </a:r>
            <a:r>
              <a:rPr lang="en-US" sz="1600" i="1" dirty="0">
                <a:solidFill>
                  <a:schemeClr val="bg1">
                    <a:lumMod val="50000"/>
                  </a:schemeClr>
                </a:solidFill>
                <a:latin typeface="Times New Roman" panose="02020603050405020304" pitchFamily="18" charset="0"/>
                <a:cs typeface="Times New Roman" panose="02020603050405020304" pitchFamily="18" charset="0"/>
              </a:rPr>
              <a:t>”)</a:t>
            </a:r>
            <a:endParaRPr lang="en-US" sz="16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691" y="1217595"/>
            <a:ext cx="6434383" cy="4231012"/>
          </a:xfrm>
          <a:prstGeom prst="rect">
            <a:avLst/>
          </a:prstGeom>
        </p:spPr>
      </p:pic>
      <p:sp>
        <p:nvSpPr>
          <p:cNvPr id="6" name="TextBox 5"/>
          <p:cNvSpPr txBox="1"/>
          <p:nvPr/>
        </p:nvSpPr>
        <p:spPr>
          <a:xfrm>
            <a:off x="4618181" y="828411"/>
            <a:ext cx="2182864" cy="1077218"/>
          </a:xfrm>
          <a:prstGeom prst="rect">
            <a:avLst/>
          </a:prstGeom>
          <a:noFill/>
        </p:spPr>
        <p:txBody>
          <a:bodyPr wrap="square" rtlCol="0">
            <a:spAutoFit/>
          </a:bodyPr>
          <a:lstStyle/>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Monitoring &amp; Controlling Processes</a:t>
            </a:r>
          </a:p>
          <a:p>
            <a:pPr algn="ctr"/>
            <a:r>
              <a:rPr lang="en-US" sz="1600" b="1" dirty="0">
                <a:solidFill>
                  <a:schemeClr val="tx1">
                    <a:lumMod val="85000"/>
                    <a:lumOff val="15000"/>
                  </a:schemeClr>
                </a:solidFill>
                <a:latin typeface="Times New Roman" panose="02020603050405020304" pitchFamily="18" charset="0"/>
                <a:cs typeface="Times New Roman" panose="02020603050405020304" pitchFamily="18" charset="0"/>
              </a:rPr>
              <a:t>(</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Quá</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trình</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theo</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dõi</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p>
          <a:p>
            <a:pPr algn="ct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kiểm</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600" b="1" i="1" dirty="0" err="1">
                <a:solidFill>
                  <a:schemeClr val="tx1">
                    <a:lumMod val="85000"/>
                    <a:lumOff val="15000"/>
                  </a:schemeClr>
                </a:solidFill>
                <a:latin typeface="Times New Roman" panose="02020603050405020304" pitchFamily="18" charset="0"/>
                <a:cs typeface="Times New Roman" panose="02020603050405020304" pitchFamily="18" charset="0"/>
              </a:rPr>
              <a:t>soát</a:t>
            </a:r>
            <a:r>
              <a:rPr lang="en-US" sz="1600" b="1" i="1"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16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5229038" y="2034141"/>
            <a:ext cx="1247500" cy="1169551"/>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Planning Processes</a:t>
            </a:r>
          </a:p>
          <a:p>
            <a:r>
              <a:rPr lang="en-US" sz="1400" b="1" dirty="0">
                <a:solidFill>
                  <a:schemeClr val="bg1"/>
                </a:solidFill>
                <a:latin typeface="Times New Roman" panose="02020603050405020304" pitchFamily="18" charset="0"/>
                <a:cs typeface="Times New Roman" panose="02020603050405020304" pitchFamily="18" charset="0"/>
              </a:rPr>
              <a:t>(</a:t>
            </a:r>
            <a:r>
              <a:rPr lang="en-US" sz="1400" b="1" i="1" dirty="0" err="1">
                <a:solidFill>
                  <a:schemeClr val="bg1"/>
                </a:solidFill>
                <a:latin typeface="Times New Roman" panose="02020603050405020304" pitchFamily="18" charset="0"/>
                <a:cs typeface="Times New Roman" panose="02020603050405020304" pitchFamily="18" charset="0"/>
              </a:rPr>
              <a:t>Quá</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trình</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lập</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kế</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hoạch</a:t>
            </a:r>
            <a:r>
              <a:rPr lang="en-US" sz="1400" b="1" i="1" dirty="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a:p>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571998" y="2848284"/>
            <a:ext cx="1212438" cy="1323439"/>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Initialing Processes</a:t>
            </a:r>
          </a:p>
          <a:p>
            <a:r>
              <a:rPr lang="en-US" sz="1600" b="1" dirty="0">
                <a:solidFill>
                  <a:schemeClr val="bg1"/>
                </a:solidFill>
                <a:latin typeface="Times New Roman" panose="02020603050405020304" pitchFamily="18" charset="0"/>
                <a:cs typeface="Times New Roman" panose="02020603050405020304" pitchFamily="18" charset="0"/>
              </a:rPr>
              <a:t>(</a:t>
            </a:r>
            <a:r>
              <a:rPr lang="en-US" sz="1600" b="1" i="1" dirty="0" err="1">
                <a:solidFill>
                  <a:schemeClr val="bg1"/>
                </a:solidFill>
                <a:latin typeface="Times New Roman" panose="02020603050405020304" pitchFamily="18" charset="0"/>
                <a:cs typeface="Times New Roman" panose="02020603050405020304" pitchFamily="18" charset="0"/>
              </a:rPr>
              <a:t>Quá</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trình</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khởi</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tạo</a:t>
            </a:r>
            <a:r>
              <a:rPr lang="en-US" sz="1600" b="1" dirty="0">
                <a:solidFill>
                  <a:schemeClr val="bg1"/>
                </a:solidFill>
                <a:latin typeface="Times New Roman" panose="02020603050405020304" pitchFamily="18" charset="0"/>
                <a:cs typeface="Times New Roman" panose="02020603050405020304" pitchFamily="18" charset="0"/>
              </a:rPr>
              <a:t>)</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618181" y="4213445"/>
            <a:ext cx="1577340" cy="738664"/>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Executing Processes (</a:t>
            </a:r>
            <a:r>
              <a:rPr lang="en-US" sz="1400" b="1" i="1" dirty="0" err="1">
                <a:solidFill>
                  <a:schemeClr val="bg1"/>
                </a:solidFill>
                <a:latin typeface="Times New Roman" panose="02020603050405020304" pitchFamily="18" charset="0"/>
                <a:cs typeface="Times New Roman" panose="02020603050405020304" pitchFamily="18" charset="0"/>
              </a:rPr>
              <a:t>Quá</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trình</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thực</a:t>
            </a:r>
            <a:r>
              <a:rPr lang="en-US" sz="1400" b="1" i="1" dirty="0">
                <a:solidFill>
                  <a:schemeClr val="bg1"/>
                </a:solidFill>
                <a:latin typeface="Times New Roman" panose="02020603050405020304" pitchFamily="18" charset="0"/>
                <a:cs typeface="Times New Roman" panose="02020603050405020304" pitchFamily="18" charset="0"/>
              </a:rPr>
              <a:t> </a:t>
            </a:r>
            <a:r>
              <a:rPr lang="en-US" sz="1400" b="1" i="1" dirty="0" err="1">
                <a:solidFill>
                  <a:schemeClr val="bg1"/>
                </a:solidFill>
                <a:latin typeface="Times New Roman" panose="02020603050405020304" pitchFamily="18" charset="0"/>
                <a:cs typeface="Times New Roman" panose="02020603050405020304" pitchFamily="18" charset="0"/>
              </a:rPr>
              <a:t>hiện</a:t>
            </a:r>
            <a:r>
              <a:rPr lang="en-US" sz="1400" b="1" i="1" dirty="0">
                <a:solidFill>
                  <a:schemeClr val="bg1"/>
                </a:solidFill>
                <a:latin typeface="Times New Roman" panose="02020603050405020304" pitchFamily="18" charset="0"/>
                <a:cs typeface="Times New Roman" panose="02020603050405020304" pitchFamily="18" charset="0"/>
              </a:rPr>
              <a:t>)</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618230" y="2917602"/>
            <a:ext cx="1508760" cy="830997"/>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Closing Processes (</a:t>
            </a:r>
            <a:r>
              <a:rPr lang="en-US" sz="1600" b="1" i="1" dirty="0" err="1">
                <a:solidFill>
                  <a:schemeClr val="bg1"/>
                </a:solidFill>
                <a:latin typeface="Times New Roman" panose="02020603050405020304" pitchFamily="18" charset="0"/>
                <a:cs typeface="Times New Roman" panose="02020603050405020304" pitchFamily="18" charset="0"/>
              </a:rPr>
              <a:t>Quá</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trình</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kết</a:t>
            </a:r>
            <a:r>
              <a:rPr lang="en-US" sz="1600" b="1" i="1" dirty="0">
                <a:solidFill>
                  <a:schemeClr val="bg1"/>
                </a:solidFill>
                <a:latin typeface="Times New Roman" panose="02020603050405020304" pitchFamily="18" charset="0"/>
                <a:cs typeface="Times New Roman" panose="02020603050405020304" pitchFamily="18" charset="0"/>
              </a:rPr>
              <a:t> </a:t>
            </a:r>
            <a:r>
              <a:rPr lang="en-US" sz="1600" b="1" i="1" dirty="0" err="1">
                <a:solidFill>
                  <a:schemeClr val="bg1"/>
                </a:solidFill>
                <a:latin typeface="Times New Roman" panose="02020603050405020304" pitchFamily="18" charset="0"/>
                <a:cs typeface="Times New Roman" panose="02020603050405020304" pitchFamily="18" charset="0"/>
              </a:rPr>
              <a:t>thúc</a:t>
            </a:r>
            <a:r>
              <a:rPr lang="en-US" sz="1600" b="1" i="1" dirty="0">
                <a:solidFill>
                  <a:schemeClr val="bg1"/>
                </a:solidFill>
                <a:latin typeface="Times New Roman" panose="02020603050405020304" pitchFamily="18" charset="0"/>
                <a:cs typeface="Times New Roman" panose="02020603050405020304" pitchFamily="18" charset="0"/>
              </a:rPr>
              <a:t>)</a:t>
            </a: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57199" y="239559"/>
            <a:ext cx="5586371" cy="830997"/>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Management Process Groups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quy</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trình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quản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lý</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2028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Planning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523220"/>
          </a:xfrm>
          <a:prstGeom prst="rect">
            <a:avLst/>
          </a:prstGeom>
          <a:noFill/>
        </p:spPr>
        <p:txBody>
          <a:bodyPr wrap="square" rtlCol="0">
            <a:spAutoFit/>
          </a:bodyPr>
          <a:lstStyle/>
          <a:p>
            <a:r>
              <a:rPr lang="en-US" sz="1400" b="1" dirty="0" smtClean="0">
                <a:solidFill>
                  <a:schemeClr val="bg1"/>
                </a:solidFill>
                <a:latin typeface="Times New Roman" panose="02020603050405020304" pitchFamily="18" charset="0"/>
                <a:cs typeface="Times New Roman" panose="02020603050405020304" pitchFamily="18" charset="0"/>
              </a:rPr>
              <a:t>Executing Processes</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217920" y="2917603"/>
            <a:ext cx="1508760" cy="584775"/>
          </a:xfrm>
          <a:prstGeom prst="rect">
            <a:avLst/>
          </a:prstGeom>
          <a:noFill/>
        </p:spPr>
        <p:txBody>
          <a:bodyPr wrap="square" rtlCol="0">
            <a:spAutoFit/>
          </a:bodyPr>
          <a:lstStyle/>
          <a:p>
            <a:r>
              <a:rPr lang="en-US" sz="1600" b="1" dirty="0" smtClean="0">
                <a:solidFill>
                  <a:schemeClr val="bg1"/>
                </a:solidFill>
                <a:latin typeface="Times New Roman" panose="02020603050405020304" pitchFamily="18" charset="0"/>
                <a:cs typeface="Times New Roman" panose="02020603050405020304" pitchFamily="18" charset="0"/>
              </a:rPr>
              <a:t>Closing Processes</a:t>
            </a:r>
            <a:endParaRPr lang="en-US" sz="1600" b="1" dirty="0">
              <a:solidFill>
                <a:schemeClr val="bg1"/>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7726679" y="176652"/>
            <a:ext cx="1704975" cy="1057275"/>
          </a:xfrm>
          <a:prstGeom prst="rect">
            <a:avLst/>
          </a:prstGeom>
        </p:spPr>
      </p:pic>
      <p:pic>
        <p:nvPicPr>
          <p:cNvPr id="12" name="Picture 11"/>
          <p:cNvPicPr>
            <a:picLocks noChangeAspect="1"/>
          </p:cNvPicPr>
          <p:nvPr/>
        </p:nvPicPr>
        <p:blipFill>
          <a:blip r:embed="rId3"/>
          <a:stretch>
            <a:fillRect/>
          </a:stretch>
        </p:blipFill>
        <p:spPr>
          <a:xfrm>
            <a:off x="9538335" y="2451629"/>
            <a:ext cx="857250" cy="1409700"/>
          </a:xfrm>
          <a:prstGeom prst="rect">
            <a:avLst/>
          </a:prstGeom>
        </p:spPr>
      </p:pic>
      <p:pic>
        <p:nvPicPr>
          <p:cNvPr id="13" name="Picture 12"/>
          <p:cNvPicPr>
            <a:picLocks noChangeAspect="1"/>
          </p:cNvPicPr>
          <p:nvPr/>
        </p:nvPicPr>
        <p:blipFill>
          <a:blip r:embed="rId4"/>
          <a:stretch>
            <a:fillRect/>
          </a:stretch>
        </p:blipFill>
        <p:spPr>
          <a:xfrm>
            <a:off x="691694" y="2584979"/>
            <a:ext cx="904875" cy="1143000"/>
          </a:xfrm>
          <a:prstGeom prst="rect">
            <a:avLst/>
          </a:prstGeom>
        </p:spPr>
      </p:pic>
      <p:pic>
        <p:nvPicPr>
          <p:cNvPr id="14" name="Picture 13"/>
          <p:cNvPicPr>
            <a:picLocks noChangeAspect="1"/>
          </p:cNvPicPr>
          <p:nvPr/>
        </p:nvPicPr>
        <p:blipFill>
          <a:blip r:embed="rId5"/>
          <a:stretch>
            <a:fillRect/>
          </a:stretch>
        </p:blipFill>
        <p:spPr>
          <a:xfrm>
            <a:off x="1229784" y="4518723"/>
            <a:ext cx="933450" cy="1285875"/>
          </a:xfrm>
          <a:prstGeom prst="rect">
            <a:avLst/>
          </a:prstGeom>
        </p:spPr>
      </p:pic>
      <p:pic>
        <p:nvPicPr>
          <p:cNvPr id="15" name="Picture 14"/>
          <p:cNvPicPr>
            <a:picLocks noChangeAspect="1"/>
          </p:cNvPicPr>
          <p:nvPr/>
        </p:nvPicPr>
        <p:blipFill>
          <a:blip r:embed="rId6"/>
          <a:stretch>
            <a:fillRect/>
          </a:stretch>
        </p:blipFill>
        <p:spPr>
          <a:xfrm>
            <a:off x="7740051" y="5070701"/>
            <a:ext cx="952500" cy="1028700"/>
          </a:xfrm>
          <a:prstGeom prst="rect">
            <a:avLst/>
          </a:prstGeom>
        </p:spPr>
      </p:pic>
      <p:pic>
        <p:nvPicPr>
          <p:cNvPr id="16" name="Picture 15"/>
          <p:cNvPicPr>
            <a:picLocks noChangeAspect="1"/>
          </p:cNvPicPr>
          <p:nvPr/>
        </p:nvPicPr>
        <p:blipFill>
          <a:blip r:embed="rId7"/>
          <a:stretch>
            <a:fillRect/>
          </a:stretch>
        </p:blipFill>
        <p:spPr>
          <a:xfrm>
            <a:off x="4718759" y="2451629"/>
            <a:ext cx="1257300" cy="838200"/>
          </a:xfrm>
          <a:prstGeom prst="rect">
            <a:avLst/>
          </a:prstGeom>
        </p:spPr>
      </p:pic>
      <p:sp>
        <p:nvSpPr>
          <p:cNvPr id="17" name="Oval 16"/>
          <p:cNvSpPr/>
          <p:nvPr/>
        </p:nvSpPr>
        <p:spPr>
          <a:xfrm>
            <a:off x="4558263" y="3452653"/>
            <a:ext cx="1571075" cy="8467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Project Manager (</a:t>
            </a:r>
            <a:r>
              <a:rPr lang="en-US" i="1" dirty="0" err="1" smtClean="0">
                <a:solidFill>
                  <a:srgbClr val="0070C0"/>
                </a:solidFill>
                <a:latin typeface="Times New Roman" panose="02020603050405020304" pitchFamily="18" charset="0"/>
                <a:cs typeface="Times New Roman" panose="02020603050405020304" pitchFamily="18" charset="0"/>
              </a:rPr>
              <a:t>Quản</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trị</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dự</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án</a:t>
            </a:r>
            <a:r>
              <a:rPr lang="en-US" dirty="0" smtClean="0">
                <a:latin typeface="Times New Roman" panose="02020603050405020304" pitchFamily="18" charset="0"/>
                <a:cs typeface="Times New Roman" panose="02020603050405020304" pitchFamily="18" charset="0"/>
              </a:rPr>
              <a:t>)</a:t>
            </a:r>
          </a:p>
          <a:p>
            <a:pPr algn="ctr"/>
            <a:endParaRPr lang="en-US" dirty="0">
              <a:latin typeface="Times New Roman" panose="02020603050405020304" pitchFamily="18" charset="0"/>
              <a:cs typeface="Times New Roman" panose="02020603050405020304" pitchFamily="18" charset="0"/>
            </a:endParaRPr>
          </a:p>
        </p:txBody>
      </p:sp>
      <p:sp>
        <p:nvSpPr>
          <p:cNvPr id="20" name="Oval 19"/>
          <p:cNvSpPr/>
          <p:nvPr/>
        </p:nvSpPr>
        <p:spPr>
          <a:xfrm>
            <a:off x="7284081" y="2595190"/>
            <a:ext cx="2012393" cy="8467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People from other organizations (</a:t>
            </a:r>
            <a:r>
              <a:rPr lang="en-US" sz="1600" i="1" dirty="0" err="1" smtClean="0">
                <a:solidFill>
                  <a:srgbClr val="0070C0"/>
                </a:solidFill>
                <a:latin typeface="Times New Roman" panose="02020603050405020304" pitchFamily="18" charset="0"/>
                <a:cs typeface="Times New Roman" panose="02020603050405020304" pitchFamily="18" charset="0"/>
              </a:rPr>
              <a:t>Những</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người</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từ</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tổ</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chức</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khác</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21" name="Oval 20"/>
          <p:cNvSpPr/>
          <p:nvPr/>
        </p:nvSpPr>
        <p:spPr>
          <a:xfrm>
            <a:off x="1596569" y="2824392"/>
            <a:ext cx="1580971" cy="8467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Suppliers (</a:t>
            </a:r>
            <a:r>
              <a:rPr lang="en-US" i="1" dirty="0" err="1" smtClean="0">
                <a:solidFill>
                  <a:srgbClr val="0070C0"/>
                </a:solidFill>
                <a:latin typeface="Times New Roman" panose="02020603050405020304" pitchFamily="18" charset="0"/>
                <a:cs typeface="Times New Roman" panose="02020603050405020304" pitchFamily="18" charset="0"/>
              </a:rPr>
              <a:t>Nhà</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cung</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cấp</a:t>
            </a:r>
            <a:r>
              <a:rPr lang="en-US" dirty="0" smtClean="0">
                <a:latin typeface="Times New Roman" panose="02020603050405020304" pitchFamily="18" charset="0"/>
                <a:cs typeface="Times New Roman" panose="02020603050405020304" pitchFamily="18" charset="0"/>
              </a:rPr>
              <a:t>)</a:t>
            </a:r>
          </a:p>
        </p:txBody>
      </p:sp>
      <p:sp>
        <p:nvSpPr>
          <p:cNvPr id="22" name="Oval 21"/>
          <p:cNvSpPr/>
          <p:nvPr/>
        </p:nvSpPr>
        <p:spPr>
          <a:xfrm>
            <a:off x="5700513" y="859249"/>
            <a:ext cx="2026166" cy="108102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People from your organization (</a:t>
            </a:r>
            <a:r>
              <a:rPr lang="en-US" sz="1600" i="1" dirty="0" err="1" smtClean="0">
                <a:solidFill>
                  <a:srgbClr val="0070C0"/>
                </a:solidFill>
                <a:latin typeface="Times New Roman" panose="02020603050405020304" pitchFamily="18" charset="0"/>
                <a:cs typeface="Times New Roman" panose="02020603050405020304" pitchFamily="18" charset="0"/>
              </a:rPr>
              <a:t>Những</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người</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trong</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tổ</a:t>
            </a:r>
            <a:r>
              <a:rPr lang="en-US" sz="1600" i="1" dirty="0" smtClean="0">
                <a:solidFill>
                  <a:srgbClr val="0070C0"/>
                </a:solidFill>
                <a:latin typeface="Times New Roman" panose="02020603050405020304" pitchFamily="18" charset="0"/>
                <a:cs typeface="Times New Roman" panose="02020603050405020304" pitchFamily="18" charset="0"/>
              </a:rPr>
              <a:t> </a:t>
            </a:r>
            <a:r>
              <a:rPr lang="en-US" sz="1600" i="1" dirty="0" err="1" smtClean="0">
                <a:solidFill>
                  <a:srgbClr val="0070C0"/>
                </a:solidFill>
                <a:latin typeface="Times New Roman" panose="02020603050405020304" pitchFamily="18" charset="0"/>
                <a:cs typeface="Times New Roman" panose="02020603050405020304" pitchFamily="18" charset="0"/>
              </a:rPr>
              <a:t>chức</a:t>
            </a:r>
            <a:r>
              <a:rPr lang="en-US" sz="1600" dirty="0" smtClean="0">
                <a:latin typeface="Times New Roman" panose="02020603050405020304" pitchFamily="18" charset="0"/>
                <a:cs typeface="Times New Roman" panose="02020603050405020304" pitchFamily="18" charset="0"/>
              </a:rPr>
              <a:t>)</a:t>
            </a:r>
          </a:p>
          <a:p>
            <a:pPr algn="ctr"/>
            <a:endParaRPr lang="en-US" sz="1600" dirty="0">
              <a:latin typeface="Times New Roman" panose="02020603050405020304" pitchFamily="18" charset="0"/>
              <a:cs typeface="Times New Roman" panose="02020603050405020304" pitchFamily="18" charset="0"/>
            </a:endParaRPr>
          </a:p>
        </p:txBody>
      </p:sp>
      <p:sp>
        <p:nvSpPr>
          <p:cNvPr id="23" name="Oval 22"/>
          <p:cNvSpPr/>
          <p:nvPr/>
        </p:nvSpPr>
        <p:spPr>
          <a:xfrm>
            <a:off x="2372917" y="4738271"/>
            <a:ext cx="1307543" cy="8467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Times New Roman" panose="02020603050405020304" pitchFamily="18" charset="0"/>
                <a:cs typeface="Times New Roman" panose="02020603050405020304" pitchFamily="18" charset="0"/>
              </a:rPr>
              <a:t>Client (</a:t>
            </a:r>
            <a:r>
              <a:rPr lang="en-US" i="1" dirty="0" err="1" smtClean="0">
                <a:solidFill>
                  <a:srgbClr val="0070C0"/>
                </a:solidFill>
                <a:latin typeface="Times New Roman" panose="02020603050405020304" pitchFamily="18" charset="0"/>
                <a:cs typeface="Times New Roman" panose="02020603050405020304" pitchFamily="18" charset="0"/>
              </a:rPr>
              <a:t>Khách</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hàng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4" name="Oval 23"/>
          <p:cNvSpPr/>
          <p:nvPr/>
        </p:nvSpPr>
        <p:spPr>
          <a:xfrm>
            <a:off x="5968961" y="5167630"/>
            <a:ext cx="1483399" cy="8467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solidFill>
                  <a:srgbClr val="0070C0"/>
                </a:solidFill>
                <a:latin typeface="Times New Roman" panose="02020603050405020304" pitchFamily="18" charset="0"/>
                <a:cs typeface="Times New Roman" panose="02020603050405020304" pitchFamily="18" charset="0"/>
              </a:rPr>
              <a:t>Sponsors(</a:t>
            </a:r>
            <a:r>
              <a:rPr lang="en-US" i="1" dirty="0" err="1" smtClean="0">
                <a:solidFill>
                  <a:srgbClr val="0070C0"/>
                </a:solidFill>
                <a:latin typeface="Times New Roman" panose="02020603050405020304" pitchFamily="18" charset="0"/>
                <a:cs typeface="Times New Roman" panose="02020603050405020304" pitchFamily="18" charset="0"/>
              </a:rPr>
              <a:t>Nhà</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tài</a:t>
            </a:r>
            <a:r>
              <a:rPr lang="en-US" i="1" dirty="0" smtClean="0">
                <a:solidFill>
                  <a:srgbClr val="0070C0"/>
                </a:solidFill>
                <a:latin typeface="Times New Roman" panose="02020603050405020304" pitchFamily="18" charset="0"/>
                <a:cs typeface="Times New Roman" panose="02020603050405020304" pitchFamily="18" charset="0"/>
              </a:rPr>
              <a:t> </a:t>
            </a:r>
            <a:r>
              <a:rPr lang="en-US" i="1" dirty="0" err="1" smtClean="0">
                <a:solidFill>
                  <a:srgbClr val="0070C0"/>
                </a:solidFill>
                <a:latin typeface="Times New Roman" panose="02020603050405020304" pitchFamily="18" charset="0"/>
                <a:cs typeface="Times New Roman" panose="02020603050405020304" pitchFamily="18" charset="0"/>
              </a:rPr>
              <a:t>trợ</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flipH="1">
            <a:off x="5564460" y="1812539"/>
            <a:ext cx="653460" cy="78265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endCxn id="17" idx="2"/>
          </p:cNvCxnSpPr>
          <p:nvPr/>
        </p:nvCxnSpPr>
        <p:spPr>
          <a:xfrm>
            <a:off x="3013784" y="3452653"/>
            <a:ext cx="1544479" cy="42339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23" idx="7"/>
            <a:endCxn id="17" idx="3"/>
          </p:cNvCxnSpPr>
          <p:nvPr/>
        </p:nvCxnSpPr>
        <p:spPr>
          <a:xfrm flipV="1">
            <a:off x="3488975" y="4175425"/>
            <a:ext cx="1299367" cy="68685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24" idx="1"/>
          </p:cNvCxnSpPr>
          <p:nvPr/>
        </p:nvCxnSpPr>
        <p:spPr>
          <a:xfrm flipH="1" flipV="1">
            <a:off x="5681270" y="4260442"/>
            <a:ext cx="504930" cy="103119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6043570" y="3156479"/>
            <a:ext cx="1240511" cy="507371"/>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412548" y="397584"/>
            <a:ext cx="5586371" cy="1200329"/>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Typical Project </a:t>
            </a:r>
            <a:r>
              <a:rPr lang="en-US" sz="2400" b="1" u="sng" dirty="0" smtClean="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a:t>
            </a:r>
          </a:p>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Một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ngũ</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dự</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án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điển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hình</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689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523220"/>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830997"/>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Initialing Processes</a:t>
            </a:r>
          </a:p>
          <a:p>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523220"/>
          </a:xfrm>
          <a:prstGeom prst="rect">
            <a:avLst/>
          </a:prstGeom>
          <a:noFill/>
        </p:spPr>
        <p:txBody>
          <a:bodyPr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584775"/>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Closing Processes</a:t>
            </a:r>
          </a:p>
        </p:txBody>
      </p:sp>
      <p:sp>
        <p:nvSpPr>
          <p:cNvPr id="3" name="TextBox 2"/>
          <p:cNvSpPr txBox="1"/>
          <p:nvPr/>
        </p:nvSpPr>
        <p:spPr>
          <a:xfrm>
            <a:off x="457199" y="1166208"/>
            <a:ext cx="4494629"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 team is a group of individuals working toward a common goal </a:t>
            </a:r>
          </a:p>
        </p:txBody>
      </p:sp>
      <p:sp>
        <p:nvSpPr>
          <p:cNvPr id="4" name="TextBox 3"/>
          <p:cNvSpPr txBox="1"/>
          <p:nvPr/>
        </p:nvSpPr>
        <p:spPr>
          <a:xfrm>
            <a:off x="364712" y="2040439"/>
            <a:ext cx="5199748"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team includes people from your organization, suppliers, clients, and the project sponsor, each of whom brings their own skills to the team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the project manager, you must ensure that the team members recognize the skills of the other team members and the ways in which team members depend on each other</a:t>
            </a:r>
          </a:p>
        </p:txBody>
      </p:sp>
      <p:sp>
        <p:nvSpPr>
          <p:cNvPr id="13" name="TextBox 12"/>
          <p:cNvSpPr txBox="1"/>
          <p:nvPr/>
        </p:nvSpPr>
        <p:spPr>
          <a:xfrm>
            <a:off x="1340291" y="351152"/>
            <a:ext cx="7350108"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Is a Team</a:t>
            </a:r>
            <a:endPar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 xmlns:a16="http://schemas.microsoft.com/office/drawing/2014/main" id="{D7C0825A-27DF-4D8D-A547-5304901825E4}"/>
              </a:ext>
            </a:extLst>
          </p:cNvPr>
          <p:cNvSpPr txBox="1"/>
          <p:nvPr/>
        </p:nvSpPr>
        <p:spPr>
          <a:xfrm>
            <a:off x="7896663" y="338609"/>
            <a:ext cx="5586371"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Thế</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nào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là</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1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 xmlns:a16="http://schemas.microsoft.com/office/drawing/2014/main" id="{4358BFF0-5EC4-428D-A0DB-187A1401E3EF}"/>
              </a:ext>
            </a:extLst>
          </p:cNvPr>
          <p:cNvSpPr txBox="1"/>
          <p:nvPr/>
        </p:nvSpPr>
        <p:spPr>
          <a:xfrm>
            <a:off x="6311954" y="1106221"/>
            <a:ext cx="5422847" cy="646331"/>
          </a:xfrm>
          <a:prstGeom prst="rect">
            <a:avLst/>
          </a:prstGeom>
          <a:noFill/>
        </p:spPr>
        <p:txBody>
          <a:bodyPr wrap="square" rtlCol="0">
            <a:spAutoFit/>
          </a:bodyPr>
          <a:lstStyle/>
          <a:p>
            <a:pPr marL="285750" indent="-285750">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tập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hợp</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cá</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nhân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việc</a:t>
            </a:r>
            <a:r>
              <a:rPr lang="en-US" b="1" dirty="0">
                <a:solidFill>
                  <a:srgbClr val="197EC6"/>
                </a:solidFill>
                <a:latin typeface="Times New Roman" panose="02020603050405020304" pitchFamily="18" charset="0"/>
                <a:cs typeface="Times New Roman" panose="02020603050405020304" pitchFamily="18" charset="0"/>
              </a:rPr>
              <a:t> h</a:t>
            </a:r>
            <a:r>
              <a:rPr lang="vi-VN" b="1" dirty="0">
                <a:solidFill>
                  <a:srgbClr val="197EC6"/>
                </a:solidFill>
                <a:latin typeface="Times New Roman" panose="02020603050405020304" pitchFamily="18" charset="0"/>
                <a:cs typeface="Times New Roman" panose="02020603050405020304" pitchFamily="18" charset="0"/>
              </a:rPr>
              <a:t>ư</a:t>
            </a:r>
            <a:r>
              <a:rPr lang="en-US" b="1" dirty="0" err="1">
                <a:solidFill>
                  <a:srgbClr val="197EC6"/>
                </a:solidFill>
                <a:latin typeface="Times New Roman" panose="02020603050405020304" pitchFamily="18" charset="0"/>
                <a:cs typeface="Times New Roman" panose="02020603050405020304" pitchFamily="18" charset="0"/>
              </a:rPr>
              <a:t>ớng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tới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mục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đích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chung</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BD554D7D-83E8-4B31-8A26-2FF3F5D9ED9E}"/>
              </a:ext>
            </a:extLst>
          </p:cNvPr>
          <p:cNvSpPr txBox="1"/>
          <p:nvPr/>
        </p:nvSpPr>
        <p:spPr>
          <a:xfrm>
            <a:off x="5781823" y="2055828"/>
            <a:ext cx="6229984"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cấp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mỗi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người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số</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họ</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sở</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hữu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nhất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đóng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a:t>
            </a:r>
            <a:br>
              <a:rPr lang="en-US" dirty="0">
                <a:solidFill>
                  <a:srgbClr val="197EC6"/>
                </a:solidFill>
                <a:latin typeface="Times New Roman" panose="02020603050405020304" pitchFamily="18" charset="0"/>
                <a:cs typeface="Times New Roman" panose="02020603050405020304" pitchFamily="18" charset="0"/>
              </a:rPr>
            </a:b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người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đảm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bảo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rằng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nhận</a:t>
            </a:r>
            <a:r>
              <a:rPr lang="en-US" dirty="0">
                <a:solidFill>
                  <a:srgbClr val="197EC6"/>
                </a:solidFill>
                <a:latin typeface="Times New Roman" panose="02020603050405020304" pitchFamily="18" charset="0"/>
                <a:cs typeface="Times New Roman" panose="02020603050405020304" pitchFamily="18" charset="0"/>
              </a:rPr>
              <a:t> ra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phụ</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thuộc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lẫn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nhau</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58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sp>
        <p:nvSpPr>
          <p:cNvPr id="3" name="TextBox 2"/>
          <p:cNvSpPr txBox="1"/>
          <p:nvPr/>
        </p:nvSpPr>
        <p:spPr>
          <a:xfrm>
            <a:off x="0" y="579106"/>
            <a:ext cx="5683348" cy="1200329"/>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Team development  </a:t>
            </a:r>
            <a:r>
              <a:rPr lang="en-US" dirty="0">
                <a:latin typeface="Times New Roman" panose="02020603050405020304" pitchFamily="18" charset="0"/>
                <a:cs typeface="Times New Roman" panose="02020603050405020304" pitchFamily="18" charset="0"/>
              </a:rPr>
              <a:t>is a process that includes both enhancing the ability of stakeholders to contribute as individuals as well as enhancing the ability of the team to function as a team</a:t>
            </a:r>
          </a:p>
        </p:txBody>
      </p:sp>
      <p:sp>
        <p:nvSpPr>
          <p:cNvPr id="4" name="TextBox 3"/>
          <p:cNvSpPr txBox="1"/>
          <p:nvPr/>
        </p:nvSpPr>
        <p:spPr>
          <a:xfrm>
            <a:off x="147711" y="1778660"/>
            <a:ext cx="5268352"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Organizes a group of individuals associated in a joint action to commit to achieving common objectives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Facilitates effective teamwork and team member satisfaction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Creates an effective team that combines appropriate individual talents with a positive team spirit to achieve results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individual and group skills/competencies to enhance project performance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 build and rebuild the project team based on the needs of the project </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47710" y="84338"/>
            <a:ext cx="4452426"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Definition of Team Development</a:t>
            </a:r>
          </a:p>
        </p:txBody>
      </p:sp>
      <p:sp>
        <p:nvSpPr>
          <p:cNvPr id="12" name="TextBox 11">
            <a:extLst>
              <a:ext uri="{FF2B5EF4-FFF2-40B4-BE49-F238E27FC236}">
                <a16:creationId xmlns="" xmlns:a16="http://schemas.microsoft.com/office/drawing/2014/main" id="{DE296A61-8755-4976-A7ED-82A0862C4C0B}"/>
              </a:ext>
            </a:extLst>
          </p:cNvPr>
          <p:cNvSpPr txBox="1"/>
          <p:nvPr/>
        </p:nvSpPr>
        <p:spPr>
          <a:xfrm>
            <a:off x="7406640" y="16245"/>
            <a:ext cx="4357468"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Định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nghĩa</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phát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triển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đội</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ngũ</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778BA727-2C6E-4440-9286-D927A30F9B63}"/>
              </a:ext>
            </a:extLst>
          </p:cNvPr>
          <p:cNvSpPr txBox="1"/>
          <p:nvPr/>
        </p:nvSpPr>
        <p:spPr>
          <a:xfrm>
            <a:off x="5949462" y="546003"/>
            <a:ext cx="6094828" cy="1200329"/>
          </a:xfrm>
          <a:prstGeom prst="rect">
            <a:avLst/>
          </a:prstGeom>
          <a:noFill/>
        </p:spPr>
        <p:txBody>
          <a:bodyPr wrap="square" rtlCol="0">
            <a:spAutoFit/>
          </a:bodyPr>
          <a:lstStyle/>
          <a:p>
            <a:pPr marL="285750" indent="-285750">
              <a:buFont typeface="Wingdings" panose="05000000000000000000" pitchFamily="2" charset="2"/>
              <a:buChar char="§"/>
            </a:pPr>
            <a:r>
              <a:rPr lang="en-US" b="1" dirty="0" err="1">
                <a:solidFill>
                  <a:srgbClr val="197EC6"/>
                </a:solidFill>
                <a:latin typeface="Times New Roman" panose="02020603050405020304" pitchFamily="18" charset="0"/>
                <a:cs typeface="Times New Roman" panose="02020603050405020304" pitchFamily="18" charset="0"/>
              </a:rPr>
              <a:t>Phát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triển</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trình</a:t>
            </a:r>
            <a:r>
              <a:rPr lang="en-US" dirty="0">
                <a:solidFill>
                  <a:srgbClr val="197EC6"/>
                </a:solidFill>
                <a:latin typeface="Times New Roman" panose="02020603050405020304" pitchFamily="18" charset="0"/>
                <a:cs typeface="Times New Roman" panose="02020603050405020304" pitchFamily="18" charset="0"/>
              </a:rPr>
              <a:t> bao </a:t>
            </a:r>
            <a:r>
              <a:rPr lang="en-US" dirty="0" err="1">
                <a:solidFill>
                  <a:srgbClr val="197EC6"/>
                </a:solidFill>
                <a:latin typeface="Times New Roman" panose="02020603050405020304" pitchFamily="18" charset="0"/>
                <a:cs typeface="Times New Roman" panose="02020603050405020304" pitchFamily="18" charset="0"/>
              </a:rPr>
              <a:t>gồm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nâng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bên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đóng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góp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cũng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cường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khả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như</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 xmlns:a16="http://schemas.microsoft.com/office/drawing/2014/main" id="{AA724775-47EA-4554-9D4E-2B795E8B2DAB}"/>
              </a:ext>
            </a:extLst>
          </p:cNvPr>
          <p:cNvSpPr txBox="1"/>
          <p:nvPr/>
        </p:nvSpPr>
        <p:spPr>
          <a:xfrm>
            <a:off x="6096000" y="1786492"/>
            <a:ext cx="5466210"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Tổ</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chức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quan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đến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một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cam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chung</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điều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kiện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làm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việc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lòng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Tạo</a:t>
            </a:r>
            <a:r>
              <a:rPr lang="en-US" dirty="0">
                <a:solidFill>
                  <a:srgbClr val="197EC6"/>
                </a:solidFill>
                <a:latin typeface="Times New Roman" panose="02020603050405020304" pitchFamily="18" charset="0"/>
                <a:cs typeface="Times New Roman" panose="02020603050405020304" pitchFamily="18" charset="0"/>
              </a:rPr>
              <a:t> ra 1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tài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phù</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hợp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với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thần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đồng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tích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được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Phát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triển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kĩ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năng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lực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nâng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cao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hiệu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quả</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solidFill>
                  <a:srgbClr val="197EC6"/>
                </a:solidFill>
                <a:latin typeface="Times New Roman" panose="02020603050405020304" pitchFamily="18" charset="0"/>
                <a:cs typeface="Times New Roman" panose="02020603050405020304" pitchFamily="18" charset="0"/>
              </a:rPr>
              <a:t>Giúp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xây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lại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ngũ</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cầu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r>
            <a:br>
              <a:rPr lang="en-US" dirty="0">
                <a:solidFill>
                  <a:srgbClr val="197EC6"/>
                </a:solidFill>
                <a:latin typeface="Times New Roman" panose="02020603050405020304" pitchFamily="18" charset="0"/>
                <a:cs typeface="Times New Roman" panose="02020603050405020304" pitchFamily="18" charset="0"/>
              </a:rPr>
            </a:b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89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10" name="TextBox 9"/>
          <p:cNvSpPr txBox="1"/>
          <p:nvPr/>
        </p:nvSpPr>
        <p:spPr>
          <a:xfrm>
            <a:off x="6217920" y="2917603"/>
            <a:ext cx="150876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Closing Processes</a:t>
            </a:r>
          </a:p>
        </p:txBody>
      </p:sp>
      <p:graphicFrame>
        <p:nvGraphicFramePr>
          <p:cNvPr id="5" name="Table 4"/>
          <p:cNvGraphicFramePr>
            <a:graphicFrameLocks noGrp="1"/>
          </p:cNvGraphicFramePr>
          <p:nvPr>
            <p:extLst>
              <p:ext uri="{D42A27DB-BD31-4B8C-83A1-F6EECF244321}">
                <p14:modId xmlns:p14="http://schemas.microsoft.com/office/powerpoint/2010/main" val="2871532774"/>
              </p:ext>
            </p:extLst>
          </p:nvPr>
        </p:nvGraphicFramePr>
        <p:xfrm>
          <a:off x="44851" y="473974"/>
          <a:ext cx="5699761" cy="5577840"/>
        </p:xfrm>
        <a:graphic>
          <a:graphicData uri="http://schemas.openxmlformats.org/drawingml/2006/table">
            <a:tbl>
              <a:tblPr firstRow="1" bandRow="1">
                <a:tableStyleId>{5940675A-B579-460E-94D1-54222C63F5DA}</a:tableStyleId>
              </a:tblPr>
              <a:tblGrid>
                <a:gridCol w="1307742">
                  <a:extLst>
                    <a:ext uri="{9D8B030D-6E8A-4147-A177-3AD203B41FA5}">
                      <a16:colId xmlns="" xmlns:a16="http://schemas.microsoft.com/office/drawing/2014/main" val="20000"/>
                    </a:ext>
                  </a:extLst>
                </a:gridCol>
                <a:gridCol w="4392019">
                  <a:extLst>
                    <a:ext uri="{9D8B030D-6E8A-4147-A177-3AD203B41FA5}">
                      <a16:colId xmlns="" xmlns:a16="http://schemas.microsoft.com/office/drawing/2014/main" val="20001"/>
                    </a:ext>
                  </a:extLst>
                </a:gridCol>
              </a:tblGrid>
              <a:tr h="370840">
                <a:tc>
                  <a:txBody>
                    <a:bodyPr/>
                    <a:lstStyle/>
                    <a:p>
                      <a:r>
                        <a:rPr lang="en-US" sz="1600" dirty="0">
                          <a:latin typeface="Times New Roman" panose="02020603050405020304" pitchFamily="18" charset="0"/>
                          <a:cs typeface="Times New Roman" panose="02020603050405020304" pitchFamily="18" charset="0"/>
                        </a:rPr>
                        <a:t>Plan</a:t>
                      </a:r>
                      <a:r>
                        <a:rPr lang="en-US" sz="1600" baseline="0" dirty="0">
                          <a:latin typeface="Times New Roman" panose="02020603050405020304" pitchFamily="18" charset="0"/>
                          <a:cs typeface="Times New Roman" panose="02020603050405020304" pitchFamily="18" charset="0"/>
                        </a:rPr>
                        <a:t> the activity</a:t>
                      </a:r>
                    </a:p>
                    <a:p>
                      <a:endParaRPr lang="en-US" sz="1600" i="1"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What</a:t>
                      </a:r>
                      <a:r>
                        <a:rPr lang="en-US" sz="1600" baseline="0" dirty="0">
                          <a:latin typeface="Times New Roman" panose="02020603050405020304" pitchFamily="18" charset="0"/>
                          <a:cs typeface="Times New Roman" panose="02020603050405020304" pitchFamily="18" charset="0"/>
                        </a:rPr>
                        <a:t> team are you going to build?</a:t>
                      </a:r>
                    </a:p>
                    <a:p>
                      <a:pPr marL="285750" indent="-285750">
                        <a:buFont typeface="Arial" panose="020B0604020202020204" pitchFamily="34" charset="0"/>
                        <a:buChar char="•"/>
                      </a:pPr>
                      <a:r>
                        <a:rPr lang="en-US" sz="1600" baseline="0" dirty="0">
                          <a:latin typeface="Times New Roman" panose="02020603050405020304" pitchFamily="18" charset="0"/>
                          <a:cs typeface="Times New Roman" panose="02020603050405020304" pitchFamily="18" charset="0"/>
                        </a:rPr>
                        <a:t>How do you plan to build it? </a:t>
                      </a:r>
                    </a:p>
                    <a:p>
                      <a:pPr marL="285750" indent="-285750">
                        <a:buFont typeface="Arial" panose="020B0604020202020204" pitchFamily="34" charset="0"/>
                        <a:buChar char="•"/>
                      </a:pPr>
                      <a:r>
                        <a:rPr lang="en-US" sz="1600" baseline="0" dirty="0">
                          <a:latin typeface="Times New Roman" panose="02020603050405020304" pitchFamily="18" charset="0"/>
                          <a:cs typeface="Times New Roman" panose="02020603050405020304" pitchFamily="18" charset="0"/>
                        </a:rPr>
                        <a:t>When do you build the team? </a:t>
                      </a:r>
                    </a:p>
                    <a:p>
                      <a:pPr marL="285750" indent="-285750">
                        <a:buFont typeface="Arial" panose="020B0604020202020204" pitchFamily="34" charset="0"/>
                        <a:buChar char="•"/>
                      </a:pPr>
                      <a:r>
                        <a:rPr lang="en-US" sz="1600" baseline="0" dirty="0">
                          <a:latin typeface="Times New Roman" panose="02020603050405020304" pitchFamily="18" charset="0"/>
                          <a:cs typeface="Times New Roman" panose="02020603050405020304" pitchFamily="18" charset="0"/>
                        </a:rPr>
                        <a:t>Who don’t you choose for the team?</a:t>
                      </a:r>
                      <a:endParaRPr lang="en-US" sz="1600" i="1" baseline="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latin typeface="Times New Roman" panose="02020603050405020304" pitchFamily="18" charset="0"/>
                          <a:cs typeface="Times New Roman" panose="02020603050405020304" pitchFamily="18" charset="0"/>
                        </a:rPr>
                        <a:t>What is the team’s mission? </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 xmlns:a16="http://schemas.microsoft.com/office/drawing/2014/main" val="10000"/>
                  </a:ext>
                </a:extLst>
              </a:tr>
              <a:tr h="370840">
                <a:tc>
                  <a:txBody>
                    <a:bodyPr/>
                    <a:lstStyle/>
                    <a:p>
                      <a:r>
                        <a:rPr lang="en-US" sz="1600" dirty="0">
                          <a:latin typeface="Times New Roman" panose="02020603050405020304" pitchFamily="18" charset="0"/>
                          <a:cs typeface="Times New Roman" panose="02020603050405020304" pitchFamily="18" charset="0"/>
                        </a:rPr>
                        <a:t>Select appropriate team personnel</a:t>
                      </a:r>
                    </a:p>
                  </a:txBody>
                  <a:tcPr/>
                </a:tc>
                <a:tc>
                  <a:txBody>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Interview</a:t>
                      </a:r>
                      <a:r>
                        <a:rPr lang="en-US" sz="1600" baseline="0" dirty="0">
                          <a:latin typeface="Times New Roman" panose="02020603050405020304" pitchFamily="18" charset="0"/>
                          <a:cs typeface="Times New Roman" panose="02020603050405020304" pitchFamily="18" charset="0"/>
                        </a:rPr>
                        <a:t> for the appropriate personal;    </a:t>
                      </a:r>
                      <a:endParaRPr lang="en-US" sz="1600" i="1" baseline="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Technical abilities</a:t>
                      </a:r>
                      <a:r>
                        <a:rPr lang="en-US" sz="1600" b="1" baseline="0" dirty="0">
                          <a:latin typeface="Times New Roman" panose="02020603050405020304" pitchFamily="18" charset="0"/>
                          <a:cs typeface="Times New Roman" panose="02020603050405020304" pitchFamily="18" charset="0"/>
                        </a:rPr>
                        <a:t>-</a:t>
                      </a:r>
                      <a:r>
                        <a:rPr lang="en-US" sz="1600" b="0" baseline="0" dirty="0">
                          <a:latin typeface="Times New Roman" panose="02020603050405020304" pitchFamily="18" charset="0"/>
                          <a:cs typeface="Times New Roman" panose="02020603050405020304" pitchFamily="18" charset="0"/>
                        </a:rPr>
                        <a:t>knowledge, experience and capability</a:t>
                      </a:r>
                    </a:p>
                    <a:p>
                      <a:pPr marL="285750" indent="-285750">
                        <a:buFont typeface="Arial" panose="020B0604020202020204" pitchFamily="34" charset="0"/>
                        <a:buChar char="•"/>
                      </a:pPr>
                      <a:r>
                        <a:rPr lang="en-US" sz="1600" b="1" baseline="0" dirty="0">
                          <a:latin typeface="Times New Roman" panose="02020603050405020304" pitchFamily="18" charset="0"/>
                          <a:cs typeface="Times New Roman" panose="02020603050405020304" pitchFamily="18" charset="0"/>
                        </a:rPr>
                        <a:t>Personal traits-</a:t>
                      </a:r>
                      <a:r>
                        <a:rPr lang="en-US" sz="1600" b="0" baseline="0" dirty="0">
                          <a:latin typeface="Times New Roman" panose="02020603050405020304" pitchFamily="18" charset="0"/>
                          <a:cs typeface="Times New Roman" panose="02020603050405020304" pitchFamily="18" charset="0"/>
                        </a:rPr>
                        <a:t>independence, self-reliance, goal-oriented, and teamwork</a:t>
                      </a:r>
                    </a:p>
                  </a:txBody>
                  <a:tcPr/>
                </a:tc>
                <a:extLst>
                  <a:ext uri="{0D108BD9-81ED-4DB2-BD59-A6C34878D82A}">
                    <a16:rowId xmlns="" xmlns:a16="http://schemas.microsoft.com/office/drawing/2014/main" val="10001"/>
                  </a:ext>
                </a:extLst>
              </a:tr>
              <a:tr h="370840">
                <a:tc>
                  <a:txBody>
                    <a:bodyPr/>
                    <a:lstStyle/>
                    <a:p>
                      <a:r>
                        <a:rPr lang="en-US" sz="1600" dirty="0">
                          <a:latin typeface="Times New Roman" panose="02020603050405020304" pitchFamily="18" charset="0"/>
                          <a:cs typeface="Times New Roman" panose="02020603050405020304" pitchFamily="18" charset="0"/>
                        </a:rPr>
                        <a:t>Build the team</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latin typeface="Times New Roman" panose="02020603050405020304" pitchFamily="18" charset="0"/>
                          <a:cs typeface="Times New Roman" panose="02020603050405020304" pitchFamily="18" charset="0"/>
                        </a:rPr>
                        <a:t>Organize</a:t>
                      </a:r>
                      <a:r>
                        <a:rPr lang="en-US" sz="1600" b="0" baseline="0" dirty="0">
                          <a:latin typeface="Times New Roman" panose="02020603050405020304" pitchFamily="18" charset="0"/>
                          <a:cs typeface="Times New Roman" panose="02020603050405020304" pitchFamily="18" charset="0"/>
                        </a:rPr>
                        <a:t> the diverse group into a team. </a:t>
                      </a:r>
                      <a:endParaRPr lang="en-US" sz="1600" b="0" i="1" baseline="0"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a:latin typeface="Times New Roman" panose="02020603050405020304" pitchFamily="18" charset="0"/>
                          <a:cs typeface="Times New Roman" panose="02020603050405020304" pitchFamily="18" charset="0"/>
                        </a:rPr>
                        <a:t>Make specific assignments.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baseline="0" dirty="0">
                          <a:latin typeface="Times New Roman" panose="02020603050405020304" pitchFamily="18" charset="0"/>
                          <a:cs typeface="Times New Roman" panose="02020603050405020304" pitchFamily="18" charset="0"/>
                        </a:rPr>
                        <a:t>Clearly define roles and responsibilities</a:t>
                      </a:r>
                      <a:endParaRPr lang="en-US" sz="1600" b="0" i="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370840">
                <a:tc>
                  <a:txBody>
                    <a:bodyPr/>
                    <a:lstStyle/>
                    <a:p>
                      <a:r>
                        <a:rPr lang="en-US" sz="1600" dirty="0">
                          <a:latin typeface="Times New Roman" panose="02020603050405020304" pitchFamily="18" charset="0"/>
                          <a:cs typeface="Times New Roman" panose="02020603050405020304" pitchFamily="18" charset="0"/>
                        </a:rPr>
                        <a:t>Establish</a:t>
                      </a:r>
                      <a:r>
                        <a:rPr lang="en-US" sz="1600" baseline="0" dirty="0">
                          <a:latin typeface="Times New Roman" panose="02020603050405020304" pitchFamily="18" charset="0"/>
                          <a:cs typeface="Times New Roman" panose="02020603050405020304" pitchFamily="18" charset="0"/>
                        </a:rPr>
                        <a:t> communication path</a:t>
                      </a:r>
                    </a:p>
                  </a:txBody>
                  <a:tcPr/>
                </a:tc>
                <a:tc>
                  <a:txBody>
                    <a:bodyPr/>
                    <a:lstStyle/>
                    <a:p>
                      <a:pPr marL="285750" indent="-285750">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Ensure</a:t>
                      </a:r>
                      <a:r>
                        <a:rPr lang="en-US" sz="1600" b="0" baseline="0" dirty="0">
                          <a:latin typeface="Times New Roman" panose="02020603050405020304" pitchFamily="18" charset="0"/>
                          <a:cs typeface="Times New Roman" panose="02020603050405020304" pitchFamily="18" charset="0"/>
                        </a:rPr>
                        <a:t> meaningful information is communicated </a:t>
                      </a:r>
                    </a:p>
                    <a:p>
                      <a:pPr marL="285750" indent="-285750">
                        <a:buFont typeface="Arial" panose="020B0604020202020204" pitchFamily="34" charset="0"/>
                        <a:buChar char="•"/>
                      </a:pPr>
                      <a:r>
                        <a:rPr lang="en-US" sz="1600" b="0" baseline="0" dirty="0">
                          <a:latin typeface="Times New Roman" panose="02020603050405020304" pitchFamily="18" charset="0"/>
                          <a:cs typeface="Times New Roman" panose="02020603050405020304" pitchFamily="18" charset="0"/>
                        </a:rPr>
                        <a:t>Keep the information flowing in both directions.</a:t>
                      </a:r>
                      <a:endParaRPr lang="en-US" sz="1600" b="0" i="1" baseline="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baseline="0" dirty="0">
                          <a:latin typeface="Times New Roman" panose="02020603050405020304" pitchFamily="18" charset="0"/>
                          <a:cs typeface="Times New Roman" panose="02020603050405020304" pitchFamily="18" charset="0"/>
                        </a:rPr>
                        <a:t>Conduct regularly scheduled status meetings and distribute meeting minutes</a:t>
                      </a:r>
                    </a:p>
                  </a:txBody>
                  <a:tcPr/>
                </a:tc>
                <a:extLst>
                  <a:ext uri="{0D108BD9-81ED-4DB2-BD59-A6C34878D82A}">
                    <a16:rowId xmlns="" xmlns:a16="http://schemas.microsoft.com/office/drawing/2014/main" val="10003"/>
                  </a:ext>
                </a:extLst>
              </a:tr>
              <a:tr h="370840">
                <a:tc>
                  <a:txBody>
                    <a:bodyPr/>
                    <a:lstStyle/>
                    <a:p>
                      <a:r>
                        <a:rPr lang="en-US" sz="1600" dirty="0">
                          <a:latin typeface="Times New Roman" panose="02020603050405020304" pitchFamily="18" charset="0"/>
                          <a:cs typeface="Times New Roman" panose="02020603050405020304" pitchFamily="18" charset="0"/>
                        </a:rPr>
                        <a:t>Obtain team commitment</a:t>
                      </a:r>
                    </a:p>
                  </a:txBody>
                  <a:tcPr/>
                </a:tc>
                <a:tc>
                  <a:txBody>
                    <a:bodyPr/>
                    <a:lstStyle/>
                    <a:p>
                      <a:pPr marL="285750" indent="-285750">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Support</a:t>
                      </a:r>
                      <a:r>
                        <a:rPr lang="en-US" sz="1600" b="0" baseline="0" dirty="0">
                          <a:latin typeface="Times New Roman" panose="02020603050405020304" pitchFamily="18" charset="0"/>
                          <a:cs typeface="Times New Roman" panose="02020603050405020304" pitchFamily="18" charset="0"/>
                        </a:rPr>
                        <a:t> the slow but important process of securing team commitment to the project</a:t>
                      </a:r>
                    </a:p>
                  </a:txBody>
                  <a:tcPr/>
                </a:tc>
                <a:extLst>
                  <a:ext uri="{0D108BD9-81ED-4DB2-BD59-A6C34878D82A}">
                    <a16:rowId xmlns="" xmlns:a16="http://schemas.microsoft.com/office/drawing/2014/main" val="10004"/>
                  </a:ext>
                </a:extLst>
              </a:tr>
            </a:tbl>
          </a:graphicData>
        </a:graphic>
      </p:graphicFrame>
      <p:sp>
        <p:nvSpPr>
          <p:cNvPr id="11" name="TextBox 10"/>
          <p:cNvSpPr txBox="1"/>
          <p:nvPr/>
        </p:nvSpPr>
        <p:spPr>
          <a:xfrm>
            <a:off x="692833" y="12309"/>
            <a:ext cx="3284807"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How to Develop a Team</a:t>
            </a:r>
          </a:p>
        </p:txBody>
      </p:sp>
      <p:sp>
        <p:nvSpPr>
          <p:cNvPr id="12" name="TextBox 11">
            <a:extLst>
              <a:ext uri="{FF2B5EF4-FFF2-40B4-BE49-F238E27FC236}">
                <a16:creationId xmlns="" xmlns:a16="http://schemas.microsoft.com/office/drawing/2014/main" id="{34AEB975-FA5E-411B-98EA-1CC1B1A1C230}"/>
              </a:ext>
            </a:extLst>
          </p:cNvPr>
          <p:cNvSpPr txBox="1"/>
          <p:nvPr/>
        </p:nvSpPr>
        <p:spPr>
          <a:xfrm>
            <a:off x="8214362" y="12309"/>
            <a:ext cx="2929596"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Cách</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phát</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triển</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đội</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 xmlns:a16="http://schemas.microsoft.com/office/drawing/2014/main" id="{38068E63-2190-447E-BAB2-CB5EDF9FD7D0}"/>
              </a:ext>
            </a:extLst>
          </p:cNvPr>
          <p:cNvGraphicFramePr>
            <a:graphicFrameLocks noGrp="1"/>
          </p:cNvGraphicFramePr>
          <p:nvPr>
            <p:extLst>
              <p:ext uri="{D42A27DB-BD31-4B8C-83A1-F6EECF244321}">
                <p14:modId xmlns:p14="http://schemas.microsoft.com/office/powerpoint/2010/main" val="576128546"/>
              </p:ext>
            </p:extLst>
          </p:nvPr>
        </p:nvGraphicFramePr>
        <p:xfrm>
          <a:off x="6096001" y="468428"/>
          <a:ext cx="5903742" cy="5660926"/>
        </p:xfrm>
        <a:graphic>
          <a:graphicData uri="http://schemas.openxmlformats.org/drawingml/2006/table">
            <a:tbl>
              <a:tblPr firstRow="1" bandRow="1">
                <a:tableStyleId>{5940675A-B579-460E-94D1-54222C63F5DA}</a:tableStyleId>
              </a:tblPr>
              <a:tblGrid>
                <a:gridCol w="1354543">
                  <a:extLst>
                    <a:ext uri="{9D8B030D-6E8A-4147-A177-3AD203B41FA5}">
                      <a16:colId xmlns="" xmlns:a16="http://schemas.microsoft.com/office/drawing/2014/main" val="20000"/>
                    </a:ext>
                  </a:extLst>
                </a:gridCol>
                <a:gridCol w="4549199">
                  <a:extLst>
                    <a:ext uri="{9D8B030D-6E8A-4147-A177-3AD203B41FA5}">
                      <a16:colId xmlns="" xmlns:a16="http://schemas.microsoft.com/office/drawing/2014/main" val="20001"/>
                    </a:ext>
                  </a:extLst>
                </a:gridCol>
              </a:tblGrid>
              <a:tr h="1290309">
                <a:tc>
                  <a:txBody>
                    <a:bodyPr/>
                    <a:lstStyle/>
                    <a:p>
                      <a:r>
                        <a:rPr lang="en-US" sz="1600" i="0" baseline="0" dirty="0" err="1">
                          <a:solidFill>
                            <a:srgbClr val="197EC6"/>
                          </a:solidFill>
                          <a:latin typeface="Times New Roman" panose="02020603050405020304" pitchFamily="18" charset="0"/>
                          <a:cs typeface="Times New Roman" panose="02020603050405020304" pitchFamily="18" charset="0"/>
                        </a:rPr>
                        <a:t>Lên</a:t>
                      </a:r>
                      <a:r>
                        <a:rPr lang="en-US" sz="1600" i="0" baseline="0" dirty="0">
                          <a:solidFill>
                            <a:srgbClr val="197EC6"/>
                          </a:solidFill>
                          <a:latin typeface="Times New Roman" panose="02020603050405020304" pitchFamily="18" charset="0"/>
                          <a:cs typeface="Times New Roman" panose="02020603050405020304" pitchFamily="18" charset="0"/>
                        </a:rPr>
                        <a:t> </a:t>
                      </a:r>
                      <a:r>
                        <a:rPr lang="en-US" sz="1600" i="0" baseline="0" dirty="0" err="1">
                          <a:solidFill>
                            <a:srgbClr val="197EC6"/>
                          </a:solidFill>
                          <a:latin typeface="Times New Roman" panose="02020603050405020304" pitchFamily="18" charset="0"/>
                          <a:cs typeface="Times New Roman" panose="02020603050405020304" pitchFamily="18" charset="0"/>
                        </a:rPr>
                        <a:t>kế</a:t>
                      </a:r>
                      <a:r>
                        <a:rPr lang="en-US" sz="1600" i="0" baseline="0" dirty="0">
                          <a:solidFill>
                            <a:srgbClr val="197EC6"/>
                          </a:solidFill>
                          <a:latin typeface="Times New Roman" panose="02020603050405020304" pitchFamily="18" charset="0"/>
                          <a:cs typeface="Times New Roman" panose="02020603050405020304" pitchFamily="18" charset="0"/>
                        </a:rPr>
                        <a:t> </a:t>
                      </a:r>
                      <a:r>
                        <a:rPr lang="en-US" sz="1600" i="0" baseline="0" dirty="0" err="1">
                          <a:solidFill>
                            <a:srgbClr val="197EC6"/>
                          </a:solidFill>
                          <a:latin typeface="Times New Roman" panose="02020603050405020304" pitchFamily="18" charset="0"/>
                          <a:cs typeface="Times New Roman" panose="02020603050405020304" pitchFamily="18" charset="0"/>
                        </a:rPr>
                        <a:t>hoạch</a:t>
                      </a:r>
                      <a:endParaRPr lang="en-US" sz="16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Bạn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sẽ</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thành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lập</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đội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ngũ</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như</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nào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a:t>
                      </a:r>
                      <a:endParaRPr lang="en-US" sz="1600" i="0" baseline="0"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Bạn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lên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kế</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hoạch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thành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lập</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đội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như</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nào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a:t>
                      </a:r>
                      <a:endParaRPr lang="en-US" sz="1600" i="0" baseline="0"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Khi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nào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bạn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thành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lập</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đội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endParaRPr lang="en-US" sz="1600" i="0" baseline="0"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Những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người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nào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bạn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sẽ</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không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chọn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vào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đội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a:t>
                      </a:r>
                      <a:endParaRPr lang="en-US" sz="1600" i="0" baseline="0" dirty="0">
                        <a:solidFill>
                          <a:srgbClr val="197EC6"/>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Nhiệm</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vụ</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của</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đội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là</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gì</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a:t>
                      </a:r>
                    </a:p>
                  </a:txBody>
                  <a:tcPr/>
                </a:tc>
                <a:extLst>
                  <a:ext uri="{0D108BD9-81ED-4DB2-BD59-A6C34878D82A}">
                    <a16:rowId xmlns="" xmlns:a16="http://schemas.microsoft.com/office/drawing/2014/main" val="10000"/>
                  </a:ext>
                </a:extLst>
              </a:tr>
              <a:tr h="1290309">
                <a:tc>
                  <a:txBody>
                    <a:bodyPr/>
                    <a:lstStyle/>
                    <a:p>
                      <a:r>
                        <a:rPr lang="en-US" sz="1800" i="0" kern="1200" dirty="0" err="1">
                          <a:solidFill>
                            <a:srgbClr val="197EC6"/>
                          </a:solidFill>
                          <a:effectLst/>
                          <a:latin typeface="Times New Roman" panose="02020603050405020304" pitchFamily="18" charset="0"/>
                          <a:ea typeface="+mn-ea"/>
                          <a:cs typeface="Times New Roman" panose="02020603050405020304" pitchFamily="18" charset="0"/>
                        </a:rPr>
                        <a:t>Chọn</a:t>
                      </a:r>
                      <a:r>
                        <a:rPr lang="en-US" sz="18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800" i="0" kern="1200" dirty="0" err="1">
                          <a:solidFill>
                            <a:srgbClr val="197EC6"/>
                          </a:solidFill>
                          <a:effectLst/>
                          <a:latin typeface="Times New Roman" panose="02020603050405020304" pitchFamily="18" charset="0"/>
                          <a:ea typeface="+mn-ea"/>
                          <a:cs typeface="Times New Roman" panose="02020603050405020304" pitchFamily="18" charset="0"/>
                        </a:rPr>
                        <a:t>đội</a:t>
                      </a:r>
                      <a:r>
                        <a:rPr lang="en-US" sz="18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800" i="0" kern="1200" dirty="0" err="1">
                          <a:solidFill>
                            <a:srgbClr val="197EC6"/>
                          </a:solidFill>
                          <a:effectLst/>
                          <a:latin typeface="Times New Roman" panose="02020603050405020304" pitchFamily="18" charset="0"/>
                          <a:ea typeface="+mn-ea"/>
                          <a:cs typeface="Times New Roman" panose="02020603050405020304" pitchFamily="18" charset="0"/>
                        </a:rPr>
                        <a:t>ngũ</a:t>
                      </a:r>
                      <a:r>
                        <a:rPr lang="en-US" sz="18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800" i="0" kern="1200" dirty="0" err="1">
                          <a:solidFill>
                            <a:srgbClr val="197EC6"/>
                          </a:solidFill>
                          <a:effectLst/>
                          <a:latin typeface="Times New Roman" panose="02020603050405020304" pitchFamily="18" charset="0"/>
                          <a:ea typeface="+mn-ea"/>
                          <a:cs typeface="Times New Roman" panose="02020603050405020304" pitchFamily="18" charset="0"/>
                        </a:rPr>
                        <a:t>nhân</a:t>
                      </a:r>
                      <a:r>
                        <a:rPr lang="en-US" sz="18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800" i="0" kern="1200" dirty="0" err="1">
                          <a:solidFill>
                            <a:srgbClr val="197EC6"/>
                          </a:solidFill>
                          <a:effectLst/>
                          <a:latin typeface="Times New Roman" panose="02020603050405020304" pitchFamily="18" charset="0"/>
                          <a:ea typeface="+mn-ea"/>
                          <a:cs typeface="Times New Roman" panose="02020603050405020304" pitchFamily="18" charset="0"/>
                        </a:rPr>
                        <a:t>viên</a:t>
                      </a:r>
                      <a:r>
                        <a:rPr lang="en-US" sz="18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800" i="0" kern="1200" dirty="0" err="1">
                          <a:solidFill>
                            <a:srgbClr val="197EC6"/>
                          </a:solidFill>
                          <a:effectLst/>
                          <a:latin typeface="Times New Roman" panose="02020603050405020304" pitchFamily="18" charset="0"/>
                          <a:ea typeface="+mn-ea"/>
                          <a:cs typeface="Times New Roman" panose="02020603050405020304" pitchFamily="18" charset="0"/>
                        </a:rPr>
                        <a:t>thích</a:t>
                      </a:r>
                      <a:r>
                        <a:rPr lang="en-US" sz="18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800" i="0" kern="1200" dirty="0" err="1">
                          <a:solidFill>
                            <a:srgbClr val="197EC6"/>
                          </a:solidFill>
                          <a:effectLst/>
                          <a:latin typeface="Times New Roman" panose="02020603050405020304" pitchFamily="18" charset="0"/>
                          <a:ea typeface="+mn-ea"/>
                          <a:cs typeface="Times New Roman" panose="02020603050405020304" pitchFamily="18" charset="0"/>
                        </a:rPr>
                        <a:t>hợp</a:t>
                      </a:r>
                      <a:endParaRPr lang="en-US" sz="16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Phỏng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vấn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cá</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nhân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phù</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hợp</a:t>
                      </a:r>
                      <a:endParaRPr lang="en-US" sz="1600" i="0" baseline="0"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i="0" kern="1200" dirty="0" err="1">
                          <a:solidFill>
                            <a:srgbClr val="197EC6"/>
                          </a:solidFill>
                          <a:effectLst/>
                          <a:latin typeface="Times New Roman" panose="02020603050405020304" pitchFamily="18" charset="0"/>
                          <a:ea typeface="+mn-ea"/>
                          <a:cs typeface="Times New Roman" panose="02020603050405020304" pitchFamily="18" charset="0"/>
                        </a:rPr>
                        <a:t>Kĩ</a:t>
                      </a:r>
                      <a:r>
                        <a:rPr lang="en-US" sz="1600" b="1"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b="1" i="0" kern="1200" dirty="0" err="1">
                          <a:solidFill>
                            <a:srgbClr val="197EC6"/>
                          </a:solidFill>
                          <a:effectLst/>
                          <a:latin typeface="Times New Roman" panose="02020603050405020304" pitchFamily="18" charset="0"/>
                          <a:ea typeface="+mn-ea"/>
                          <a:cs typeface="Times New Roman" panose="02020603050405020304" pitchFamily="18" charset="0"/>
                        </a:rPr>
                        <a:t>năng</a:t>
                      </a:r>
                      <a:r>
                        <a:rPr lang="en-US" sz="1600" b="1" i="0" kern="1200" dirty="0">
                          <a:solidFill>
                            <a:srgbClr val="197EC6"/>
                          </a:solidFill>
                          <a:effectLst/>
                          <a:latin typeface="Times New Roman" panose="02020603050405020304" pitchFamily="18" charset="0"/>
                          <a:ea typeface="+mn-ea"/>
                          <a:cs typeface="Times New Roman" panose="02020603050405020304" pitchFamily="18" charset="0"/>
                        </a:rPr>
                        <a:t> – </a:t>
                      </a:r>
                      <a:r>
                        <a:rPr lang="en-US" sz="1600" b="1" i="0" kern="1200" dirty="0" err="1">
                          <a:solidFill>
                            <a:srgbClr val="197EC6"/>
                          </a:solidFill>
                          <a:effectLst/>
                          <a:latin typeface="Times New Roman" panose="02020603050405020304" pitchFamily="18" charset="0"/>
                          <a:ea typeface="+mn-ea"/>
                          <a:cs typeface="Times New Roman" panose="02020603050405020304" pitchFamily="18" charset="0"/>
                        </a:rPr>
                        <a:t>kiến</a:t>
                      </a:r>
                      <a:r>
                        <a:rPr lang="en-US" sz="1600" b="1"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b="1" i="0" kern="1200" dirty="0" err="1">
                          <a:solidFill>
                            <a:srgbClr val="197EC6"/>
                          </a:solidFill>
                          <a:effectLst/>
                          <a:latin typeface="Times New Roman" panose="02020603050405020304" pitchFamily="18" charset="0"/>
                          <a:ea typeface="+mn-ea"/>
                          <a:cs typeface="Times New Roman" panose="02020603050405020304" pitchFamily="18" charset="0"/>
                        </a:rPr>
                        <a:t>thức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kinh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nghiệm</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và</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năng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lực</a:t>
                      </a:r>
                      <a:endParaRPr lang="en-US" sz="1600" i="0" kern="1200" dirty="0">
                        <a:solidFill>
                          <a:srgbClr val="197EC6"/>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endParaRPr lang="en-US" sz="1600" b="0" i="0" baseline="0"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i="0" kern="1200" dirty="0" err="1">
                          <a:solidFill>
                            <a:srgbClr val="197EC6"/>
                          </a:solidFill>
                          <a:effectLst/>
                          <a:latin typeface="Times New Roman" panose="02020603050405020304" pitchFamily="18" charset="0"/>
                          <a:ea typeface="+mn-ea"/>
                          <a:cs typeface="Times New Roman" panose="02020603050405020304" pitchFamily="18" charset="0"/>
                        </a:rPr>
                        <a:t>Tính</a:t>
                      </a:r>
                      <a:r>
                        <a:rPr lang="en-US" sz="1600" b="1"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b="1" i="0" kern="1200" dirty="0" err="1">
                          <a:solidFill>
                            <a:srgbClr val="197EC6"/>
                          </a:solidFill>
                          <a:effectLst/>
                          <a:latin typeface="Times New Roman" panose="02020603050405020304" pitchFamily="18" charset="0"/>
                          <a:ea typeface="+mn-ea"/>
                          <a:cs typeface="Times New Roman" panose="02020603050405020304" pitchFamily="18" charset="0"/>
                        </a:rPr>
                        <a:t>cá</a:t>
                      </a:r>
                      <a:r>
                        <a:rPr lang="en-US" sz="1600" b="1"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b="1" i="0" kern="1200" dirty="0" err="1">
                          <a:solidFill>
                            <a:srgbClr val="197EC6"/>
                          </a:solidFill>
                          <a:effectLst/>
                          <a:latin typeface="Times New Roman" panose="02020603050405020304" pitchFamily="18" charset="0"/>
                          <a:ea typeface="+mn-ea"/>
                          <a:cs typeface="Times New Roman" panose="02020603050405020304" pitchFamily="18" charset="0"/>
                        </a:rPr>
                        <a:t>nhân</a:t>
                      </a:r>
                      <a:r>
                        <a:rPr lang="en-US" sz="1600" b="1"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độc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lập</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tự</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lập,có</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định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hướng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mục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tiêu</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khả</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năng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làm</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việc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nhóm</a:t>
                      </a:r>
                      <a:endParaRPr lang="en-US" sz="1600" b="1"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1"/>
                  </a:ext>
                </a:extLst>
              </a:tr>
              <a:tr h="810194">
                <a:tc>
                  <a:txBody>
                    <a:bodyPr/>
                    <a:lstStyle/>
                    <a:p>
                      <a:r>
                        <a:rPr lang="en-US" sz="1600" i="0" dirty="0" err="1">
                          <a:solidFill>
                            <a:srgbClr val="197EC6"/>
                          </a:solidFill>
                          <a:latin typeface="Times New Roman" panose="02020603050405020304" pitchFamily="18" charset="0"/>
                          <a:cs typeface="Times New Roman" panose="02020603050405020304" pitchFamily="18" charset="0"/>
                        </a:rPr>
                        <a:t>Thành</a:t>
                      </a:r>
                      <a:r>
                        <a:rPr lang="en-US" sz="1600" i="0" dirty="0">
                          <a:solidFill>
                            <a:srgbClr val="197EC6"/>
                          </a:solidFill>
                          <a:latin typeface="Times New Roman" panose="02020603050405020304" pitchFamily="18" charset="0"/>
                          <a:cs typeface="Times New Roman" panose="02020603050405020304" pitchFamily="18" charset="0"/>
                        </a:rPr>
                        <a:t> </a:t>
                      </a:r>
                      <a:r>
                        <a:rPr lang="en-US" sz="1600" i="0" dirty="0" err="1">
                          <a:solidFill>
                            <a:srgbClr val="197EC6"/>
                          </a:solidFill>
                          <a:latin typeface="Times New Roman" panose="02020603050405020304" pitchFamily="18" charset="0"/>
                          <a:cs typeface="Times New Roman" panose="02020603050405020304" pitchFamily="18" charset="0"/>
                        </a:rPr>
                        <a:t>lập</a:t>
                      </a:r>
                      <a:r>
                        <a:rPr lang="en-US" sz="1600" i="0" dirty="0">
                          <a:solidFill>
                            <a:srgbClr val="197EC6"/>
                          </a:solidFill>
                          <a:latin typeface="Times New Roman" panose="02020603050405020304" pitchFamily="18" charset="0"/>
                          <a:cs typeface="Times New Roman" panose="02020603050405020304" pitchFamily="18" charset="0"/>
                        </a:rPr>
                        <a:t> </a:t>
                      </a:r>
                      <a:r>
                        <a:rPr lang="en-US" sz="1600" i="0" dirty="0" err="1">
                          <a:solidFill>
                            <a:srgbClr val="197EC6"/>
                          </a:solidFill>
                          <a:latin typeface="Times New Roman" panose="02020603050405020304" pitchFamily="18" charset="0"/>
                          <a:cs typeface="Times New Roman" panose="02020603050405020304" pitchFamily="18" charset="0"/>
                        </a:rPr>
                        <a:t>đội</a:t>
                      </a:r>
                      <a:endParaRPr lang="en-US" sz="16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Tổ</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chức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các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nhóm</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đa</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dạng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vào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đội</a:t>
                      </a:r>
                      <a:endParaRPr lang="en-US" sz="1600" b="0" i="0" baseline="0" dirty="0">
                        <a:solidFill>
                          <a:srgbClr val="197EC6"/>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Tạo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ra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các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nhiệm</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vụ</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chi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tiết</a:t>
                      </a:r>
                      <a:endParaRPr lang="en-US" sz="1600" b="0" i="0" baseline="0"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Xác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định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rõ</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vai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trò</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và</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trách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nhiệm</a:t>
                      </a:r>
                      <a:endParaRPr lang="en-US" sz="1600" b="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2"/>
                  </a:ext>
                </a:extLst>
              </a:tr>
              <a:tr h="1530367">
                <a:tc>
                  <a:txBody>
                    <a:bodyPr/>
                    <a:lstStyle/>
                    <a:p>
                      <a:r>
                        <a:rPr lang="en-US" sz="1600" i="0" dirty="0" err="1">
                          <a:solidFill>
                            <a:srgbClr val="197EC6"/>
                          </a:solidFill>
                          <a:latin typeface="Times New Roman" panose="02020603050405020304" pitchFamily="18" charset="0"/>
                          <a:cs typeface="Times New Roman" panose="02020603050405020304" pitchFamily="18" charset="0"/>
                        </a:rPr>
                        <a:t>Thiết</a:t>
                      </a:r>
                      <a:r>
                        <a:rPr lang="en-US" sz="1600" i="0" dirty="0">
                          <a:solidFill>
                            <a:srgbClr val="197EC6"/>
                          </a:solidFill>
                          <a:latin typeface="Times New Roman" panose="02020603050405020304" pitchFamily="18" charset="0"/>
                          <a:cs typeface="Times New Roman" panose="02020603050405020304" pitchFamily="18" charset="0"/>
                        </a:rPr>
                        <a:t> </a:t>
                      </a:r>
                      <a:r>
                        <a:rPr lang="en-US" sz="1600" i="0" dirty="0" err="1">
                          <a:solidFill>
                            <a:srgbClr val="197EC6"/>
                          </a:solidFill>
                          <a:latin typeface="Times New Roman" panose="02020603050405020304" pitchFamily="18" charset="0"/>
                          <a:cs typeface="Times New Roman" panose="02020603050405020304" pitchFamily="18" charset="0"/>
                        </a:rPr>
                        <a:t>lập</a:t>
                      </a:r>
                      <a:r>
                        <a:rPr lang="en-US" sz="1600" i="0" dirty="0">
                          <a:solidFill>
                            <a:srgbClr val="197EC6"/>
                          </a:solidFill>
                          <a:latin typeface="Times New Roman" panose="02020603050405020304" pitchFamily="18" charset="0"/>
                          <a:cs typeface="Times New Roman" panose="02020603050405020304" pitchFamily="18" charset="0"/>
                        </a:rPr>
                        <a:t> </a:t>
                      </a:r>
                      <a:r>
                        <a:rPr lang="en-US" sz="1600" i="0" dirty="0" err="1">
                          <a:solidFill>
                            <a:srgbClr val="197EC6"/>
                          </a:solidFill>
                          <a:latin typeface="Times New Roman" panose="02020603050405020304" pitchFamily="18" charset="0"/>
                          <a:cs typeface="Times New Roman" panose="02020603050405020304" pitchFamily="18" charset="0"/>
                        </a:rPr>
                        <a:t>sợi</a:t>
                      </a:r>
                      <a:r>
                        <a:rPr lang="en-US" sz="1600" i="0" dirty="0">
                          <a:solidFill>
                            <a:srgbClr val="197EC6"/>
                          </a:solidFill>
                          <a:latin typeface="Times New Roman" panose="02020603050405020304" pitchFamily="18" charset="0"/>
                          <a:cs typeface="Times New Roman" panose="02020603050405020304" pitchFamily="18" charset="0"/>
                        </a:rPr>
                        <a:t> </a:t>
                      </a:r>
                      <a:r>
                        <a:rPr lang="en-US" sz="1600" i="0" dirty="0" err="1">
                          <a:solidFill>
                            <a:srgbClr val="197EC6"/>
                          </a:solidFill>
                          <a:latin typeface="Times New Roman" panose="02020603050405020304" pitchFamily="18" charset="0"/>
                          <a:cs typeface="Times New Roman" panose="02020603050405020304" pitchFamily="18" charset="0"/>
                        </a:rPr>
                        <a:t>dây</a:t>
                      </a:r>
                      <a:r>
                        <a:rPr lang="en-US" sz="1600" i="0" dirty="0">
                          <a:solidFill>
                            <a:srgbClr val="197EC6"/>
                          </a:solidFill>
                          <a:latin typeface="Times New Roman" panose="02020603050405020304" pitchFamily="18" charset="0"/>
                          <a:cs typeface="Times New Roman" panose="02020603050405020304" pitchFamily="18" charset="0"/>
                        </a:rPr>
                        <a:t> </a:t>
                      </a:r>
                      <a:r>
                        <a:rPr lang="en-US" sz="1600" i="0" dirty="0" err="1">
                          <a:solidFill>
                            <a:srgbClr val="197EC6"/>
                          </a:solidFill>
                          <a:latin typeface="Times New Roman" panose="02020603050405020304" pitchFamily="18" charset="0"/>
                          <a:cs typeface="Times New Roman" panose="02020603050405020304" pitchFamily="18" charset="0"/>
                        </a:rPr>
                        <a:t>liên</a:t>
                      </a:r>
                      <a:r>
                        <a:rPr lang="en-US" sz="1600" i="0" dirty="0">
                          <a:solidFill>
                            <a:srgbClr val="197EC6"/>
                          </a:solidFill>
                          <a:latin typeface="Times New Roman" panose="02020603050405020304" pitchFamily="18" charset="0"/>
                          <a:cs typeface="Times New Roman" panose="02020603050405020304" pitchFamily="18" charset="0"/>
                        </a:rPr>
                        <a:t> </a:t>
                      </a:r>
                      <a:r>
                        <a:rPr lang="en-US" sz="1600" i="0" dirty="0" err="1">
                          <a:solidFill>
                            <a:srgbClr val="197EC6"/>
                          </a:solidFill>
                          <a:latin typeface="Times New Roman" panose="02020603050405020304" pitchFamily="18" charset="0"/>
                          <a:cs typeface="Times New Roman" panose="02020603050405020304" pitchFamily="18" charset="0"/>
                        </a:rPr>
                        <a:t>kết</a:t>
                      </a:r>
                      <a:endParaRPr lang="en-US" sz="16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Đảm</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bảo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những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thông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tin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quan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trọng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được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truyền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đạt</a:t>
                      </a:r>
                      <a:endParaRPr lang="en-US" sz="1600" b="0" i="0" baseline="0"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Giữ</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cho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thông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tin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được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tương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tác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cả</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2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chiều</a:t>
                      </a:r>
                      <a:endParaRPr lang="en-US" sz="1600" i="0" kern="1200" dirty="0">
                        <a:solidFill>
                          <a:srgbClr val="197EC6"/>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endParaRPr lang="en-US" sz="1600" b="0" i="0" baseline="0" dirty="0">
                        <a:solidFill>
                          <a:srgbClr val="197EC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Tiến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hành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các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cuộc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họp</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thường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xuyên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và</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có</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biên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bản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cuộc</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họp</a:t>
                      </a:r>
                      <a:endParaRPr lang="en-US" sz="1600" b="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3"/>
                  </a:ext>
                </a:extLst>
              </a:tr>
              <a:tr h="662206">
                <a:tc>
                  <a:txBody>
                    <a:bodyPr/>
                    <a:lstStyle/>
                    <a:p>
                      <a:r>
                        <a:rPr lang="en-US" sz="1600" i="0" dirty="0" err="1">
                          <a:solidFill>
                            <a:srgbClr val="197EC6"/>
                          </a:solidFill>
                          <a:latin typeface="Times New Roman" panose="02020603050405020304" pitchFamily="18" charset="0"/>
                          <a:cs typeface="Times New Roman" panose="02020603050405020304" pitchFamily="18" charset="0"/>
                        </a:rPr>
                        <a:t>Chấp</a:t>
                      </a:r>
                      <a:r>
                        <a:rPr lang="en-US" sz="1600" i="0" dirty="0">
                          <a:solidFill>
                            <a:srgbClr val="197EC6"/>
                          </a:solidFill>
                          <a:latin typeface="Times New Roman" panose="02020603050405020304" pitchFamily="18" charset="0"/>
                          <a:cs typeface="Times New Roman" panose="02020603050405020304" pitchFamily="18" charset="0"/>
                        </a:rPr>
                        <a:t> </a:t>
                      </a:r>
                      <a:r>
                        <a:rPr lang="en-US" sz="1600" i="0" dirty="0" err="1">
                          <a:solidFill>
                            <a:srgbClr val="197EC6"/>
                          </a:solidFill>
                          <a:latin typeface="Times New Roman" panose="02020603050405020304" pitchFamily="18" charset="0"/>
                          <a:cs typeface="Times New Roman" panose="02020603050405020304" pitchFamily="18" charset="0"/>
                        </a:rPr>
                        <a:t>nhận</a:t>
                      </a:r>
                      <a:r>
                        <a:rPr lang="en-US" sz="1600" i="0" dirty="0">
                          <a:solidFill>
                            <a:srgbClr val="197EC6"/>
                          </a:solidFill>
                          <a:latin typeface="Times New Roman" panose="02020603050405020304" pitchFamily="18" charset="0"/>
                          <a:cs typeface="Times New Roman" panose="02020603050405020304" pitchFamily="18" charset="0"/>
                        </a:rPr>
                        <a:t> cam </a:t>
                      </a:r>
                      <a:r>
                        <a:rPr lang="en-US" sz="1600" i="0" dirty="0" err="1">
                          <a:solidFill>
                            <a:srgbClr val="197EC6"/>
                          </a:solidFill>
                          <a:latin typeface="Times New Roman" panose="02020603050405020304" pitchFamily="18" charset="0"/>
                          <a:cs typeface="Times New Roman" panose="02020603050405020304" pitchFamily="18" charset="0"/>
                        </a:rPr>
                        <a:t>kết</a:t>
                      </a:r>
                      <a:r>
                        <a:rPr lang="en-US" sz="1600" i="0" dirty="0">
                          <a:solidFill>
                            <a:srgbClr val="197EC6"/>
                          </a:solidFill>
                          <a:latin typeface="Times New Roman" panose="02020603050405020304" pitchFamily="18" charset="0"/>
                          <a:cs typeface="Times New Roman" panose="02020603050405020304" pitchFamily="18" charset="0"/>
                        </a:rPr>
                        <a:t> </a:t>
                      </a:r>
                      <a:r>
                        <a:rPr lang="en-US" sz="1600" i="0" dirty="0" err="1">
                          <a:solidFill>
                            <a:srgbClr val="197EC6"/>
                          </a:solidFill>
                          <a:latin typeface="Times New Roman" panose="02020603050405020304" pitchFamily="18" charset="0"/>
                          <a:cs typeface="Times New Roman" panose="02020603050405020304" pitchFamily="18" charset="0"/>
                        </a:rPr>
                        <a:t>nhóm</a:t>
                      </a:r>
                      <a:endParaRPr lang="en-US" sz="1600" i="0" dirty="0">
                        <a:solidFill>
                          <a:srgbClr val="197EC6"/>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Hỗ</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trợ</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chậm</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nhưng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là</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quá</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trình</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quan</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trọng</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để</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đảm</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bảo</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cam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kết</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của</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nhóm</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đối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với</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dự</a:t>
                      </a:r>
                      <a:r>
                        <a:rPr lang="en-US" sz="1600" i="0" kern="1200" dirty="0">
                          <a:solidFill>
                            <a:srgbClr val="197EC6"/>
                          </a:solidFill>
                          <a:effectLst/>
                          <a:latin typeface="Times New Roman" panose="02020603050405020304" pitchFamily="18" charset="0"/>
                          <a:ea typeface="+mn-ea"/>
                          <a:cs typeface="Times New Roman" panose="02020603050405020304" pitchFamily="18" charset="0"/>
                        </a:rPr>
                        <a:t> </a:t>
                      </a:r>
                      <a:r>
                        <a:rPr lang="en-US" sz="1600" i="0" kern="1200" dirty="0" err="1">
                          <a:solidFill>
                            <a:srgbClr val="197EC6"/>
                          </a:solidFill>
                          <a:effectLst/>
                          <a:latin typeface="Times New Roman" panose="02020603050405020304" pitchFamily="18" charset="0"/>
                          <a:ea typeface="+mn-ea"/>
                          <a:cs typeface="Times New Roman" panose="02020603050405020304" pitchFamily="18" charset="0"/>
                        </a:rPr>
                        <a:t>án</a:t>
                      </a:r>
                      <a:endParaRPr lang="en-US" sz="1600" b="0" i="0" dirty="0">
                        <a:solidFill>
                          <a:srgbClr val="197EC6"/>
                        </a:solidFill>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8526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466230" y="1812539"/>
            <a:ext cx="109823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Planning Processes</a:t>
            </a:r>
          </a:p>
        </p:txBody>
      </p:sp>
      <p:sp>
        <p:nvSpPr>
          <p:cNvPr id="8" name="TextBox 7"/>
          <p:cNvSpPr txBox="1"/>
          <p:nvPr/>
        </p:nvSpPr>
        <p:spPr>
          <a:xfrm>
            <a:off x="2514600" y="2917603"/>
            <a:ext cx="1463040" cy="923330"/>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Initialing Processes</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66230" y="4318762"/>
            <a:ext cx="1577340" cy="646331"/>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Executing Processes</a:t>
            </a:r>
          </a:p>
        </p:txBody>
      </p:sp>
      <p:sp>
        <p:nvSpPr>
          <p:cNvPr id="3" name="TextBox 2"/>
          <p:cNvSpPr txBox="1"/>
          <p:nvPr/>
        </p:nvSpPr>
        <p:spPr>
          <a:xfrm>
            <a:off x="412430" y="1007737"/>
            <a:ext cx="515203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team charter is a document that clearly defines the team’s mission, as well as :</a:t>
            </a:r>
          </a:p>
        </p:txBody>
      </p:sp>
      <p:sp>
        <p:nvSpPr>
          <p:cNvPr id="4" name="TextBox 3"/>
          <p:cNvSpPr txBox="1"/>
          <p:nvPr/>
        </p:nvSpPr>
        <p:spPr>
          <a:xfrm>
            <a:off x="457199" y="1878677"/>
            <a:ext cx="5746653"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Sets the performance objectives for the team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Establish the roles and objectives of the team members </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Sets the expectations for the team to successfully complete the project</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Establishes the rules of engagement under which the team will operate</a:t>
            </a: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Defines the administrative procedures to be followed</a:t>
            </a:r>
          </a:p>
        </p:txBody>
      </p:sp>
      <p:sp>
        <p:nvSpPr>
          <p:cNvPr id="6" name="TextBox 5"/>
          <p:cNvSpPr txBox="1"/>
          <p:nvPr/>
        </p:nvSpPr>
        <p:spPr>
          <a:xfrm>
            <a:off x="877472" y="4134611"/>
            <a:ext cx="968736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Signing Indicates Acceptance                                                       </a:t>
            </a:r>
            <a:r>
              <a:rPr lang="en-US" b="1" dirty="0" err="1">
                <a:solidFill>
                  <a:srgbClr val="197EC6"/>
                </a:solidFill>
                <a:latin typeface="Times New Roman" panose="02020603050405020304" pitchFamily="18" charset="0"/>
                <a:cs typeface="Times New Roman" panose="02020603050405020304" pitchFamily="18" charset="0"/>
              </a:rPr>
              <a:t>Ký</a:t>
            </a:r>
            <a:r>
              <a:rPr lang="en-US" b="1" dirty="0">
                <a:solidFill>
                  <a:srgbClr val="197EC6"/>
                </a:solidFill>
                <a:latin typeface="Times New Roman" panose="02020603050405020304" pitchFamily="18" charset="0"/>
                <a:cs typeface="Times New Roman" panose="02020603050405020304" pitchFamily="18" charset="0"/>
              </a:rPr>
              <a:t> cam </a:t>
            </a:r>
            <a:r>
              <a:rPr lang="en-US" b="1" dirty="0" err="1">
                <a:solidFill>
                  <a:srgbClr val="197EC6"/>
                </a:solidFill>
                <a:latin typeface="Times New Roman" panose="02020603050405020304" pitchFamily="18" charset="0"/>
                <a:cs typeface="Times New Roman" panose="02020603050405020304" pitchFamily="18" charset="0"/>
              </a:rPr>
              <a:t>kết</a:t>
            </a:r>
            <a:endParaRPr lang="en-US" b="1" dirty="0">
              <a:solidFill>
                <a:srgbClr val="197EC6"/>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457199" y="288997"/>
            <a:ext cx="3622432" cy="461665"/>
          </a:xfrm>
          <a:prstGeom prst="rect">
            <a:avLst/>
          </a:prstGeom>
          <a:noFill/>
        </p:spPr>
        <p:txBody>
          <a:bodyPr wrap="square" rtlCol="0">
            <a:spAutoFit/>
          </a:bodyPr>
          <a:lstStyle/>
          <a:p>
            <a:r>
              <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Creating a Team Charter</a:t>
            </a:r>
          </a:p>
        </p:txBody>
      </p:sp>
      <p:sp>
        <p:nvSpPr>
          <p:cNvPr id="11" name="TextBox 10">
            <a:extLst>
              <a:ext uri="{FF2B5EF4-FFF2-40B4-BE49-F238E27FC236}">
                <a16:creationId xmlns="" xmlns:a16="http://schemas.microsoft.com/office/drawing/2014/main" id="{EF6735F6-50F6-49AA-8284-29573F3117B6}"/>
              </a:ext>
            </a:extLst>
          </p:cNvPr>
          <p:cNvSpPr txBox="1"/>
          <p:nvPr/>
        </p:nvSpPr>
        <p:spPr>
          <a:xfrm>
            <a:off x="6403569" y="276312"/>
            <a:ext cx="2696309" cy="461665"/>
          </a:xfrm>
          <a:prstGeom prst="rect">
            <a:avLst/>
          </a:prstGeom>
          <a:noFill/>
        </p:spPr>
        <p:txBody>
          <a:bodyPr wrap="square" rtlCol="0">
            <a:spAutoFit/>
          </a:bodyPr>
          <a:lstStyle/>
          <a:p>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Tạo</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điều</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lệ</a:t>
            </a:r>
            <a:r>
              <a:rPr lang="en-US" sz="2400" b="1" i="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2400" b="1" i="1" u="sng" dirty="0" err="1">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nhóm</a:t>
            </a:r>
            <a:endParaRPr lang="en-US" sz="2400" b="1" u="sng" dirty="0">
              <a:ln w="0"/>
              <a:solidFill>
                <a:schemeClr val="bg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B08AAC20-E600-4CA5-BC18-8CB85D33BFE6}"/>
              </a:ext>
            </a:extLst>
          </p:cNvPr>
          <p:cNvSpPr txBox="1"/>
          <p:nvPr/>
        </p:nvSpPr>
        <p:spPr>
          <a:xfrm>
            <a:off x="6403569" y="950627"/>
            <a:ext cx="5637197" cy="646331"/>
          </a:xfrm>
          <a:prstGeom prst="rect">
            <a:avLst/>
          </a:prstGeom>
          <a:noFill/>
        </p:spPr>
        <p:txBody>
          <a:bodyPr wrap="square" rtlCol="0">
            <a:spAutoFit/>
          </a:bodyPr>
          <a:lstStyle/>
          <a:p>
            <a:r>
              <a:rPr lang="en-US" b="1" dirty="0" err="1">
                <a:solidFill>
                  <a:srgbClr val="197EC6"/>
                </a:solidFill>
                <a:latin typeface="Times New Roman" panose="02020603050405020304" pitchFamily="18" charset="0"/>
                <a:cs typeface="Times New Roman" panose="02020603050405020304" pitchFamily="18" charset="0"/>
              </a:rPr>
              <a:t>Điều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lệ</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đội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là</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một</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tài</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liệu</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xác</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định</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rõ</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nhiệm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vụ</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của</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nhóm</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cũng</a:t>
            </a:r>
            <a:r>
              <a:rPr lang="en-US" b="1" dirty="0">
                <a:solidFill>
                  <a:srgbClr val="197EC6"/>
                </a:solidFill>
                <a:latin typeface="Times New Roman" panose="02020603050405020304" pitchFamily="18" charset="0"/>
                <a:cs typeface="Times New Roman" panose="02020603050405020304" pitchFamily="18" charset="0"/>
              </a:rPr>
              <a:t> </a:t>
            </a:r>
            <a:r>
              <a:rPr lang="en-US" b="1" dirty="0" err="1">
                <a:solidFill>
                  <a:srgbClr val="197EC6"/>
                </a:solidFill>
                <a:latin typeface="Times New Roman" panose="02020603050405020304" pitchFamily="18" charset="0"/>
                <a:cs typeface="Times New Roman" panose="02020603050405020304" pitchFamily="18" charset="0"/>
              </a:rPr>
              <a:t>như</a:t>
            </a:r>
            <a:r>
              <a:rPr lang="en-US" b="1" dirty="0">
                <a:solidFill>
                  <a:srgbClr val="197EC6"/>
                </a:solidFill>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 xmlns:a16="http://schemas.microsoft.com/office/drawing/2014/main" id="{CB315937-ED69-4510-9D9B-6BF5EBA8DECA}"/>
              </a:ext>
            </a:extLst>
          </p:cNvPr>
          <p:cNvSpPr txBox="1"/>
          <p:nvPr/>
        </p:nvSpPr>
        <p:spPr>
          <a:xfrm>
            <a:off x="6203853" y="1809608"/>
            <a:ext cx="5946370"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vai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trò</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tiêu</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của</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viên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trong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những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mong</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cho</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để</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hoàn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dự</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án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công</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Thiết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lập</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quy</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tắc</a:t>
            </a:r>
            <a:r>
              <a:rPr lang="en-US" dirty="0">
                <a:solidFill>
                  <a:srgbClr val="197EC6"/>
                </a:solidFill>
                <a:latin typeface="Times New Roman" panose="02020603050405020304" pitchFamily="18" charset="0"/>
                <a:cs typeface="Times New Roman" panose="02020603050405020304" pitchFamily="18" charset="0"/>
              </a:rPr>
              <a:t> cam </a:t>
            </a:r>
            <a:r>
              <a:rPr lang="en-US" dirty="0" err="1">
                <a:solidFill>
                  <a:srgbClr val="197EC6"/>
                </a:solidFill>
                <a:latin typeface="Times New Roman" panose="02020603050405020304" pitchFamily="18" charset="0"/>
                <a:cs typeface="Times New Roman" panose="02020603050405020304" pitchFamily="18" charset="0"/>
              </a:rPr>
              <a:t>kết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mà</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nhóm</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sẽ</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hoạt</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động</a:t>
            </a: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197EC6"/>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err="1">
                <a:solidFill>
                  <a:srgbClr val="197EC6"/>
                </a:solidFill>
                <a:latin typeface="Times New Roman" panose="02020603050405020304" pitchFamily="18" charset="0"/>
                <a:cs typeface="Times New Roman" panose="02020603050405020304" pitchFamily="18" charset="0"/>
              </a:rPr>
              <a:t>Xác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định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các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thủ</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tục</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hành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chính</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phải</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tuân</a:t>
            </a:r>
            <a:r>
              <a:rPr lang="en-US" dirty="0">
                <a:solidFill>
                  <a:srgbClr val="197EC6"/>
                </a:solidFill>
                <a:latin typeface="Times New Roman" panose="02020603050405020304" pitchFamily="18" charset="0"/>
                <a:cs typeface="Times New Roman" panose="02020603050405020304" pitchFamily="18" charset="0"/>
              </a:rPr>
              <a:t> </a:t>
            </a:r>
            <a:r>
              <a:rPr lang="en-US" dirty="0" err="1">
                <a:solidFill>
                  <a:srgbClr val="197EC6"/>
                </a:solidFill>
                <a:latin typeface="Times New Roman" panose="02020603050405020304" pitchFamily="18" charset="0"/>
                <a:cs typeface="Times New Roman" panose="02020603050405020304" pitchFamily="18" charset="0"/>
              </a:rPr>
              <a:t>thủ</a:t>
            </a:r>
            <a:endParaRPr lang="en-US" dirty="0">
              <a:solidFill>
                <a:srgbClr val="197EC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3997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TotalTime>
  <Words>2836</Words>
  <Application>Microsoft Office PowerPoint</Application>
  <PresentationFormat>Widescreen</PresentationFormat>
  <Paragraphs>385</Paragraphs>
  <Slides>19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Retrospect</vt:lpstr>
      <vt:lpstr>ICT/ Software project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BNT</dc:creator>
  <cp:lastModifiedBy>Le Duc Trung</cp:lastModifiedBy>
  <cp:revision>355</cp:revision>
  <dcterms:created xsi:type="dcterms:W3CDTF">2017-09-19T15:51:03Z</dcterms:created>
  <dcterms:modified xsi:type="dcterms:W3CDTF">2019-09-25T00:43:48Z</dcterms:modified>
</cp:coreProperties>
</file>