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74" r:id="rId2"/>
    <p:sldId id="256" r:id="rId3"/>
    <p:sldId id="257" r:id="rId4"/>
    <p:sldId id="337" r:id="rId5"/>
    <p:sldId id="298" r:id="rId6"/>
    <p:sldId id="324" r:id="rId7"/>
    <p:sldId id="375" r:id="rId8"/>
    <p:sldId id="340" r:id="rId9"/>
    <p:sldId id="326" r:id="rId10"/>
    <p:sldId id="327" r:id="rId11"/>
    <p:sldId id="328" r:id="rId12"/>
    <p:sldId id="341" r:id="rId13"/>
    <p:sldId id="330" r:id="rId14"/>
    <p:sldId id="331" r:id="rId15"/>
    <p:sldId id="332" r:id="rId16"/>
    <p:sldId id="379" r:id="rId17"/>
    <p:sldId id="380" r:id="rId18"/>
    <p:sldId id="381" r:id="rId19"/>
    <p:sldId id="382" r:id="rId20"/>
    <p:sldId id="383" r:id="rId21"/>
    <p:sldId id="384" r:id="rId22"/>
    <p:sldId id="385" r:id="rId23"/>
    <p:sldId id="333" r:id="rId24"/>
    <p:sldId id="334" r:id="rId25"/>
    <p:sldId id="376" r:id="rId26"/>
    <p:sldId id="377" r:id="rId27"/>
    <p:sldId id="378" r:id="rId28"/>
    <p:sldId id="364" r:id="rId29"/>
    <p:sldId id="366" r:id="rId30"/>
    <p:sldId id="335" r:id="rId31"/>
    <p:sldId id="3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EC6"/>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8FD854-A619-4416-8FA6-0FB3AFFD6B41}"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7B773593-96AE-45A5-AB75-19150B7B1400}">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Perform Project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Thực</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hiện</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dự</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án</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4DDEE58C-EFCA-4805-B456-3C853D82392E}" type="parTrans" cxnId="{E440E62C-5E8E-40DF-BF20-FE2443329B13}">
      <dgm:prSet/>
      <dgm:spPr/>
      <dgm:t>
        <a:bodyPr/>
        <a:lstStyle/>
        <a:p>
          <a:endParaRPr lang="en-US"/>
        </a:p>
      </dgm:t>
    </dgm:pt>
    <dgm:pt modelId="{5D8B94A8-3C4C-4E21-8FF2-C50BBBDD0835}" type="sibTrans" cxnId="{E440E62C-5E8E-40DF-BF20-FE2443329B13}">
      <dgm:prSet/>
      <dgm:spPr/>
      <dgm:t>
        <a:bodyPr/>
        <a:lstStyle/>
        <a:p>
          <a:endParaRPr lang="en-US"/>
        </a:p>
      </dgm:t>
    </dgm:pt>
    <dgm:pt modelId="{B723AB37-1BE6-4E73-93A2-BB80445D1A56}">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1.1 Design Specification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Thông</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số</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kỹ</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thuật</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thiết</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kế</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78933553-82BF-4433-AD2E-02D100F58715}" type="parTrans" cxnId="{28A5E2A0-7FC7-44D4-A9BE-D97210A73B58}">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C9E1DB4D-191F-43B3-833E-7EEBE6E03231}" type="sibTrans" cxnId="{28A5E2A0-7FC7-44D4-A9BE-D97210A73B58}">
      <dgm:prSet/>
      <dgm:spPr/>
      <dgm:t>
        <a:bodyPr/>
        <a:lstStyle/>
        <a:p>
          <a:endParaRPr lang="en-US"/>
        </a:p>
      </dgm:t>
    </dgm:pt>
    <dgm:pt modelId="{7AF067B5-4C6D-4897-A4FA-2CEC71E0ADC6}">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1.1.1 Develop Specifications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Phát</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tiển</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thông</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số</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kỹ</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thuật</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39D87413-2293-4CDD-A2BB-FC23A5B0D305}" type="parTrans" cxnId="{B72D91ED-D6A5-47DD-BCFE-9F05B906B814}">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0567099D-DC11-4DEA-A2DA-78603B7C6D97}" type="sibTrans" cxnId="{B72D91ED-D6A5-47DD-BCFE-9F05B906B814}">
      <dgm:prSet/>
      <dgm:spPr/>
      <dgm:t>
        <a:bodyPr/>
        <a:lstStyle/>
        <a:p>
          <a:endParaRPr lang="en-US"/>
        </a:p>
      </dgm:t>
    </dgm:pt>
    <dgm:pt modelId="{7FF84714-DCEC-4B91-AC88-F062323D8232}">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1.2 Program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Chương</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trình</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EDB9EADE-60B1-44DC-9414-D4B99627EF70}" type="parTrans" cxnId="{DD27B818-9CE8-459A-ABA9-13823511F2D3}">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DB1377A2-B1E5-43D9-A85F-2EC82FF95AD5}" type="sibTrans" cxnId="{DD27B818-9CE8-459A-ABA9-13823511F2D3}">
      <dgm:prSet/>
      <dgm:spPr/>
      <dgm:t>
        <a:bodyPr/>
        <a:lstStyle/>
        <a:p>
          <a:endParaRPr lang="en-US"/>
        </a:p>
      </dgm:t>
    </dgm:pt>
    <dgm:pt modelId="{D839E619-442B-40D6-91EC-308D58751660}">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1.2.1 Develop Programs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Phát</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triển</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chương</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trình</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F7D9DB86-7A5D-43DE-BE4F-904BB17CF1AF}" type="parTrans" cxnId="{5629D972-F097-4595-812A-E774C5F5514F}">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88321022-AAD1-452F-85AC-D32CC17AC626}" type="sibTrans" cxnId="{5629D972-F097-4595-812A-E774C5F5514F}">
      <dgm:prSet/>
      <dgm:spPr/>
      <dgm:t>
        <a:bodyPr/>
        <a:lstStyle/>
        <a:p>
          <a:endParaRPr lang="en-US"/>
        </a:p>
      </dgm:t>
    </dgm:pt>
    <dgm:pt modelId="{07BD7455-60CC-47E7-9C38-2D3E4F22AF45}">
      <dgm:prSe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1.3 Network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Mạng</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DFCFF96E-1261-4FA3-BFC7-A3B98EC624DF}" type="parTrans" cxnId="{42AC6804-159E-4DB8-BD71-15D55C00A806}">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E44A8BF6-F59F-4FFC-993D-C3E8EA555E31}" type="sibTrans" cxnId="{42AC6804-159E-4DB8-BD71-15D55C00A806}">
      <dgm:prSet/>
      <dgm:spPr/>
      <dgm:t>
        <a:bodyPr/>
        <a:lstStyle/>
        <a:p>
          <a:endParaRPr lang="en-US"/>
        </a:p>
      </dgm:t>
    </dgm:pt>
    <dgm:pt modelId="{BA088B6B-16B9-43AE-ABB1-C9CED02CED3B}">
      <dgm:prSe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1.3.1 Set Up Network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Thiết</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lập</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mạng</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A848373C-E70B-4377-BFB3-099074308F9E}" type="parTrans" cxnId="{996BC434-62CD-40DD-9A15-B4ED5356D526}">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A7FA55E7-C1E0-4B4C-B604-2B6B4D0D6B16}" type="sibTrans" cxnId="{996BC434-62CD-40DD-9A15-B4ED5356D526}">
      <dgm:prSet/>
      <dgm:spPr/>
      <dgm:t>
        <a:bodyPr/>
        <a:lstStyle/>
        <a:p>
          <a:endParaRPr lang="en-US"/>
        </a:p>
      </dgm:t>
    </dgm:pt>
    <dgm:pt modelId="{9735FBC1-2B9B-487F-8E69-8BD2E6BE9386}">
      <dgm:prSe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1.4 Orientation</a:t>
          </a:r>
          <a:br>
            <a:rPr lang="en-US" sz="1500" b="1" dirty="0" smtClean="0">
              <a:latin typeface="Times New Roman" panose="02020603050405020304" pitchFamily="18" charset="0"/>
              <a:cs typeface="Times New Roman" panose="02020603050405020304" pitchFamily="18" charset="0"/>
            </a:rPr>
          </a:br>
          <a:r>
            <a:rPr lang="en-US" sz="1500" b="1" dirty="0" smtClean="0">
              <a:latin typeface="Times New Roman" panose="02020603050405020304" pitchFamily="18" charset="0"/>
              <a:cs typeface="Times New Roman" panose="02020603050405020304" pitchFamily="18" charset="0"/>
            </a:rPr>
            <a:t>Package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Định</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hướng</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9FC7B44C-1A18-4972-9540-C6DF563A75CC}" type="parTrans" cxnId="{56EF3C24-B2E5-40FA-9B16-BB10E190D782}">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CC9F0454-E123-449B-B2DB-20CD86A1FE0E}" type="sibTrans" cxnId="{56EF3C24-B2E5-40FA-9B16-BB10E190D782}">
      <dgm:prSet/>
      <dgm:spPr/>
      <dgm:t>
        <a:bodyPr/>
        <a:lstStyle/>
        <a:p>
          <a:endParaRPr lang="en-US"/>
        </a:p>
      </dgm:t>
    </dgm:pt>
    <dgm:pt modelId="{325AA619-767A-4EFF-ABEE-7BC4EEE647AC}">
      <dgm:prSe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1.4.1 Develop Orientation </a:t>
          </a:r>
          <a:br>
            <a:rPr lang="en-US" sz="1500" b="1" dirty="0" smtClean="0">
              <a:latin typeface="Times New Roman" panose="02020603050405020304" pitchFamily="18" charset="0"/>
              <a:cs typeface="Times New Roman" panose="02020603050405020304" pitchFamily="18" charset="0"/>
            </a:rPr>
          </a:br>
          <a:r>
            <a:rPr lang="en-US" sz="1500" b="1" dirty="0" smtClean="0">
              <a:latin typeface="Times New Roman" panose="02020603050405020304" pitchFamily="18" charset="0"/>
              <a:cs typeface="Times New Roman" panose="02020603050405020304" pitchFamily="18" charset="0"/>
            </a:rPr>
            <a:t>Package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Định</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hướng</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phát</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triển</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gói</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FB980C30-4235-4D74-840A-9FBEDC31273D}" type="parTrans" cxnId="{E80CCCBC-8834-441A-8A9C-87565AE9568C}">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DBFF7125-BAC5-492A-97FF-BF1DACBD36DC}" type="sibTrans" cxnId="{E80CCCBC-8834-441A-8A9C-87565AE9568C}">
      <dgm:prSet/>
      <dgm:spPr/>
      <dgm:t>
        <a:bodyPr/>
        <a:lstStyle/>
        <a:p>
          <a:endParaRPr lang="en-US"/>
        </a:p>
      </dgm:t>
    </dgm:pt>
    <dgm:pt modelId="{B344FDB3-D527-4A5E-A667-9A1A63FA53A4}">
      <dgm:prSet custT="1">
        <dgm:style>
          <a:lnRef idx="2">
            <a:schemeClr val="accent3"/>
          </a:lnRef>
          <a:fillRef idx="1">
            <a:schemeClr val="lt1"/>
          </a:fillRef>
          <a:effectRef idx="0">
            <a:schemeClr val="accent3"/>
          </a:effectRef>
          <a:fontRef idx="minor">
            <a:schemeClr val="dk1"/>
          </a:fontRef>
        </dgm:style>
      </dgm:prSet>
      <dgm:spPr/>
      <dgm:t>
        <a:bodyPr/>
        <a:lstStyle/>
        <a:p>
          <a:r>
            <a:rPr lang="en-US" sz="1500" b="1" dirty="0" smtClean="0">
              <a:latin typeface="Times New Roman" panose="02020603050405020304" pitchFamily="18" charset="0"/>
              <a:cs typeface="Times New Roman" panose="02020603050405020304" pitchFamily="18" charset="0"/>
            </a:rPr>
            <a:t>1.4.2 Orient New Project Staff </a:t>
          </a:r>
          <a:r>
            <a:rPr lang="en-US" sz="1500" b="1" i="1" dirty="0" smtClean="0">
              <a:latin typeface="Times New Roman" panose="02020603050405020304" pitchFamily="18" charset="0"/>
              <a:cs typeface="Times New Roman" panose="02020603050405020304" pitchFamily="18" charset="0"/>
            </a:rPr>
            <a:t>(</a:t>
          </a:r>
          <a:r>
            <a:rPr lang="en-US" sz="1500" b="1" i="1" dirty="0" err="1" smtClean="0">
              <a:solidFill>
                <a:srgbClr val="0070C0"/>
              </a:solidFill>
              <a:latin typeface="Times New Roman" panose="02020603050405020304" pitchFamily="18" charset="0"/>
              <a:cs typeface="Times New Roman" panose="02020603050405020304" pitchFamily="18" charset="0"/>
            </a:rPr>
            <a:t>Nhân</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viên</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dự</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án</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Phương</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đông</a:t>
          </a:r>
          <a:r>
            <a:rPr lang="en-US" sz="1500" b="1" i="1" dirty="0" smtClean="0">
              <a:solidFill>
                <a:srgbClr val="0070C0"/>
              </a:solidFill>
              <a:latin typeface="Times New Roman" panose="02020603050405020304" pitchFamily="18" charset="0"/>
              <a:cs typeface="Times New Roman" panose="02020603050405020304" pitchFamily="18" charset="0"/>
            </a:rPr>
            <a:t> </a:t>
          </a:r>
          <a:r>
            <a:rPr lang="en-US" sz="1500" b="1" i="1" dirty="0" err="1" smtClean="0">
              <a:solidFill>
                <a:srgbClr val="0070C0"/>
              </a:solidFill>
              <a:latin typeface="Times New Roman" panose="02020603050405020304" pitchFamily="18" charset="0"/>
              <a:cs typeface="Times New Roman" panose="02020603050405020304" pitchFamily="18" charset="0"/>
            </a:rPr>
            <a:t>mới</a:t>
          </a:r>
          <a:r>
            <a:rPr lang="en-US" sz="1500" b="1" i="1" dirty="0" smtClean="0">
              <a:latin typeface="Times New Roman" panose="02020603050405020304" pitchFamily="18" charset="0"/>
              <a:cs typeface="Times New Roman" panose="02020603050405020304" pitchFamily="18" charset="0"/>
            </a:rPr>
            <a:t>)</a:t>
          </a:r>
          <a:endParaRPr lang="en-US" sz="1500" b="1" i="1" dirty="0">
            <a:latin typeface="Times New Roman" panose="02020603050405020304" pitchFamily="18" charset="0"/>
            <a:cs typeface="Times New Roman" panose="02020603050405020304" pitchFamily="18" charset="0"/>
          </a:endParaRPr>
        </a:p>
      </dgm:t>
    </dgm:pt>
    <dgm:pt modelId="{70C5D48E-C27F-4C31-861B-4F0570E785FD}" type="parTrans" cxnId="{BBAA744A-331C-4E77-A464-8973BECFA270}">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E6DA3DA1-E053-40DD-8438-A4E3AAE56A5B}" type="sibTrans" cxnId="{BBAA744A-331C-4E77-A464-8973BECFA270}">
      <dgm:prSet/>
      <dgm:spPr/>
      <dgm:t>
        <a:bodyPr/>
        <a:lstStyle/>
        <a:p>
          <a:endParaRPr lang="en-US"/>
        </a:p>
      </dgm:t>
    </dgm:pt>
    <dgm:pt modelId="{BCB4419D-D8E6-40AA-8E5E-BAF55918FF2E}" type="pres">
      <dgm:prSet presAssocID="{688FD854-A619-4416-8FA6-0FB3AFFD6B41}" presName="hierChild1" presStyleCnt="0">
        <dgm:presLayoutVars>
          <dgm:chPref val="1"/>
          <dgm:dir/>
          <dgm:animOne val="branch"/>
          <dgm:animLvl val="lvl"/>
          <dgm:resizeHandles/>
        </dgm:presLayoutVars>
      </dgm:prSet>
      <dgm:spPr/>
      <dgm:t>
        <a:bodyPr/>
        <a:lstStyle/>
        <a:p>
          <a:endParaRPr lang="en-US"/>
        </a:p>
      </dgm:t>
    </dgm:pt>
    <dgm:pt modelId="{01C6D457-7203-49A9-AE94-C40AE16B72D2}" type="pres">
      <dgm:prSet presAssocID="{7B773593-96AE-45A5-AB75-19150B7B1400}" presName="hierRoot1" presStyleCnt="0"/>
      <dgm:spPr/>
    </dgm:pt>
    <dgm:pt modelId="{BC8AC1B7-DA14-41A1-8994-0C8BDF7F8A76}" type="pres">
      <dgm:prSet presAssocID="{7B773593-96AE-45A5-AB75-19150B7B1400}" presName="composite" presStyleCnt="0"/>
      <dgm:spPr/>
    </dgm:pt>
    <dgm:pt modelId="{AD2ABA61-1590-4521-BCE4-0020CD6BE14F}" type="pres">
      <dgm:prSet presAssocID="{7B773593-96AE-45A5-AB75-19150B7B1400}" presName="background" presStyleLbl="node0" presStyleIdx="0" presStyleCnt="1">
        <dgm:style>
          <a:lnRef idx="2">
            <a:schemeClr val="accent3"/>
          </a:lnRef>
          <a:fillRef idx="1">
            <a:schemeClr val="lt1"/>
          </a:fillRef>
          <a:effectRef idx="0">
            <a:schemeClr val="accent3"/>
          </a:effectRef>
          <a:fontRef idx="minor">
            <a:schemeClr val="dk1"/>
          </a:fontRef>
        </dgm:style>
      </dgm:prSet>
      <dgm:spPr/>
    </dgm:pt>
    <dgm:pt modelId="{2B905EFA-DCB2-4D0C-81D9-E7C6D2F1B224}" type="pres">
      <dgm:prSet presAssocID="{7B773593-96AE-45A5-AB75-19150B7B1400}" presName="text" presStyleLbl="fgAcc0" presStyleIdx="0" presStyleCnt="1">
        <dgm:presLayoutVars>
          <dgm:chPref val="3"/>
        </dgm:presLayoutVars>
      </dgm:prSet>
      <dgm:spPr/>
      <dgm:t>
        <a:bodyPr/>
        <a:lstStyle/>
        <a:p>
          <a:endParaRPr lang="en-US"/>
        </a:p>
      </dgm:t>
    </dgm:pt>
    <dgm:pt modelId="{37129F09-3A57-4566-AAF0-EB6A480DBE2C}" type="pres">
      <dgm:prSet presAssocID="{7B773593-96AE-45A5-AB75-19150B7B1400}" presName="hierChild2" presStyleCnt="0"/>
      <dgm:spPr/>
    </dgm:pt>
    <dgm:pt modelId="{A928FA7E-F319-4813-A5FA-16F1412F620D}" type="pres">
      <dgm:prSet presAssocID="{78933553-82BF-4433-AD2E-02D100F58715}" presName="Name10" presStyleLbl="parChTrans1D2" presStyleIdx="0" presStyleCnt="4"/>
      <dgm:spPr/>
      <dgm:t>
        <a:bodyPr/>
        <a:lstStyle/>
        <a:p>
          <a:endParaRPr lang="en-US"/>
        </a:p>
      </dgm:t>
    </dgm:pt>
    <dgm:pt modelId="{87E93EA6-FFD5-4FC4-95FB-86E6F4BC4A7B}" type="pres">
      <dgm:prSet presAssocID="{B723AB37-1BE6-4E73-93A2-BB80445D1A56}" presName="hierRoot2" presStyleCnt="0"/>
      <dgm:spPr/>
    </dgm:pt>
    <dgm:pt modelId="{916512C9-FB1D-43B1-802E-DBCA84E567DE}" type="pres">
      <dgm:prSet presAssocID="{B723AB37-1BE6-4E73-93A2-BB80445D1A56}" presName="composite2" presStyleCnt="0"/>
      <dgm:spPr/>
    </dgm:pt>
    <dgm:pt modelId="{54438170-DBDC-4D57-86E4-0CFCD750E936}" type="pres">
      <dgm:prSet presAssocID="{B723AB37-1BE6-4E73-93A2-BB80445D1A56}" presName="background2" presStyleLbl="node2" presStyleIdx="0" presStyleCnt="4">
        <dgm:style>
          <a:lnRef idx="2">
            <a:schemeClr val="accent3"/>
          </a:lnRef>
          <a:fillRef idx="1">
            <a:schemeClr val="lt1"/>
          </a:fillRef>
          <a:effectRef idx="0">
            <a:schemeClr val="accent3"/>
          </a:effectRef>
          <a:fontRef idx="minor">
            <a:schemeClr val="dk1"/>
          </a:fontRef>
        </dgm:style>
      </dgm:prSet>
      <dgm:spPr/>
    </dgm:pt>
    <dgm:pt modelId="{CD372D8F-7F7E-4ED3-BA9A-D46C4D01497D}" type="pres">
      <dgm:prSet presAssocID="{B723AB37-1BE6-4E73-93A2-BB80445D1A56}" presName="text2" presStyleLbl="fgAcc2" presStyleIdx="0" presStyleCnt="4">
        <dgm:presLayoutVars>
          <dgm:chPref val="3"/>
        </dgm:presLayoutVars>
      </dgm:prSet>
      <dgm:spPr/>
      <dgm:t>
        <a:bodyPr/>
        <a:lstStyle/>
        <a:p>
          <a:endParaRPr lang="en-US"/>
        </a:p>
      </dgm:t>
    </dgm:pt>
    <dgm:pt modelId="{A26ED157-5E86-4EFF-A28B-6F6E4C16167A}" type="pres">
      <dgm:prSet presAssocID="{B723AB37-1BE6-4E73-93A2-BB80445D1A56}" presName="hierChild3" presStyleCnt="0"/>
      <dgm:spPr/>
    </dgm:pt>
    <dgm:pt modelId="{24A9E0CB-7BC9-4988-95DA-678AA34C814C}" type="pres">
      <dgm:prSet presAssocID="{39D87413-2293-4CDD-A2BB-FC23A5B0D305}" presName="Name17" presStyleLbl="parChTrans1D3" presStyleIdx="0" presStyleCnt="5"/>
      <dgm:spPr/>
      <dgm:t>
        <a:bodyPr/>
        <a:lstStyle/>
        <a:p>
          <a:endParaRPr lang="en-US"/>
        </a:p>
      </dgm:t>
    </dgm:pt>
    <dgm:pt modelId="{D0D8FB17-C51A-4BD7-8655-6C5F9A653711}" type="pres">
      <dgm:prSet presAssocID="{7AF067B5-4C6D-4897-A4FA-2CEC71E0ADC6}" presName="hierRoot3" presStyleCnt="0"/>
      <dgm:spPr/>
    </dgm:pt>
    <dgm:pt modelId="{2899055A-1D65-46EC-A18B-EAA407FA1950}" type="pres">
      <dgm:prSet presAssocID="{7AF067B5-4C6D-4897-A4FA-2CEC71E0ADC6}" presName="composite3" presStyleCnt="0"/>
      <dgm:spPr/>
    </dgm:pt>
    <dgm:pt modelId="{03108ABD-B335-4E16-B80D-774BDBDCE876}" type="pres">
      <dgm:prSet presAssocID="{7AF067B5-4C6D-4897-A4FA-2CEC71E0ADC6}" presName="background3" presStyleLbl="node3" presStyleIdx="0" presStyleCnt="5">
        <dgm:style>
          <a:lnRef idx="2">
            <a:schemeClr val="accent3"/>
          </a:lnRef>
          <a:fillRef idx="1">
            <a:schemeClr val="lt1"/>
          </a:fillRef>
          <a:effectRef idx="0">
            <a:schemeClr val="accent3"/>
          </a:effectRef>
          <a:fontRef idx="minor">
            <a:schemeClr val="dk1"/>
          </a:fontRef>
        </dgm:style>
      </dgm:prSet>
      <dgm:spPr/>
    </dgm:pt>
    <dgm:pt modelId="{CB90BEC0-0DE3-4CD6-A6C5-D35B08BB8437}" type="pres">
      <dgm:prSet presAssocID="{7AF067B5-4C6D-4897-A4FA-2CEC71E0ADC6}" presName="text3" presStyleLbl="fgAcc3" presStyleIdx="0" presStyleCnt="5">
        <dgm:presLayoutVars>
          <dgm:chPref val="3"/>
        </dgm:presLayoutVars>
      </dgm:prSet>
      <dgm:spPr/>
      <dgm:t>
        <a:bodyPr/>
        <a:lstStyle/>
        <a:p>
          <a:endParaRPr lang="en-US"/>
        </a:p>
      </dgm:t>
    </dgm:pt>
    <dgm:pt modelId="{1D4F0750-35E7-4200-8D13-A6B991AEEA43}" type="pres">
      <dgm:prSet presAssocID="{7AF067B5-4C6D-4897-A4FA-2CEC71E0ADC6}" presName="hierChild4" presStyleCnt="0"/>
      <dgm:spPr/>
    </dgm:pt>
    <dgm:pt modelId="{07096AFB-465A-4585-AEEA-252DEAC1FDBF}" type="pres">
      <dgm:prSet presAssocID="{EDB9EADE-60B1-44DC-9414-D4B99627EF70}" presName="Name10" presStyleLbl="parChTrans1D2" presStyleIdx="1" presStyleCnt="4"/>
      <dgm:spPr/>
      <dgm:t>
        <a:bodyPr/>
        <a:lstStyle/>
        <a:p>
          <a:endParaRPr lang="en-US"/>
        </a:p>
      </dgm:t>
    </dgm:pt>
    <dgm:pt modelId="{B94369E8-E711-49A5-83B0-52B1197D0DA9}" type="pres">
      <dgm:prSet presAssocID="{7FF84714-DCEC-4B91-AC88-F062323D8232}" presName="hierRoot2" presStyleCnt="0"/>
      <dgm:spPr/>
    </dgm:pt>
    <dgm:pt modelId="{A62F1CFC-9BD1-4A7E-9CF0-E5B1BB79E5E6}" type="pres">
      <dgm:prSet presAssocID="{7FF84714-DCEC-4B91-AC88-F062323D8232}" presName="composite2" presStyleCnt="0"/>
      <dgm:spPr/>
    </dgm:pt>
    <dgm:pt modelId="{6D267B33-3127-4A06-B087-C711F5692EA3}" type="pres">
      <dgm:prSet presAssocID="{7FF84714-DCEC-4B91-AC88-F062323D8232}" presName="background2" presStyleLbl="node2" presStyleIdx="1" presStyleCnt="4">
        <dgm:style>
          <a:lnRef idx="2">
            <a:schemeClr val="accent3"/>
          </a:lnRef>
          <a:fillRef idx="1">
            <a:schemeClr val="lt1"/>
          </a:fillRef>
          <a:effectRef idx="0">
            <a:schemeClr val="accent3"/>
          </a:effectRef>
          <a:fontRef idx="minor">
            <a:schemeClr val="dk1"/>
          </a:fontRef>
        </dgm:style>
      </dgm:prSet>
      <dgm:spPr/>
    </dgm:pt>
    <dgm:pt modelId="{2C49F897-3036-418F-9C4B-27661C899997}" type="pres">
      <dgm:prSet presAssocID="{7FF84714-DCEC-4B91-AC88-F062323D8232}" presName="text2" presStyleLbl="fgAcc2" presStyleIdx="1" presStyleCnt="4">
        <dgm:presLayoutVars>
          <dgm:chPref val="3"/>
        </dgm:presLayoutVars>
      </dgm:prSet>
      <dgm:spPr/>
      <dgm:t>
        <a:bodyPr/>
        <a:lstStyle/>
        <a:p>
          <a:endParaRPr lang="en-US"/>
        </a:p>
      </dgm:t>
    </dgm:pt>
    <dgm:pt modelId="{4ED02D7A-F735-4F5B-B970-314D8337ED01}" type="pres">
      <dgm:prSet presAssocID="{7FF84714-DCEC-4B91-AC88-F062323D8232}" presName="hierChild3" presStyleCnt="0"/>
      <dgm:spPr/>
    </dgm:pt>
    <dgm:pt modelId="{86E6C3DE-F339-4744-9C10-64ECBC4C7056}" type="pres">
      <dgm:prSet presAssocID="{F7D9DB86-7A5D-43DE-BE4F-904BB17CF1AF}" presName="Name17" presStyleLbl="parChTrans1D3" presStyleIdx="1" presStyleCnt="5"/>
      <dgm:spPr/>
      <dgm:t>
        <a:bodyPr/>
        <a:lstStyle/>
        <a:p>
          <a:endParaRPr lang="en-US"/>
        </a:p>
      </dgm:t>
    </dgm:pt>
    <dgm:pt modelId="{E3B58186-AA9F-4CDF-A06D-9ABCBC4FD4DB}" type="pres">
      <dgm:prSet presAssocID="{D839E619-442B-40D6-91EC-308D58751660}" presName="hierRoot3" presStyleCnt="0"/>
      <dgm:spPr/>
    </dgm:pt>
    <dgm:pt modelId="{03C32ABA-B7A8-4998-A9AA-D796AF8BCAC0}" type="pres">
      <dgm:prSet presAssocID="{D839E619-442B-40D6-91EC-308D58751660}" presName="composite3" presStyleCnt="0"/>
      <dgm:spPr/>
    </dgm:pt>
    <dgm:pt modelId="{DA5F4971-624A-49A6-95F2-F18C82325455}" type="pres">
      <dgm:prSet presAssocID="{D839E619-442B-40D6-91EC-308D58751660}" presName="background3" presStyleLbl="node3" presStyleIdx="1" presStyleCnt="5">
        <dgm:style>
          <a:lnRef idx="2">
            <a:schemeClr val="accent3"/>
          </a:lnRef>
          <a:fillRef idx="1">
            <a:schemeClr val="lt1"/>
          </a:fillRef>
          <a:effectRef idx="0">
            <a:schemeClr val="accent3"/>
          </a:effectRef>
          <a:fontRef idx="minor">
            <a:schemeClr val="dk1"/>
          </a:fontRef>
        </dgm:style>
      </dgm:prSet>
      <dgm:spPr/>
    </dgm:pt>
    <dgm:pt modelId="{7003D7D2-314A-4C7B-BC56-70562A9F4FCC}" type="pres">
      <dgm:prSet presAssocID="{D839E619-442B-40D6-91EC-308D58751660}" presName="text3" presStyleLbl="fgAcc3" presStyleIdx="1" presStyleCnt="5">
        <dgm:presLayoutVars>
          <dgm:chPref val="3"/>
        </dgm:presLayoutVars>
      </dgm:prSet>
      <dgm:spPr/>
      <dgm:t>
        <a:bodyPr/>
        <a:lstStyle/>
        <a:p>
          <a:endParaRPr lang="en-US"/>
        </a:p>
      </dgm:t>
    </dgm:pt>
    <dgm:pt modelId="{F26C0B10-1BAE-4F2E-8F41-4F592F907608}" type="pres">
      <dgm:prSet presAssocID="{D839E619-442B-40D6-91EC-308D58751660}" presName="hierChild4" presStyleCnt="0"/>
      <dgm:spPr/>
    </dgm:pt>
    <dgm:pt modelId="{64E948D9-EF6A-4C31-9C29-AC405E0ADDA0}" type="pres">
      <dgm:prSet presAssocID="{DFCFF96E-1261-4FA3-BFC7-A3B98EC624DF}" presName="Name10" presStyleLbl="parChTrans1D2" presStyleIdx="2" presStyleCnt="4"/>
      <dgm:spPr/>
      <dgm:t>
        <a:bodyPr/>
        <a:lstStyle/>
        <a:p>
          <a:endParaRPr lang="en-US"/>
        </a:p>
      </dgm:t>
    </dgm:pt>
    <dgm:pt modelId="{D065393F-1AC1-4102-A8DA-A1D45566614B}" type="pres">
      <dgm:prSet presAssocID="{07BD7455-60CC-47E7-9C38-2D3E4F22AF45}" presName="hierRoot2" presStyleCnt="0"/>
      <dgm:spPr/>
    </dgm:pt>
    <dgm:pt modelId="{89287212-F97E-4A3A-8D52-FC17842E4D71}" type="pres">
      <dgm:prSet presAssocID="{07BD7455-60CC-47E7-9C38-2D3E4F22AF45}" presName="composite2" presStyleCnt="0"/>
      <dgm:spPr/>
    </dgm:pt>
    <dgm:pt modelId="{17986481-903D-442E-8E23-67F5434BA739}" type="pres">
      <dgm:prSet presAssocID="{07BD7455-60CC-47E7-9C38-2D3E4F22AF45}" presName="background2" presStyleLbl="node2" presStyleIdx="2" presStyleCnt="4">
        <dgm:style>
          <a:lnRef idx="2">
            <a:schemeClr val="accent3"/>
          </a:lnRef>
          <a:fillRef idx="1">
            <a:schemeClr val="lt1"/>
          </a:fillRef>
          <a:effectRef idx="0">
            <a:schemeClr val="accent3"/>
          </a:effectRef>
          <a:fontRef idx="minor">
            <a:schemeClr val="dk1"/>
          </a:fontRef>
        </dgm:style>
      </dgm:prSet>
      <dgm:spPr/>
    </dgm:pt>
    <dgm:pt modelId="{5D9AF378-AE25-4373-84B9-B97C4B3D9194}" type="pres">
      <dgm:prSet presAssocID="{07BD7455-60CC-47E7-9C38-2D3E4F22AF45}" presName="text2" presStyleLbl="fgAcc2" presStyleIdx="2" presStyleCnt="4">
        <dgm:presLayoutVars>
          <dgm:chPref val="3"/>
        </dgm:presLayoutVars>
      </dgm:prSet>
      <dgm:spPr/>
      <dgm:t>
        <a:bodyPr/>
        <a:lstStyle/>
        <a:p>
          <a:endParaRPr lang="en-US"/>
        </a:p>
      </dgm:t>
    </dgm:pt>
    <dgm:pt modelId="{0C9AC5B2-BD47-4B84-A6DF-20E40E799EA6}" type="pres">
      <dgm:prSet presAssocID="{07BD7455-60CC-47E7-9C38-2D3E4F22AF45}" presName="hierChild3" presStyleCnt="0"/>
      <dgm:spPr/>
    </dgm:pt>
    <dgm:pt modelId="{BABE01A7-ACC1-4B9F-AE3C-A41B6DED01BB}" type="pres">
      <dgm:prSet presAssocID="{A848373C-E70B-4377-BFB3-099074308F9E}" presName="Name17" presStyleLbl="parChTrans1D3" presStyleIdx="2" presStyleCnt="5"/>
      <dgm:spPr/>
      <dgm:t>
        <a:bodyPr/>
        <a:lstStyle/>
        <a:p>
          <a:endParaRPr lang="en-US"/>
        </a:p>
      </dgm:t>
    </dgm:pt>
    <dgm:pt modelId="{6DED038B-E50F-40E8-8473-8B161EB7AEEB}" type="pres">
      <dgm:prSet presAssocID="{BA088B6B-16B9-43AE-ABB1-C9CED02CED3B}" presName="hierRoot3" presStyleCnt="0"/>
      <dgm:spPr/>
    </dgm:pt>
    <dgm:pt modelId="{E434F130-3A21-4AC2-BED5-19AFD15C340A}" type="pres">
      <dgm:prSet presAssocID="{BA088B6B-16B9-43AE-ABB1-C9CED02CED3B}" presName="composite3" presStyleCnt="0"/>
      <dgm:spPr/>
    </dgm:pt>
    <dgm:pt modelId="{6529FE9C-3828-46BD-AA21-599533EAA871}" type="pres">
      <dgm:prSet presAssocID="{BA088B6B-16B9-43AE-ABB1-C9CED02CED3B}" presName="background3" presStyleLbl="node3" presStyleIdx="2" presStyleCnt="5">
        <dgm:style>
          <a:lnRef idx="2">
            <a:schemeClr val="accent3"/>
          </a:lnRef>
          <a:fillRef idx="1">
            <a:schemeClr val="lt1"/>
          </a:fillRef>
          <a:effectRef idx="0">
            <a:schemeClr val="accent3"/>
          </a:effectRef>
          <a:fontRef idx="minor">
            <a:schemeClr val="dk1"/>
          </a:fontRef>
        </dgm:style>
      </dgm:prSet>
      <dgm:spPr/>
    </dgm:pt>
    <dgm:pt modelId="{907A7223-E27B-4422-9789-3C8A56115147}" type="pres">
      <dgm:prSet presAssocID="{BA088B6B-16B9-43AE-ABB1-C9CED02CED3B}" presName="text3" presStyleLbl="fgAcc3" presStyleIdx="2" presStyleCnt="5">
        <dgm:presLayoutVars>
          <dgm:chPref val="3"/>
        </dgm:presLayoutVars>
      </dgm:prSet>
      <dgm:spPr/>
      <dgm:t>
        <a:bodyPr/>
        <a:lstStyle/>
        <a:p>
          <a:endParaRPr lang="en-US"/>
        </a:p>
      </dgm:t>
    </dgm:pt>
    <dgm:pt modelId="{FDC4172B-A241-445F-B1C6-41E717215DDC}" type="pres">
      <dgm:prSet presAssocID="{BA088B6B-16B9-43AE-ABB1-C9CED02CED3B}" presName="hierChild4" presStyleCnt="0"/>
      <dgm:spPr/>
    </dgm:pt>
    <dgm:pt modelId="{B0A80EE8-CBE3-4A66-BD14-C034CAA8BB2E}" type="pres">
      <dgm:prSet presAssocID="{9FC7B44C-1A18-4972-9540-C6DF563A75CC}" presName="Name10" presStyleLbl="parChTrans1D2" presStyleIdx="3" presStyleCnt="4"/>
      <dgm:spPr/>
      <dgm:t>
        <a:bodyPr/>
        <a:lstStyle/>
        <a:p>
          <a:endParaRPr lang="en-US"/>
        </a:p>
      </dgm:t>
    </dgm:pt>
    <dgm:pt modelId="{30F86B0B-1BBD-4747-97AF-639D220CE8FA}" type="pres">
      <dgm:prSet presAssocID="{9735FBC1-2B9B-487F-8E69-8BD2E6BE9386}" presName="hierRoot2" presStyleCnt="0"/>
      <dgm:spPr/>
    </dgm:pt>
    <dgm:pt modelId="{AFD722BC-04F7-46B9-BF92-FACB17DEB259}" type="pres">
      <dgm:prSet presAssocID="{9735FBC1-2B9B-487F-8E69-8BD2E6BE9386}" presName="composite2" presStyleCnt="0"/>
      <dgm:spPr/>
    </dgm:pt>
    <dgm:pt modelId="{1DB04743-4C74-4A48-8937-5470A555F820}" type="pres">
      <dgm:prSet presAssocID="{9735FBC1-2B9B-487F-8E69-8BD2E6BE9386}" presName="background2" presStyleLbl="node2" presStyleIdx="3" presStyleCnt="4">
        <dgm:style>
          <a:lnRef idx="2">
            <a:schemeClr val="accent3"/>
          </a:lnRef>
          <a:fillRef idx="1">
            <a:schemeClr val="lt1"/>
          </a:fillRef>
          <a:effectRef idx="0">
            <a:schemeClr val="accent3"/>
          </a:effectRef>
          <a:fontRef idx="minor">
            <a:schemeClr val="dk1"/>
          </a:fontRef>
        </dgm:style>
      </dgm:prSet>
      <dgm:spPr/>
    </dgm:pt>
    <dgm:pt modelId="{18DBF5B6-FA2B-4D18-8FCD-BFD7FBC49C82}" type="pres">
      <dgm:prSet presAssocID="{9735FBC1-2B9B-487F-8E69-8BD2E6BE9386}" presName="text2" presStyleLbl="fgAcc2" presStyleIdx="3" presStyleCnt="4">
        <dgm:presLayoutVars>
          <dgm:chPref val="3"/>
        </dgm:presLayoutVars>
      </dgm:prSet>
      <dgm:spPr/>
      <dgm:t>
        <a:bodyPr/>
        <a:lstStyle/>
        <a:p>
          <a:endParaRPr lang="en-US"/>
        </a:p>
      </dgm:t>
    </dgm:pt>
    <dgm:pt modelId="{6360D8DC-F906-45A7-93D6-4B0B809D6E79}" type="pres">
      <dgm:prSet presAssocID="{9735FBC1-2B9B-487F-8E69-8BD2E6BE9386}" presName="hierChild3" presStyleCnt="0"/>
      <dgm:spPr/>
    </dgm:pt>
    <dgm:pt modelId="{C61CABA4-9E5E-4AC9-8E6D-DFEBE36AE2CD}" type="pres">
      <dgm:prSet presAssocID="{FB980C30-4235-4D74-840A-9FBEDC31273D}" presName="Name17" presStyleLbl="parChTrans1D3" presStyleIdx="3" presStyleCnt="5"/>
      <dgm:spPr/>
      <dgm:t>
        <a:bodyPr/>
        <a:lstStyle/>
        <a:p>
          <a:endParaRPr lang="en-US"/>
        </a:p>
      </dgm:t>
    </dgm:pt>
    <dgm:pt modelId="{5DA50B46-8BB9-467C-8A42-AF110AEE2C8E}" type="pres">
      <dgm:prSet presAssocID="{325AA619-767A-4EFF-ABEE-7BC4EEE647AC}" presName="hierRoot3" presStyleCnt="0"/>
      <dgm:spPr/>
    </dgm:pt>
    <dgm:pt modelId="{AA12254E-49A9-4695-BA06-84F295902674}" type="pres">
      <dgm:prSet presAssocID="{325AA619-767A-4EFF-ABEE-7BC4EEE647AC}" presName="composite3" presStyleCnt="0"/>
      <dgm:spPr/>
    </dgm:pt>
    <dgm:pt modelId="{C6024F55-7C5F-4274-9CD6-9A1429326467}" type="pres">
      <dgm:prSet presAssocID="{325AA619-767A-4EFF-ABEE-7BC4EEE647AC}" presName="background3" presStyleLbl="node3" presStyleIdx="3" presStyleCnt="5">
        <dgm:style>
          <a:lnRef idx="2">
            <a:schemeClr val="accent3"/>
          </a:lnRef>
          <a:fillRef idx="1">
            <a:schemeClr val="lt1"/>
          </a:fillRef>
          <a:effectRef idx="0">
            <a:schemeClr val="accent3"/>
          </a:effectRef>
          <a:fontRef idx="minor">
            <a:schemeClr val="dk1"/>
          </a:fontRef>
        </dgm:style>
      </dgm:prSet>
      <dgm:spPr/>
    </dgm:pt>
    <dgm:pt modelId="{EF142ABC-94B7-4047-8C14-25E28BEA1CB1}" type="pres">
      <dgm:prSet presAssocID="{325AA619-767A-4EFF-ABEE-7BC4EEE647AC}" presName="text3" presStyleLbl="fgAcc3" presStyleIdx="3" presStyleCnt="5">
        <dgm:presLayoutVars>
          <dgm:chPref val="3"/>
        </dgm:presLayoutVars>
      </dgm:prSet>
      <dgm:spPr/>
      <dgm:t>
        <a:bodyPr/>
        <a:lstStyle/>
        <a:p>
          <a:endParaRPr lang="en-US"/>
        </a:p>
      </dgm:t>
    </dgm:pt>
    <dgm:pt modelId="{5CBB45AE-A78D-4C78-91B7-D6079705306F}" type="pres">
      <dgm:prSet presAssocID="{325AA619-767A-4EFF-ABEE-7BC4EEE647AC}" presName="hierChild4" presStyleCnt="0"/>
      <dgm:spPr/>
    </dgm:pt>
    <dgm:pt modelId="{4BD445C3-16BC-4BA8-B032-103839E4CD47}" type="pres">
      <dgm:prSet presAssocID="{70C5D48E-C27F-4C31-861B-4F0570E785FD}" presName="Name17" presStyleLbl="parChTrans1D3" presStyleIdx="4" presStyleCnt="5"/>
      <dgm:spPr/>
      <dgm:t>
        <a:bodyPr/>
        <a:lstStyle/>
        <a:p>
          <a:endParaRPr lang="en-US"/>
        </a:p>
      </dgm:t>
    </dgm:pt>
    <dgm:pt modelId="{EEDD09B0-BC73-4375-AC4E-8A1E09136B0F}" type="pres">
      <dgm:prSet presAssocID="{B344FDB3-D527-4A5E-A667-9A1A63FA53A4}" presName="hierRoot3" presStyleCnt="0"/>
      <dgm:spPr/>
    </dgm:pt>
    <dgm:pt modelId="{3334344F-5783-4E38-BAEB-78122C8C9FA8}" type="pres">
      <dgm:prSet presAssocID="{B344FDB3-D527-4A5E-A667-9A1A63FA53A4}" presName="composite3" presStyleCnt="0"/>
      <dgm:spPr/>
    </dgm:pt>
    <dgm:pt modelId="{FFF5E59F-8AF0-4732-9412-C593C1975948}" type="pres">
      <dgm:prSet presAssocID="{B344FDB3-D527-4A5E-A667-9A1A63FA53A4}" presName="background3" presStyleLbl="node3" presStyleIdx="4" presStyleCnt="5">
        <dgm:style>
          <a:lnRef idx="2">
            <a:schemeClr val="accent3"/>
          </a:lnRef>
          <a:fillRef idx="1">
            <a:schemeClr val="lt1"/>
          </a:fillRef>
          <a:effectRef idx="0">
            <a:schemeClr val="accent3"/>
          </a:effectRef>
          <a:fontRef idx="minor">
            <a:schemeClr val="dk1"/>
          </a:fontRef>
        </dgm:style>
      </dgm:prSet>
      <dgm:spPr/>
    </dgm:pt>
    <dgm:pt modelId="{3AE0471E-EFCD-44D3-8576-B5F11EF47009}" type="pres">
      <dgm:prSet presAssocID="{B344FDB3-D527-4A5E-A667-9A1A63FA53A4}" presName="text3" presStyleLbl="fgAcc3" presStyleIdx="4" presStyleCnt="5">
        <dgm:presLayoutVars>
          <dgm:chPref val="3"/>
        </dgm:presLayoutVars>
      </dgm:prSet>
      <dgm:spPr/>
      <dgm:t>
        <a:bodyPr/>
        <a:lstStyle/>
        <a:p>
          <a:endParaRPr lang="en-US"/>
        </a:p>
      </dgm:t>
    </dgm:pt>
    <dgm:pt modelId="{8F032754-EE8B-4D9D-962B-7EA7E2A12748}" type="pres">
      <dgm:prSet presAssocID="{B344FDB3-D527-4A5E-A667-9A1A63FA53A4}" presName="hierChild4" presStyleCnt="0"/>
      <dgm:spPr/>
    </dgm:pt>
  </dgm:ptLst>
  <dgm:cxnLst>
    <dgm:cxn modelId="{E80CCCBC-8834-441A-8A9C-87565AE9568C}" srcId="{9735FBC1-2B9B-487F-8E69-8BD2E6BE9386}" destId="{325AA619-767A-4EFF-ABEE-7BC4EEE647AC}" srcOrd="0" destOrd="0" parTransId="{FB980C30-4235-4D74-840A-9FBEDC31273D}" sibTransId="{DBFF7125-BAC5-492A-97FF-BF1DACBD36DC}"/>
    <dgm:cxn modelId="{1CEF68A9-6820-41FE-A3BD-48AF6422BE8C}" type="presOf" srcId="{EDB9EADE-60B1-44DC-9414-D4B99627EF70}" destId="{07096AFB-465A-4585-AEEA-252DEAC1FDBF}" srcOrd="0" destOrd="0" presId="urn:microsoft.com/office/officeart/2005/8/layout/hierarchy1"/>
    <dgm:cxn modelId="{10DBB78B-5558-4228-BE2E-4D3CE4069A59}" type="presOf" srcId="{688FD854-A619-4416-8FA6-0FB3AFFD6B41}" destId="{BCB4419D-D8E6-40AA-8E5E-BAF55918FF2E}" srcOrd="0" destOrd="0" presId="urn:microsoft.com/office/officeart/2005/8/layout/hierarchy1"/>
    <dgm:cxn modelId="{76AF460C-CF83-48F8-BC20-D84D0A16F1E5}" type="presOf" srcId="{FB980C30-4235-4D74-840A-9FBEDC31273D}" destId="{C61CABA4-9E5E-4AC9-8E6D-DFEBE36AE2CD}" srcOrd="0" destOrd="0" presId="urn:microsoft.com/office/officeart/2005/8/layout/hierarchy1"/>
    <dgm:cxn modelId="{14678D3D-5879-49C4-8547-80B59D3DC843}" type="presOf" srcId="{78933553-82BF-4433-AD2E-02D100F58715}" destId="{A928FA7E-F319-4813-A5FA-16F1412F620D}" srcOrd="0" destOrd="0" presId="urn:microsoft.com/office/officeart/2005/8/layout/hierarchy1"/>
    <dgm:cxn modelId="{7ED62207-2095-45BA-9987-62C39B116F64}" type="presOf" srcId="{F7D9DB86-7A5D-43DE-BE4F-904BB17CF1AF}" destId="{86E6C3DE-F339-4744-9C10-64ECBC4C7056}" srcOrd="0" destOrd="0" presId="urn:microsoft.com/office/officeart/2005/8/layout/hierarchy1"/>
    <dgm:cxn modelId="{B72D91ED-D6A5-47DD-BCFE-9F05B906B814}" srcId="{B723AB37-1BE6-4E73-93A2-BB80445D1A56}" destId="{7AF067B5-4C6D-4897-A4FA-2CEC71E0ADC6}" srcOrd="0" destOrd="0" parTransId="{39D87413-2293-4CDD-A2BB-FC23A5B0D305}" sibTransId="{0567099D-DC11-4DEA-A2DA-78603B7C6D97}"/>
    <dgm:cxn modelId="{DD27B818-9CE8-459A-ABA9-13823511F2D3}" srcId="{7B773593-96AE-45A5-AB75-19150B7B1400}" destId="{7FF84714-DCEC-4B91-AC88-F062323D8232}" srcOrd="1" destOrd="0" parTransId="{EDB9EADE-60B1-44DC-9414-D4B99627EF70}" sibTransId="{DB1377A2-B1E5-43D9-A85F-2EC82FF95AD5}"/>
    <dgm:cxn modelId="{996BC434-62CD-40DD-9A15-B4ED5356D526}" srcId="{07BD7455-60CC-47E7-9C38-2D3E4F22AF45}" destId="{BA088B6B-16B9-43AE-ABB1-C9CED02CED3B}" srcOrd="0" destOrd="0" parTransId="{A848373C-E70B-4377-BFB3-099074308F9E}" sibTransId="{A7FA55E7-C1E0-4B4C-B604-2B6B4D0D6B16}"/>
    <dgm:cxn modelId="{56EF3C24-B2E5-40FA-9B16-BB10E190D782}" srcId="{7B773593-96AE-45A5-AB75-19150B7B1400}" destId="{9735FBC1-2B9B-487F-8E69-8BD2E6BE9386}" srcOrd="3" destOrd="0" parTransId="{9FC7B44C-1A18-4972-9540-C6DF563A75CC}" sibTransId="{CC9F0454-E123-449B-B2DB-20CD86A1FE0E}"/>
    <dgm:cxn modelId="{A1623412-740D-4247-A657-BC999B34C56A}" type="presOf" srcId="{07BD7455-60CC-47E7-9C38-2D3E4F22AF45}" destId="{5D9AF378-AE25-4373-84B9-B97C4B3D9194}" srcOrd="0" destOrd="0" presId="urn:microsoft.com/office/officeart/2005/8/layout/hierarchy1"/>
    <dgm:cxn modelId="{D330A541-0A24-4C71-B8EB-1F4C96AF5668}" type="presOf" srcId="{D839E619-442B-40D6-91EC-308D58751660}" destId="{7003D7D2-314A-4C7B-BC56-70562A9F4FCC}" srcOrd="0" destOrd="0" presId="urn:microsoft.com/office/officeart/2005/8/layout/hierarchy1"/>
    <dgm:cxn modelId="{5629D972-F097-4595-812A-E774C5F5514F}" srcId="{7FF84714-DCEC-4B91-AC88-F062323D8232}" destId="{D839E619-442B-40D6-91EC-308D58751660}" srcOrd="0" destOrd="0" parTransId="{F7D9DB86-7A5D-43DE-BE4F-904BB17CF1AF}" sibTransId="{88321022-AAD1-452F-85AC-D32CC17AC626}"/>
    <dgm:cxn modelId="{E440E62C-5E8E-40DF-BF20-FE2443329B13}" srcId="{688FD854-A619-4416-8FA6-0FB3AFFD6B41}" destId="{7B773593-96AE-45A5-AB75-19150B7B1400}" srcOrd="0" destOrd="0" parTransId="{4DDEE58C-EFCA-4805-B456-3C853D82392E}" sibTransId="{5D8B94A8-3C4C-4E21-8FF2-C50BBBDD0835}"/>
    <dgm:cxn modelId="{42AC6804-159E-4DB8-BD71-15D55C00A806}" srcId="{7B773593-96AE-45A5-AB75-19150B7B1400}" destId="{07BD7455-60CC-47E7-9C38-2D3E4F22AF45}" srcOrd="2" destOrd="0" parTransId="{DFCFF96E-1261-4FA3-BFC7-A3B98EC624DF}" sibTransId="{E44A8BF6-F59F-4FFC-993D-C3E8EA555E31}"/>
    <dgm:cxn modelId="{A515459C-FB1A-4729-87CB-0092E391A125}" type="presOf" srcId="{7AF067B5-4C6D-4897-A4FA-2CEC71E0ADC6}" destId="{CB90BEC0-0DE3-4CD6-A6C5-D35B08BB8437}" srcOrd="0" destOrd="0" presId="urn:microsoft.com/office/officeart/2005/8/layout/hierarchy1"/>
    <dgm:cxn modelId="{D92BD4F5-7CE2-4F94-AD47-6A440C78FC6F}" type="presOf" srcId="{325AA619-767A-4EFF-ABEE-7BC4EEE647AC}" destId="{EF142ABC-94B7-4047-8C14-25E28BEA1CB1}" srcOrd="0" destOrd="0" presId="urn:microsoft.com/office/officeart/2005/8/layout/hierarchy1"/>
    <dgm:cxn modelId="{CFDB1707-47DC-4E6C-80E4-D091C1C47520}" type="presOf" srcId="{A848373C-E70B-4377-BFB3-099074308F9E}" destId="{BABE01A7-ACC1-4B9F-AE3C-A41B6DED01BB}" srcOrd="0" destOrd="0" presId="urn:microsoft.com/office/officeart/2005/8/layout/hierarchy1"/>
    <dgm:cxn modelId="{B66E13CE-6EB9-4120-B2DD-9A14A48E2F15}" type="presOf" srcId="{B344FDB3-D527-4A5E-A667-9A1A63FA53A4}" destId="{3AE0471E-EFCD-44D3-8576-B5F11EF47009}" srcOrd="0" destOrd="0" presId="urn:microsoft.com/office/officeart/2005/8/layout/hierarchy1"/>
    <dgm:cxn modelId="{186FCEDA-08C5-44B4-91DC-745048785344}" type="presOf" srcId="{BA088B6B-16B9-43AE-ABB1-C9CED02CED3B}" destId="{907A7223-E27B-4422-9789-3C8A56115147}" srcOrd="0" destOrd="0" presId="urn:microsoft.com/office/officeart/2005/8/layout/hierarchy1"/>
    <dgm:cxn modelId="{BBAA744A-331C-4E77-A464-8973BECFA270}" srcId="{9735FBC1-2B9B-487F-8E69-8BD2E6BE9386}" destId="{B344FDB3-D527-4A5E-A667-9A1A63FA53A4}" srcOrd="1" destOrd="0" parTransId="{70C5D48E-C27F-4C31-861B-4F0570E785FD}" sibTransId="{E6DA3DA1-E053-40DD-8438-A4E3AAE56A5B}"/>
    <dgm:cxn modelId="{9EAAC0C4-0F1D-49B1-973B-A32DF6BA0F1C}" type="presOf" srcId="{7B773593-96AE-45A5-AB75-19150B7B1400}" destId="{2B905EFA-DCB2-4D0C-81D9-E7C6D2F1B224}" srcOrd="0" destOrd="0" presId="urn:microsoft.com/office/officeart/2005/8/layout/hierarchy1"/>
    <dgm:cxn modelId="{E7F06ED6-C979-44BF-9F0F-F5C17B533911}" type="presOf" srcId="{70C5D48E-C27F-4C31-861B-4F0570E785FD}" destId="{4BD445C3-16BC-4BA8-B032-103839E4CD47}" srcOrd="0" destOrd="0" presId="urn:microsoft.com/office/officeart/2005/8/layout/hierarchy1"/>
    <dgm:cxn modelId="{28A5E2A0-7FC7-44D4-A9BE-D97210A73B58}" srcId="{7B773593-96AE-45A5-AB75-19150B7B1400}" destId="{B723AB37-1BE6-4E73-93A2-BB80445D1A56}" srcOrd="0" destOrd="0" parTransId="{78933553-82BF-4433-AD2E-02D100F58715}" sibTransId="{C9E1DB4D-191F-43B3-833E-7EEBE6E03231}"/>
    <dgm:cxn modelId="{DFD445DE-CEBA-4AE3-A2CD-7BFBF6742249}" type="presOf" srcId="{DFCFF96E-1261-4FA3-BFC7-A3B98EC624DF}" destId="{64E948D9-EF6A-4C31-9C29-AC405E0ADDA0}" srcOrd="0" destOrd="0" presId="urn:microsoft.com/office/officeart/2005/8/layout/hierarchy1"/>
    <dgm:cxn modelId="{7B8439C0-6296-4AC6-90D3-D2C45C9BB8B2}" type="presOf" srcId="{39D87413-2293-4CDD-A2BB-FC23A5B0D305}" destId="{24A9E0CB-7BC9-4988-95DA-678AA34C814C}" srcOrd="0" destOrd="0" presId="urn:microsoft.com/office/officeart/2005/8/layout/hierarchy1"/>
    <dgm:cxn modelId="{A9C8FF10-925D-41FF-9FD6-D2B28E23BA7A}" type="presOf" srcId="{9FC7B44C-1A18-4972-9540-C6DF563A75CC}" destId="{B0A80EE8-CBE3-4A66-BD14-C034CAA8BB2E}" srcOrd="0" destOrd="0" presId="urn:microsoft.com/office/officeart/2005/8/layout/hierarchy1"/>
    <dgm:cxn modelId="{2107202D-1583-4842-A410-57EEB7F73278}" type="presOf" srcId="{7FF84714-DCEC-4B91-AC88-F062323D8232}" destId="{2C49F897-3036-418F-9C4B-27661C899997}" srcOrd="0" destOrd="0" presId="urn:microsoft.com/office/officeart/2005/8/layout/hierarchy1"/>
    <dgm:cxn modelId="{482CC258-6D4C-41CC-850D-88D796A61092}" type="presOf" srcId="{B723AB37-1BE6-4E73-93A2-BB80445D1A56}" destId="{CD372D8F-7F7E-4ED3-BA9A-D46C4D01497D}" srcOrd="0" destOrd="0" presId="urn:microsoft.com/office/officeart/2005/8/layout/hierarchy1"/>
    <dgm:cxn modelId="{76D7C39A-DEAA-4671-880E-303C507045A6}" type="presOf" srcId="{9735FBC1-2B9B-487F-8E69-8BD2E6BE9386}" destId="{18DBF5B6-FA2B-4D18-8FCD-BFD7FBC49C82}" srcOrd="0" destOrd="0" presId="urn:microsoft.com/office/officeart/2005/8/layout/hierarchy1"/>
    <dgm:cxn modelId="{B937E457-21DD-4A19-87A0-E3CB97658537}" type="presParOf" srcId="{BCB4419D-D8E6-40AA-8E5E-BAF55918FF2E}" destId="{01C6D457-7203-49A9-AE94-C40AE16B72D2}" srcOrd="0" destOrd="0" presId="urn:microsoft.com/office/officeart/2005/8/layout/hierarchy1"/>
    <dgm:cxn modelId="{6585204F-840B-4861-940C-FDE34BC277FD}" type="presParOf" srcId="{01C6D457-7203-49A9-AE94-C40AE16B72D2}" destId="{BC8AC1B7-DA14-41A1-8994-0C8BDF7F8A76}" srcOrd="0" destOrd="0" presId="urn:microsoft.com/office/officeart/2005/8/layout/hierarchy1"/>
    <dgm:cxn modelId="{2B9747BE-BD77-4B75-934E-73E014D96234}" type="presParOf" srcId="{BC8AC1B7-DA14-41A1-8994-0C8BDF7F8A76}" destId="{AD2ABA61-1590-4521-BCE4-0020CD6BE14F}" srcOrd="0" destOrd="0" presId="urn:microsoft.com/office/officeart/2005/8/layout/hierarchy1"/>
    <dgm:cxn modelId="{1C53B01F-7C4D-447D-8889-6971CE2191DA}" type="presParOf" srcId="{BC8AC1B7-DA14-41A1-8994-0C8BDF7F8A76}" destId="{2B905EFA-DCB2-4D0C-81D9-E7C6D2F1B224}" srcOrd="1" destOrd="0" presId="urn:microsoft.com/office/officeart/2005/8/layout/hierarchy1"/>
    <dgm:cxn modelId="{1955285E-03BF-47A9-83E9-4AC59243F421}" type="presParOf" srcId="{01C6D457-7203-49A9-AE94-C40AE16B72D2}" destId="{37129F09-3A57-4566-AAF0-EB6A480DBE2C}" srcOrd="1" destOrd="0" presId="urn:microsoft.com/office/officeart/2005/8/layout/hierarchy1"/>
    <dgm:cxn modelId="{838406A2-692C-461E-BD56-96DDD80B6ECA}" type="presParOf" srcId="{37129F09-3A57-4566-AAF0-EB6A480DBE2C}" destId="{A928FA7E-F319-4813-A5FA-16F1412F620D}" srcOrd="0" destOrd="0" presId="urn:microsoft.com/office/officeart/2005/8/layout/hierarchy1"/>
    <dgm:cxn modelId="{9C74C252-B0B2-4D0C-A6A5-A4A1510048FE}" type="presParOf" srcId="{37129F09-3A57-4566-AAF0-EB6A480DBE2C}" destId="{87E93EA6-FFD5-4FC4-95FB-86E6F4BC4A7B}" srcOrd="1" destOrd="0" presId="urn:microsoft.com/office/officeart/2005/8/layout/hierarchy1"/>
    <dgm:cxn modelId="{3A58CA41-A0B5-4806-BDAA-6FDA2010B8F7}" type="presParOf" srcId="{87E93EA6-FFD5-4FC4-95FB-86E6F4BC4A7B}" destId="{916512C9-FB1D-43B1-802E-DBCA84E567DE}" srcOrd="0" destOrd="0" presId="urn:microsoft.com/office/officeart/2005/8/layout/hierarchy1"/>
    <dgm:cxn modelId="{064F47CA-24F2-458C-A6E4-249C7CFFF2DF}" type="presParOf" srcId="{916512C9-FB1D-43B1-802E-DBCA84E567DE}" destId="{54438170-DBDC-4D57-86E4-0CFCD750E936}" srcOrd="0" destOrd="0" presId="urn:microsoft.com/office/officeart/2005/8/layout/hierarchy1"/>
    <dgm:cxn modelId="{42B96676-5392-4204-8C1E-690CD29FBFFD}" type="presParOf" srcId="{916512C9-FB1D-43B1-802E-DBCA84E567DE}" destId="{CD372D8F-7F7E-4ED3-BA9A-D46C4D01497D}" srcOrd="1" destOrd="0" presId="urn:microsoft.com/office/officeart/2005/8/layout/hierarchy1"/>
    <dgm:cxn modelId="{B4EA23BA-44A8-46CD-8FF9-1620B64863A3}" type="presParOf" srcId="{87E93EA6-FFD5-4FC4-95FB-86E6F4BC4A7B}" destId="{A26ED157-5E86-4EFF-A28B-6F6E4C16167A}" srcOrd="1" destOrd="0" presId="urn:microsoft.com/office/officeart/2005/8/layout/hierarchy1"/>
    <dgm:cxn modelId="{269123C5-A922-448B-85B1-B6CBC73CD9C4}" type="presParOf" srcId="{A26ED157-5E86-4EFF-A28B-6F6E4C16167A}" destId="{24A9E0CB-7BC9-4988-95DA-678AA34C814C}" srcOrd="0" destOrd="0" presId="urn:microsoft.com/office/officeart/2005/8/layout/hierarchy1"/>
    <dgm:cxn modelId="{E462F1B5-4226-4148-9B42-22A6228C8D98}" type="presParOf" srcId="{A26ED157-5E86-4EFF-A28B-6F6E4C16167A}" destId="{D0D8FB17-C51A-4BD7-8655-6C5F9A653711}" srcOrd="1" destOrd="0" presId="urn:microsoft.com/office/officeart/2005/8/layout/hierarchy1"/>
    <dgm:cxn modelId="{A9146F15-9270-4221-A0A6-AA0BC3980D55}" type="presParOf" srcId="{D0D8FB17-C51A-4BD7-8655-6C5F9A653711}" destId="{2899055A-1D65-46EC-A18B-EAA407FA1950}" srcOrd="0" destOrd="0" presId="urn:microsoft.com/office/officeart/2005/8/layout/hierarchy1"/>
    <dgm:cxn modelId="{4AB56C35-7990-4E79-B373-07411C5993AA}" type="presParOf" srcId="{2899055A-1D65-46EC-A18B-EAA407FA1950}" destId="{03108ABD-B335-4E16-B80D-774BDBDCE876}" srcOrd="0" destOrd="0" presId="urn:microsoft.com/office/officeart/2005/8/layout/hierarchy1"/>
    <dgm:cxn modelId="{6C0393A1-9B16-4EE9-8564-E922365DCA8B}" type="presParOf" srcId="{2899055A-1D65-46EC-A18B-EAA407FA1950}" destId="{CB90BEC0-0DE3-4CD6-A6C5-D35B08BB8437}" srcOrd="1" destOrd="0" presId="urn:microsoft.com/office/officeart/2005/8/layout/hierarchy1"/>
    <dgm:cxn modelId="{90BDB965-9BE8-4C5C-8FDA-834C73A18F1E}" type="presParOf" srcId="{D0D8FB17-C51A-4BD7-8655-6C5F9A653711}" destId="{1D4F0750-35E7-4200-8D13-A6B991AEEA43}" srcOrd="1" destOrd="0" presId="urn:microsoft.com/office/officeart/2005/8/layout/hierarchy1"/>
    <dgm:cxn modelId="{67761BEE-BBC6-4429-A6A5-8067253A136E}" type="presParOf" srcId="{37129F09-3A57-4566-AAF0-EB6A480DBE2C}" destId="{07096AFB-465A-4585-AEEA-252DEAC1FDBF}" srcOrd="2" destOrd="0" presId="urn:microsoft.com/office/officeart/2005/8/layout/hierarchy1"/>
    <dgm:cxn modelId="{EC2DB6F1-6269-408B-A84E-07856B13F874}" type="presParOf" srcId="{37129F09-3A57-4566-AAF0-EB6A480DBE2C}" destId="{B94369E8-E711-49A5-83B0-52B1197D0DA9}" srcOrd="3" destOrd="0" presId="urn:microsoft.com/office/officeart/2005/8/layout/hierarchy1"/>
    <dgm:cxn modelId="{E020EF56-AA4A-40A7-BE2F-8FB52CED1766}" type="presParOf" srcId="{B94369E8-E711-49A5-83B0-52B1197D0DA9}" destId="{A62F1CFC-9BD1-4A7E-9CF0-E5B1BB79E5E6}" srcOrd="0" destOrd="0" presId="urn:microsoft.com/office/officeart/2005/8/layout/hierarchy1"/>
    <dgm:cxn modelId="{14F00E17-26BF-4B0A-B278-9CA48CF0CD88}" type="presParOf" srcId="{A62F1CFC-9BD1-4A7E-9CF0-E5B1BB79E5E6}" destId="{6D267B33-3127-4A06-B087-C711F5692EA3}" srcOrd="0" destOrd="0" presId="urn:microsoft.com/office/officeart/2005/8/layout/hierarchy1"/>
    <dgm:cxn modelId="{97BF75DE-5FC7-4E24-85B4-248E0FAB851F}" type="presParOf" srcId="{A62F1CFC-9BD1-4A7E-9CF0-E5B1BB79E5E6}" destId="{2C49F897-3036-418F-9C4B-27661C899997}" srcOrd="1" destOrd="0" presId="urn:microsoft.com/office/officeart/2005/8/layout/hierarchy1"/>
    <dgm:cxn modelId="{95663141-7DA9-4DF7-B24E-B1AC69D1992B}" type="presParOf" srcId="{B94369E8-E711-49A5-83B0-52B1197D0DA9}" destId="{4ED02D7A-F735-4F5B-B970-314D8337ED01}" srcOrd="1" destOrd="0" presId="urn:microsoft.com/office/officeart/2005/8/layout/hierarchy1"/>
    <dgm:cxn modelId="{5AA9BA9C-5500-46FA-AE9F-0437957E8BA0}" type="presParOf" srcId="{4ED02D7A-F735-4F5B-B970-314D8337ED01}" destId="{86E6C3DE-F339-4744-9C10-64ECBC4C7056}" srcOrd="0" destOrd="0" presId="urn:microsoft.com/office/officeart/2005/8/layout/hierarchy1"/>
    <dgm:cxn modelId="{8DC566BE-905E-46B0-A6CD-1173511E4AC6}" type="presParOf" srcId="{4ED02D7A-F735-4F5B-B970-314D8337ED01}" destId="{E3B58186-AA9F-4CDF-A06D-9ABCBC4FD4DB}" srcOrd="1" destOrd="0" presId="urn:microsoft.com/office/officeart/2005/8/layout/hierarchy1"/>
    <dgm:cxn modelId="{04836F57-F279-41DA-B8F6-8D88BB77343A}" type="presParOf" srcId="{E3B58186-AA9F-4CDF-A06D-9ABCBC4FD4DB}" destId="{03C32ABA-B7A8-4998-A9AA-D796AF8BCAC0}" srcOrd="0" destOrd="0" presId="urn:microsoft.com/office/officeart/2005/8/layout/hierarchy1"/>
    <dgm:cxn modelId="{57C0800E-3A7F-4B57-A3CA-5F18A7E29683}" type="presParOf" srcId="{03C32ABA-B7A8-4998-A9AA-D796AF8BCAC0}" destId="{DA5F4971-624A-49A6-95F2-F18C82325455}" srcOrd="0" destOrd="0" presId="urn:microsoft.com/office/officeart/2005/8/layout/hierarchy1"/>
    <dgm:cxn modelId="{A4E299FA-E8BD-4BA2-B912-5C9E48A7C8B7}" type="presParOf" srcId="{03C32ABA-B7A8-4998-A9AA-D796AF8BCAC0}" destId="{7003D7D2-314A-4C7B-BC56-70562A9F4FCC}" srcOrd="1" destOrd="0" presId="urn:microsoft.com/office/officeart/2005/8/layout/hierarchy1"/>
    <dgm:cxn modelId="{0E885F74-D2AC-498A-B888-4EBF9289BDD2}" type="presParOf" srcId="{E3B58186-AA9F-4CDF-A06D-9ABCBC4FD4DB}" destId="{F26C0B10-1BAE-4F2E-8F41-4F592F907608}" srcOrd="1" destOrd="0" presId="urn:microsoft.com/office/officeart/2005/8/layout/hierarchy1"/>
    <dgm:cxn modelId="{B02D290E-F4B4-4866-BB5B-641F00420893}" type="presParOf" srcId="{37129F09-3A57-4566-AAF0-EB6A480DBE2C}" destId="{64E948D9-EF6A-4C31-9C29-AC405E0ADDA0}" srcOrd="4" destOrd="0" presId="urn:microsoft.com/office/officeart/2005/8/layout/hierarchy1"/>
    <dgm:cxn modelId="{78B59AA7-BE71-475D-BC5D-F6BD05218049}" type="presParOf" srcId="{37129F09-3A57-4566-AAF0-EB6A480DBE2C}" destId="{D065393F-1AC1-4102-A8DA-A1D45566614B}" srcOrd="5" destOrd="0" presId="urn:microsoft.com/office/officeart/2005/8/layout/hierarchy1"/>
    <dgm:cxn modelId="{62BD0FF9-D6A8-4D69-AAD5-F181706417A0}" type="presParOf" srcId="{D065393F-1AC1-4102-A8DA-A1D45566614B}" destId="{89287212-F97E-4A3A-8D52-FC17842E4D71}" srcOrd="0" destOrd="0" presId="urn:microsoft.com/office/officeart/2005/8/layout/hierarchy1"/>
    <dgm:cxn modelId="{83AF7A05-8B00-4C75-985A-DED84565450E}" type="presParOf" srcId="{89287212-F97E-4A3A-8D52-FC17842E4D71}" destId="{17986481-903D-442E-8E23-67F5434BA739}" srcOrd="0" destOrd="0" presId="urn:microsoft.com/office/officeart/2005/8/layout/hierarchy1"/>
    <dgm:cxn modelId="{C93535DD-C0EA-42C3-8FF8-4BB3F185C53F}" type="presParOf" srcId="{89287212-F97E-4A3A-8D52-FC17842E4D71}" destId="{5D9AF378-AE25-4373-84B9-B97C4B3D9194}" srcOrd="1" destOrd="0" presId="urn:microsoft.com/office/officeart/2005/8/layout/hierarchy1"/>
    <dgm:cxn modelId="{9AD0CFD7-D02F-4FD3-8068-55245376DFA5}" type="presParOf" srcId="{D065393F-1AC1-4102-A8DA-A1D45566614B}" destId="{0C9AC5B2-BD47-4B84-A6DF-20E40E799EA6}" srcOrd="1" destOrd="0" presId="urn:microsoft.com/office/officeart/2005/8/layout/hierarchy1"/>
    <dgm:cxn modelId="{55188345-83C3-4534-A57F-3624F31D7135}" type="presParOf" srcId="{0C9AC5B2-BD47-4B84-A6DF-20E40E799EA6}" destId="{BABE01A7-ACC1-4B9F-AE3C-A41B6DED01BB}" srcOrd="0" destOrd="0" presId="urn:microsoft.com/office/officeart/2005/8/layout/hierarchy1"/>
    <dgm:cxn modelId="{67882519-7D6A-498D-B82E-13F7908FD4B1}" type="presParOf" srcId="{0C9AC5B2-BD47-4B84-A6DF-20E40E799EA6}" destId="{6DED038B-E50F-40E8-8473-8B161EB7AEEB}" srcOrd="1" destOrd="0" presId="urn:microsoft.com/office/officeart/2005/8/layout/hierarchy1"/>
    <dgm:cxn modelId="{CFF65AE4-375D-4E28-B145-85BFB2097544}" type="presParOf" srcId="{6DED038B-E50F-40E8-8473-8B161EB7AEEB}" destId="{E434F130-3A21-4AC2-BED5-19AFD15C340A}" srcOrd="0" destOrd="0" presId="urn:microsoft.com/office/officeart/2005/8/layout/hierarchy1"/>
    <dgm:cxn modelId="{1168DB38-76C6-406D-A4A2-F2121F63382C}" type="presParOf" srcId="{E434F130-3A21-4AC2-BED5-19AFD15C340A}" destId="{6529FE9C-3828-46BD-AA21-599533EAA871}" srcOrd="0" destOrd="0" presId="urn:microsoft.com/office/officeart/2005/8/layout/hierarchy1"/>
    <dgm:cxn modelId="{746ED5F0-AE80-444E-ADB4-AD58E7F04154}" type="presParOf" srcId="{E434F130-3A21-4AC2-BED5-19AFD15C340A}" destId="{907A7223-E27B-4422-9789-3C8A56115147}" srcOrd="1" destOrd="0" presId="urn:microsoft.com/office/officeart/2005/8/layout/hierarchy1"/>
    <dgm:cxn modelId="{17C99D9E-1AB7-4093-8AB1-D27A9930CB89}" type="presParOf" srcId="{6DED038B-E50F-40E8-8473-8B161EB7AEEB}" destId="{FDC4172B-A241-445F-B1C6-41E717215DDC}" srcOrd="1" destOrd="0" presId="urn:microsoft.com/office/officeart/2005/8/layout/hierarchy1"/>
    <dgm:cxn modelId="{EFD49950-9F60-483E-832D-6BAF20904D03}" type="presParOf" srcId="{37129F09-3A57-4566-AAF0-EB6A480DBE2C}" destId="{B0A80EE8-CBE3-4A66-BD14-C034CAA8BB2E}" srcOrd="6" destOrd="0" presId="urn:microsoft.com/office/officeart/2005/8/layout/hierarchy1"/>
    <dgm:cxn modelId="{BE94F1AB-08FB-4980-95BB-35EA87114614}" type="presParOf" srcId="{37129F09-3A57-4566-AAF0-EB6A480DBE2C}" destId="{30F86B0B-1BBD-4747-97AF-639D220CE8FA}" srcOrd="7" destOrd="0" presId="urn:microsoft.com/office/officeart/2005/8/layout/hierarchy1"/>
    <dgm:cxn modelId="{8832721A-C442-444C-8C82-70DB3CF948CB}" type="presParOf" srcId="{30F86B0B-1BBD-4747-97AF-639D220CE8FA}" destId="{AFD722BC-04F7-46B9-BF92-FACB17DEB259}" srcOrd="0" destOrd="0" presId="urn:microsoft.com/office/officeart/2005/8/layout/hierarchy1"/>
    <dgm:cxn modelId="{19F8BA31-67D4-4BEA-B890-A69870A36A88}" type="presParOf" srcId="{AFD722BC-04F7-46B9-BF92-FACB17DEB259}" destId="{1DB04743-4C74-4A48-8937-5470A555F820}" srcOrd="0" destOrd="0" presId="urn:microsoft.com/office/officeart/2005/8/layout/hierarchy1"/>
    <dgm:cxn modelId="{D5888373-A7A6-49EA-AB81-11E2B6F45C1D}" type="presParOf" srcId="{AFD722BC-04F7-46B9-BF92-FACB17DEB259}" destId="{18DBF5B6-FA2B-4D18-8FCD-BFD7FBC49C82}" srcOrd="1" destOrd="0" presId="urn:microsoft.com/office/officeart/2005/8/layout/hierarchy1"/>
    <dgm:cxn modelId="{E0850066-15B2-4929-9A36-99593ABC8886}" type="presParOf" srcId="{30F86B0B-1BBD-4747-97AF-639D220CE8FA}" destId="{6360D8DC-F906-45A7-93D6-4B0B809D6E79}" srcOrd="1" destOrd="0" presId="urn:microsoft.com/office/officeart/2005/8/layout/hierarchy1"/>
    <dgm:cxn modelId="{05F27027-A1F2-4A27-9917-69BA8ABCBCB1}" type="presParOf" srcId="{6360D8DC-F906-45A7-93D6-4B0B809D6E79}" destId="{C61CABA4-9E5E-4AC9-8E6D-DFEBE36AE2CD}" srcOrd="0" destOrd="0" presId="urn:microsoft.com/office/officeart/2005/8/layout/hierarchy1"/>
    <dgm:cxn modelId="{77A979BB-C2F9-434E-8AC2-15097B05558F}" type="presParOf" srcId="{6360D8DC-F906-45A7-93D6-4B0B809D6E79}" destId="{5DA50B46-8BB9-467C-8A42-AF110AEE2C8E}" srcOrd="1" destOrd="0" presId="urn:microsoft.com/office/officeart/2005/8/layout/hierarchy1"/>
    <dgm:cxn modelId="{D71AB0D8-92DB-446E-82D1-203174E34E8A}" type="presParOf" srcId="{5DA50B46-8BB9-467C-8A42-AF110AEE2C8E}" destId="{AA12254E-49A9-4695-BA06-84F295902674}" srcOrd="0" destOrd="0" presId="urn:microsoft.com/office/officeart/2005/8/layout/hierarchy1"/>
    <dgm:cxn modelId="{B69DEAFE-91BD-4E52-AFE4-0996A5F4309D}" type="presParOf" srcId="{AA12254E-49A9-4695-BA06-84F295902674}" destId="{C6024F55-7C5F-4274-9CD6-9A1429326467}" srcOrd="0" destOrd="0" presId="urn:microsoft.com/office/officeart/2005/8/layout/hierarchy1"/>
    <dgm:cxn modelId="{23B3A6AD-0387-44EF-8694-09D04426809F}" type="presParOf" srcId="{AA12254E-49A9-4695-BA06-84F295902674}" destId="{EF142ABC-94B7-4047-8C14-25E28BEA1CB1}" srcOrd="1" destOrd="0" presId="urn:microsoft.com/office/officeart/2005/8/layout/hierarchy1"/>
    <dgm:cxn modelId="{009E7E2D-757B-4F8D-9D08-D35D41BA04B1}" type="presParOf" srcId="{5DA50B46-8BB9-467C-8A42-AF110AEE2C8E}" destId="{5CBB45AE-A78D-4C78-91B7-D6079705306F}" srcOrd="1" destOrd="0" presId="urn:microsoft.com/office/officeart/2005/8/layout/hierarchy1"/>
    <dgm:cxn modelId="{0519F425-1288-4AD0-BF1A-2D4365E47C8E}" type="presParOf" srcId="{6360D8DC-F906-45A7-93D6-4B0B809D6E79}" destId="{4BD445C3-16BC-4BA8-B032-103839E4CD47}" srcOrd="2" destOrd="0" presId="urn:microsoft.com/office/officeart/2005/8/layout/hierarchy1"/>
    <dgm:cxn modelId="{1E1F6118-EA93-4027-9209-50F4779FF6E7}" type="presParOf" srcId="{6360D8DC-F906-45A7-93D6-4B0B809D6E79}" destId="{EEDD09B0-BC73-4375-AC4E-8A1E09136B0F}" srcOrd="3" destOrd="0" presId="urn:microsoft.com/office/officeart/2005/8/layout/hierarchy1"/>
    <dgm:cxn modelId="{051B86F1-245D-4FC5-862D-969E724381CD}" type="presParOf" srcId="{EEDD09B0-BC73-4375-AC4E-8A1E09136B0F}" destId="{3334344F-5783-4E38-BAEB-78122C8C9FA8}" srcOrd="0" destOrd="0" presId="urn:microsoft.com/office/officeart/2005/8/layout/hierarchy1"/>
    <dgm:cxn modelId="{6D780651-1C78-4080-B862-924ADD3A003D}" type="presParOf" srcId="{3334344F-5783-4E38-BAEB-78122C8C9FA8}" destId="{FFF5E59F-8AF0-4732-9412-C593C1975948}" srcOrd="0" destOrd="0" presId="urn:microsoft.com/office/officeart/2005/8/layout/hierarchy1"/>
    <dgm:cxn modelId="{2A2F45C6-12D3-4B84-AD60-783CC4EA5DD6}" type="presParOf" srcId="{3334344F-5783-4E38-BAEB-78122C8C9FA8}" destId="{3AE0471E-EFCD-44D3-8576-B5F11EF47009}" srcOrd="1" destOrd="0" presId="urn:microsoft.com/office/officeart/2005/8/layout/hierarchy1"/>
    <dgm:cxn modelId="{DB49CEEF-7A58-4144-B929-27DF123AC290}" type="presParOf" srcId="{EEDD09B0-BC73-4375-AC4E-8A1E09136B0F}" destId="{8F032754-EE8B-4D9D-962B-7EA7E2A1274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445C3-16BC-4BA8-B032-103839E4CD47}">
      <dsp:nvSpPr>
        <dsp:cNvPr id="0" name=""/>
        <dsp:cNvSpPr/>
      </dsp:nvSpPr>
      <dsp:spPr>
        <a:xfrm>
          <a:off x="7838308" y="3029490"/>
          <a:ext cx="1002143" cy="476929"/>
        </a:xfrm>
        <a:custGeom>
          <a:avLst/>
          <a:gdLst/>
          <a:ahLst/>
          <a:cxnLst/>
          <a:rect l="0" t="0" r="0" b="0"/>
          <a:pathLst>
            <a:path>
              <a:moveTo>
                <a:pt x="0" y="0"/>
              </a:moveTo>
              <a:lnTo>
                <a:pt x="0" y="325013"/>
              </a:lnTo>
              <a:lnTo>
                <a:pt x="1002143" y="325013"/>
              </a:lnTo>
              <a:lnTo>
                <a:pt x="1002143" y="476929"/>
              </a:lnTo>
            </a:path>
          </a:pathLst>
        </a:custGeom>
        <a:no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C61CABA4-9E5E-4AC9-8E6D-DFEBE36AE2CD}">
      <dsp:nvSpPr>
        <dsp:cNvPr id="0" name=""/>
        <dsp:cNvSpPr/>
      </dsp:nvSpPr>
      <dsp:spPr>
        <a:xfrm>
          <a:off x="6836164" y="3029490"/>
          <a:ext cx="1002143" cy="476929"/>
        </a:xfrm>
        <a:custGeom>
          <a:avLst/>
          <a:gdLst/>
          <a:ahLst/>
          <a:cxnLst/>
          <a:rect l="0" t="0" r="0" b="0"/>
          <a:pathLst>
            <a:path>
              <a:moveTo>
                <a:pt x="1002143" y="0"/>
              </a:moveTo>
              <a:lnTo>
                <a:pt x="1002143" y="325013"/>
              </a:lnTo>
              <a:lnTo>
                <a:pt x="0" y="325013"/>
              </a:lnTo>
              <a:lnTo>
                <a:pt x="0" y="476929"/>
              </a:lnTo>
            </a:path>
          </a:pathLst>
        </a:custGeom>
        <a:no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B0A80EE8-CBE3-4A66-BD14-C034CAA8BB2E}">
      <dsp:nvSpPr>
        <dsp:cNvPr id="0" name=""/>
        <dsp:cNvSpPr/>
      </dsp:nvSpPr>
      <dsp:spPr>
        <a:xfrm>
          <a:off x="4330805" y="1511241"/>
          <a:ext cx="3507503" cy="476929"/>
        </a:xfrm>
        <a:custGeom>
          <a:avLst/>
          <a:gdLst/>
          <a:ahLst/>
          <a:cxnLst/>
          <a:rect l="0" t="0" r="0" b="0"/>
          <a:pathLst>
            <a:path>
              <a:moveTo>
                <a:pt x="0" y="0"/>
              </a:moveTo>
              <a:lnTo>
                <a:pt x="0" y="325013"/>
              </a:lnTo>
              <a:lnTo>
                <a:pt x="3507503" y="325013"/>
              </a:lnTo>
              <a:lnTo>
                <a:pt x="3507503" y="476929"/>
              </a:lnTo>
            </a:path>
          </a:pathLst>
        </a:custGeom>
        <a:no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BABE01A7-ACC1-4B9F-AE3C-A41B6DED01BB}">
      <dsp:nvSpPr>
        <dsp:cNvPr id="0" name=""/>
        <dsp:cNvSpPr/>
      </dsp:nvSpPr>
      <dsp:spPr>
        <a:xfrm>
          <a:off x="4786157" y="3029490"/>
          <a:ext cx="91440" cy="476929"/>
        </a:xfrm>
        <a:custGeom>
          <a:avLst/>
          <a:gdLst/>
          <a:ahLst/>
          <a:cxnLst/>
          <a:rect l="0" t="0" r="0" b="0"/>
          <a:pathLst>
            <a:path>
              <a:moveTo>
                <a:pt x="45720" y="0"/>
              </a:moveTo>
              <a:lnTo>
                <a:pt x="45720" y="476929"/>
              </a:lnTo>
            </a:path>
          </a:pathLst>
        </a:custGeom>
        <a:no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64E948D9-EF6A-4C31-9C29-AC405E0ADDA0}">
      <dsp:nvSpPr>
        <dsp:cNvPr id="0" name=""/>
        <dsp:cNvSpPr/>
      </dsp:nvSpPr>
      <dsp:spPr>
        <a:xfrm>
          <a:off x="4330805" y="1511241"/>
          <a:ext cx="501071" cy="476929"/>
        </a:xfrm>
        <a:custGeom>
          <a:avLst/>
          <a:gdLst/>
          <a:ahLst/>
          <a:cxnLst/>
          <a:rect l="0" t="0" r="0" b="0"/>
          <a:pathLst>
            <a:path>
              <a:moveTo>
                <a:pt x="0" y="0"/>
              </a:moveTo>
              <a:lnTo>
                <a:pt x="0" y="325013"/>
              </a:lnTo>
              <a:lnTo>
                <a:pt x="501071" y="325013"/>
              </a:lnTo>
              <a:lnTo>
                <a:pt x="501071" y="476929"/>
              </a:lnTo>
            </a:path>
          </a:pathLst>
        </a:custGeom>
        <a:no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86E6C3DE-F339-4744-9C10-64ECBC4C7056}">
      <dsp:nvSpPr>
        <dsp:cNvPr id="0" name=""/>
        <dsp:cNvSpPr/>
      </dsp:nvSpPr>
      <dsp:spPr>
        <a:xfrm>
          <a:off x="2781869" y="3029490"/>
          <a:ext cx="91440" cy="476929"/>
        </a:xfrm>
        <a:custGeom>
          <a:avLst/>
          <a:gdLst/>
          <a:ahLst/>
          <a:cxnLst/>
          <a:rect l="0" t="0" r="0" b="0"/>
          <a:pathLst>
            <a:path>
              <a:moveTo>
                <a:pt x="45720" y="0"/>
              </a:moveTo>
              <a:lnTo>
                <a:pt x="45720" y="476929"/>
              </a:lnTo>
            </a:path>
          </a:pathLst>
        </a:custGeom>
        <a:no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07096AFB-465A-4585-AEEA-252DEAC1FDBF}">
      <dsp:nvSpPr>
        <dsp:cNvPr id="0" name=""/>
        <dsp:cNvSpPr/>
      </dsp:nvSpPr>
      <dsp:spPr>
        <a:xfrm>
          <a:off x="2827589" y="1511241"/>
          <a:ext cx="1503215" cy="476929"/>
        </a:xfrm>
        <a:custGeom>
          <a:avLst/>
          <a:gdLst/>
          <a:ahLst/>
          <a:cxnLst/>
          <a:rect l="0" t="0" r="0" b="0"/>
          <a:pathLst>
            <a:path>
              <a:moveTo>
                <a:pt x="1503215" y="0"/>
              </a:moveTo>
              <a:lnTo>
                <a:pt x="1503215" y="325013"/>
              </a:lnTo>
              <a:lnTo>
                <a:pt x="0" y="325013"/>
              </a:lnTo>
              <a:lnTo>
                <a:pt x="0" y="476929"/>
              </a:lnTo>
            </a:path>
          </a:pathLst>
        </a:custGeom>
        <a:no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24A9E0CB-7BC9-4988-95DA-678AA34C814C}">
      <dsp:nvSpPr>
        <dsp:cNvPr id="0" name=""/>
        <dsp:cNvSpPr/>
      </dsp:nvSpPr>
      <dsp:spPr>
        <a:xfrm>
          <a:off x="777581" y="3029490"/>
          <a:ext cx="91440" cy="476929"/>
        </a:xfrm>
        <a:custGeom>
          <a:avLst/>
          <a:gdLst/>
          <a:ahLst/>
          <a:cxnLst/>
          <a:rect l="0" t="0" r="0" b="0"/>
          <a:pathLst>
            <a:path>
              <a:moveTo>
                <a:pt x="45720" y="0"/>
              </a:moveTo>
              <a:lnTo>
                <a:pt x="45720" y="476929"/>
              </a:lnTo>
            </a:path>
          </a:pathLst>
        </a:custGeom>
        <a:no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A928FA7E-F319-4813-A5FA-16F1412F620D}">
      <dsp:nvSpPr>
        <dsp:cNvPr id="0" name=""/>
        <dsp:cNvSpPr/>
      </dsp:nvSpPr>
      <dsp:spPr>
        <a:xfrm>
          <a:off x="823301" y="1511241"/>
          <a:ext cx="3507503" cy="476929"/>
        </a:xfrm>
        <a:custGeom>
          <a:avLst/>
          <a:gdLst/>
          <a:ahLst/>
          <a:cxnLst/>
          <a:rect l="0" t="0" r="0" b="0"/>
          <a:pathLst>
            <a:path>
              <a:moveTo>
                <a:pt x="3507503" y="0"/>
              </a:moveTo>
              <a:lnTo>
                <a:pt x="3507503" y="325013"/>
              </a:lnTo>
              <a:lnTo>
                <a:pt x="0" y="325013"/>
              </a:lnTo>
              <a:lnTo>
                <a:pt x="0" y="476929"/>
              </a:lnTo>
            </a:path>
          </a:pathLst>
        </a:custGeom>
        <a:no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AD2ABA61-1590-4521-BCE4-0020CD6BE14F}">
      <dsp:nvSpPr>
        <dsp:cNvPr id="0" name=""/>
        <dsp:cNvSpPr/>
      </dsp:nvSpPr>
      <dsp:spPr>
        <a:xfrm>
          <a:off x="3510869" y="469923"/>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2B905EFA-DCB2-4D0C-81D9-E7C6D2F1B224}">
      <dsp:nvSpPr>
        <dsp:cNvPr id="0" name=""/>
        <dsp:cNvSpPr/>
      </dsp:nvSpPr>
      <dsp:spPr>
        <a:xfrm>
          <a:off x="3693077" y="643020"/>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Perform Project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Thực</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hiện</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dự</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án</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3723576" y="673519"/>
        <a:ext cx="1578873" cy="980320"/>
      </dsp:txXfrm>
    </dsp:sp>
    <dsp:sp modelId="{54438170-DBDC-4D57-86E4-0CFCD750E936}">
      <dsp:nvSpPr>
        <dsp:cNvPr id="0" name=""/>
        <dsp:cNvSpPr/>
      </dsp:nvSpPr>
      <dsp:spPr>
        <a:xfrm>
          <a:off x="3365" y="1988171"/>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CD372D8F-7F7E-4ED3-BA9A-D46C4D01497D}">
      <dsp:nvSpPr>
        <dsp:cNvPr id="0" name=""/>
        <dsp:cNvSpPr/>
      </dsp:nvSpPr>
      <dsp:spPr>
        <a:xfrm>
          <a:off x="185573" y="2161268"/>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1.1 Design Specification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Thông</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số</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kỹ</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thuật</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thiết</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kế</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216072" y="2191767"/>
        <a:ext cx="1578873" cy="980320"/>
      </dsp:txXfrm>
    </dsp:sp>
    <dsp:sp modelId="{03108ABD-B335-4E16-B80D-774BDBDCE876}">
      <dsp:nvSpPr>
        <dsp:cNvPr id="0" name=""/>
        <dsp:cNvSpPr/>
      </dsp:nvSpPr>
      <dsp:spPr>
        <a:xfrm>
          <a:off x="3365" y="3506419"/>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CB90BEC0-0DE3-4CD6-A6C5-D35B08BB8437}">
      <dsp:nvSpPr>
        <dsp:cNvPr id="0" name=""/>
        <dsp:cNvSpPr/>
      </dsp:nvSpPr>
      <dsp:spPr>
        <a:xfrm>
          <a:off x="185573" y="3679517"/>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1.1.1 Develop Specifications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Phát</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tiển</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thông</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số</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kỹ</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thuật</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216072" y="3710016"/>
        <a:ext cx="1578873" cy="980320"/>
      </dsp:txXfrm>
    </dsp:sp>
    <dsp:sp modelId="{6D267B33-3127-4A06-B087-C711F5692EA3}">
      <dsp:nvSpPr>
        <dsp:cNvPr id="0" name=""/>
        <dsp:cNvSpPr/>
      </dsp:nvSpPr>
      <dsp:spPr>
        <a:xfrm>
          <a:off x="2007653" y="1988171"/>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2C49F897-3036-418F-9C4B-27661C899997}">
      <dsp:nvSpPr>
        <dsp:cNvPr id="0" name=""/>
        <dsp:cNvSpPr/>
      </dsp:nvSpPr>
      <dsp:spPr>
        <a:xfrm>
          <a:off x="2189861" y="2161268"/>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1.2 Program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Chương</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trình</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2220360" y="2191767"/>
        <a:ext cx="1578873" cy="980320"/>
      </dsp:txXfrm>
    </dsp:sp>
    <dsp:sp modelId="{DA5F4971-624A-49A6-95F2-F18C82325455}">
      <dsp:nvSpPr>
        <dsp:cNvPr id="0" name=""/>
        <dsp:cNvSpPr/>
      </dsp:nvSpPr>
      <dsp:spPr>
        <a:xfrm>
          <a:off x="2007653" y="3506419"/>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7003D7D2-314A-4C7B-BC56-70562A9F4FCC}">
      <dsp:nvSpPr>
        <dsp:cNvPr id="0" name=""/>
        <dsp:cNvSpPr/>
      </dsp:nvSpPr>
      <dsp:spPr>
        <a:xfrm>
          <a:off x="2189861" y="3679517"/>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1.2.1 Develop Programs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Phát</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triển</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chương</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trình</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2220360" y="3710016"/>
        <a:ext cx="1578873" cy="980320"/>
      </dsp:txXfrm>
    </dsp:sp>
    <dsp:sp modelId="{17986481-903D-442E-8E23-67F5434BA739}">
      <dsp:nvSpPr>
        <dsp:cNvPr id="0" name=""/>
        <dsp:cNvSpPr/>
      </dsp:nvSpPr>
      <dsp:spPr>
        <a:xfrm>
          <a:off x="4011941" y="1988171"/>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5D9AF378-AE25-4373-84B9-B97C4B3D9194}">
      <dsp:nvSpPr>
        <dsp:cNvPr id="0" name=""/>
        <dsp:cNvSpPr/>
      </dsp:nvSpPr>
      <dsp:spPr>
        <a:xfrm>
          <a:off x="4194149" y="2161268"/>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1.3 Network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Mạng</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4224648" y="2191767"/>
        <a:ext cx="1578873" cy="980320"/>
      </dsp:txXfrm>
    </dsp:sp>
    <dsp:sp modelId="{6529FE9C-3828-46BD-AA21-599533EAA871}">
      <dsp:nvSpPr>
        <dsp:cNvPr id="0" name=""/>
        <dsp:cNvSpPr/>
      </dsp:nvSpPr>
      <dsp:spPr>
        <a:xfrm>
          <a:off x="4011941" y="3506419"/>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907A7223-E27B-4422-9789-3C8A56115147}">
      <dsp:nvSpPr>
        <dsp:cNvPr id="0" name=""/>
        <dsp:cNvSpPr/>
      </dsp:nvSpPr>
      <dsp:spPr>
        <a:xfrm>
          <a:off x="4194149" y="3679517"/>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1.3.1 Set Up Network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Thiết</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lập</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mạng</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4224648" y="3710016"/>
        <a:ext cx="1578873" cy="980320"/>
      </dsp:txXfrm>
    </dsp:sp>
    <dsp:sp modelId="{1DB04743-4C74-4A48-8937-5470A555F820}">
      <dsp:nvSpPr>
        <dsp:cNvPr id="0" name=""/>
        <dsp:cNvSpPr/>
      </dsp:nvSpPr>
      <dsp:spPr>
        <a:xfrm>
          <a:off x="7018372" y="1988171"/>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18DBF5B6-FA2B-4D18-8FCD-BFD7FBC49C82}">
      <dsp:nvSpPr>
        <dsp:cNvPr id="0" name=""/>
        <dsp:cNvSpPr/>
      </dsp:nvSpPr>
      <dsp:spPr>
        <a:xfrm>
          <a:off x="7200580" y="2161268"/>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1.4 Orientation</a:t>
          </a:r>
          <a:br>
            <a:rPr lang="en-US" sz="1500" b="1" kern="1200" dirty="0" smtClean="0">
              <a:latin typeface="Times New Roman" panose="02020603050405020304" pitchFamily="18" charset="0"/>
              <a:cs typeface="Times New Roman" panose="02020603050405020304" pitchFamily="18" charset="0"/>
            </a:rPr>
          </a:br>
          <a:r>
            <a:rPr lang="en-US" sz="1500" b="1" kern="1200" dirty="0" smtClean="0">
              <a:latin typeface="Times New Roman" panose="02020603050405020304" pitchFamily="18" charset="0"/>
              <a:cs typeface="Times New Roman" panose="02020603050405020304" pitchFamily="18" charset="0"/>
            </a:rPr>
            <a:t>Package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Định</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hướng</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7231079" y="2191767"/>
        <a:ext cx="1578873" cy="980320"/>
      </dsp:txXfrm>
    </dsp:sp>
    <dsp:sp modelId="{C6024F55-7C5F-4274-9CD6-9A1429326467}">
      <dsp:nvSpPr>
        <dsp:cNvPr id="0" name=""/>
        <dsp:cNvSpPr/>
      </dsp:nvSpPr>
      <dsp:spPr>
        <a:xfrm>
          <a:off x="6016228" y="3506419"/>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EF142ABC-94B7-4047-8C14-25E28BEA1CB1}">
      <dsp:nvSpPr>
        <dsp:cNvPr id="0" name=""/>
        <dsp:cNvSpPr/>
      </dsp:nvSpPr>
      <dsp:spPr>
        <a:xfrm>
          <a:off x="6198436" y="3679517"/>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1.4.1 Develop Orientation </a:t>
          </a:r>
          <a:br>
            <a:rPr lang="en-US" sz="1500" b="1" kern="1200" dirty="0" smtClean="0">
              <a:latin typeface="Times New Roman" panose="02020603050405020304" pitchFamily="18" charset="0"/>
              <a:cs typeface="Times New Roman" panose="02020603050405020304" pitchFamily="18" charset="0"/>
            </a:rPr>
          </a:br>
          <a:r>
            <a:rPr lang="en-US" sz="1500" b="1" kern="1200" dirty="0" smtClean="0">
              <a:latin typeface="Times New Roman" panose="02020603050405020304" pitchFamily="18" charset="0"/>
              <a:cs typeface="Times New Roman" panose="02020603050405020304" pitchFamily="18" charset="0"/>
            </a:rPr>
            <a:t>Package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Định</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hướng</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phát</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triển</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gói</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6228935" y="3710016"/>
        <a:ext cx="1578873" cy="980320"/>
      </dsp:txXfrm>
    </dsp:sp>
    <dsp:sp modelId="{FFF5E59F-8AF0-4732-9412-C593C1975948}">
      <dsp:nvSpPr>
        <dsp:cNvPr id="0" name=""/>
        <dsp:cNvSpPr/>
      </dsp:nvSpPr>
      <dsp:spPr>
        <a:xfrm>
          <a:off x="8020516" y="3506419"/>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3AE0471E-EFCD-44D3-8576-B5F11EF47009}">
      <dsp:nvSpPr>
        <dsp:cNvPr id="0" name=""/>
        <dsp:cNvSpPr/>
      </dsp:nvSpPr>
      <dsp:spPr>
        <a:xfrm>
          <a:off x="8202724" y="3679517"/>
          <a:ext cx="1639871" cy="1041318"/>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Times New Roman" panose="02020603050405020304" pitchFamily="18" charset="0"/>
              <a:cs typeface="Times New Roman" panose="02020603050405020304" pitchFamily="18" charset="0"/>
            </a:rPr>
            <a:t>1.4.2 Orient New Project Staff </a:t>
          </a:r>
          <a:r>
            <a:rPr lang="en-US" sz="1500" b="1" i="1" kern="1200" dirty="0" smtClean="0">
              <a:latin typeface="Times New Roman" panose="02020603050405020304" pitchFamily="18" charset="0"/>
              <a:cs typeface="Times New Roman" panose="02020603050405020304" pitchFamily="18" charset="0"/>
            </a:rPr>
            <a:t>(</a:t>
          </a:r>
          <a:r>
            <a:rPr lang="en-US" sz="1500" b="1" i="1" kern="1200" dirty="0" err="1" smtClean="0">
              <a:solidFill>
                <a:srgbClr val="0070C0"/>
              </a:solidFill>
              <a:latin typeface="Times New Roman" panose="02020603050405020304" pitchFamily="18" charset="0"/>
              <a:cs typeface="Times New Roman" panose="02020603050405020304" pitchFamily="18" charset="0"/>
            </a:rPr>
            <a:t>Nhân</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viên</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dự</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án</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Phương</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đông</a:t>
          </a:r>
          <a:r>
            <a:rPr lang="en-US" sz="1500" b="1" i="1" kern="1200" dirty="0" smtClean="0">
              <a:solidFill>
                <a:srgbClr val="0070C0"/>
              </a:solidFill>
              <a:latin typeface="Times New Roman" panose="02020603050405020304" pitchFamily="18" charset="0"/>
              <a:cs typeface="Times New Roman" panose="02020603050405020304" pitchFamily="18" charset="0"/>
            </a:rPr>
            <a:t> </a:t>
          </a:r>
          <a:r>
            <a:rPr lang="en-US" sz="1500" b="1" i="1" kern="1200" dirty="0" err="1" smtClean="0">
              <a:solidFill>
                <a:srgbClr val="0070C0"/>
              </a:solidFill>
              <a:latin typeface="Times New Roman" panose="02020603050405020304" pitchFamily="18" charset="0"/>
              <a:cs typeface="Times New Roman" panose="02020603050405020304" pitchFamily="18" charset="0"/>
            </a:rPr>
            <a:t>mới</a:t>
          </a:r>
          <a:r>
            <a:rPr lang="en-US" sz="1500" b="1" i="1" kern="1200" dirty="0" smtClean="0">
              <a:latin typeface="Times New Roman" panose="02020603050405020304" pitchFamily="18" charset="0"/>
              <a:cs typeface="Times New Roman" panose="02020603050405020304" pitchFamily="18" charset="0"/>
            </a:rPr>
            <a:t>)</a:t>
          </a:r>
          <a:endParaRPr lang="en-US" sz="1500" b="1" i="1" kern="1200" dirty="0">
            <a:latin typeface="Times New Roman" panose="02020603050405020304" pitchFamily="18" charset="0"/>
            <a:cs typeface="Times New Roman" panose="02020603050405020304" pitchFamily="18" charset="0"/>
          </a:endParaRPr>
        </a:p>
      </dsp:txBody>
      <dsp:txXfrm>
        <a:off x="8233223" y="3710016"/>
        <a:ext cx="1578873" cy="9803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A1566-1ED6-49A5-B36C-232359D3C404}" type="datetimeFigureOut">
              <a:rPr lang="en-US" smtClean="0"/>
              <a:t>10/2/2019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736D2-1352-4A13-AD15-B3199DB23712}" type="slidenum">
              <a:rPr lang="en-US" smtClean="0"/>
              <a:t>‹#›</a:t>
            </a:fld>
            <a:endParaRPr lang="en-US"/>
          </a:p>
        </p:txBody>
      </p:sp>
    </p:spTree>
    <p:extLst>
      <p:ext uri="{BB962C8B-B14F-4D97-AF65-F5344CB8AC3E}">
        <p14:creationId xmlns:p14="http://schemas.microsoft.com/office/powerpoint/2010/main" val="125179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94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48108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30047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5362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05C5E-8770-4BEA-9BD6-C91AD598940A}"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36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05C5E-8770-4BEA-9BD6-C91AD598940A}"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0539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05C5E-8770-4BEA-9BD6-C91AD598940A}" type="datetimeFigureOut">
              <a:rPr lang="en-US" smtClean="0"/>
              <a:t>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5444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05C5E-8770-4BEA-9BD6-C91AD598940A}" type="datetimeFigureOut">
              <a:rPr lang="en-US" smtClean="0"/>
              <a:t>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62963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005C5E-8770-4BEA-9BD6-C91AD598940A}" type="datetimeFigureOut">
              <a:rPr lang="en-US" smtClean="0"/>
              <a:t>10/2/2019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8579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005C5E-8770-4BEA-9BD6-C91AD598940A}" type="datetimeFigureOut">
              <a:rPr lang="en-US" smtClean="0"/>
              <a:t>10/2/2019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3A0710-8AAA-4481-8609-AA8B15C12F3B}" type="slidenum">
              <a:rPr lang="en-US" smtClean="0"/>
              <a:t>‹#›</a:t>
            </a:fld>
            <a:endParaRPr lang="en-US"/>
          </a:p>
        </p:txBody>
      </p:sp>
    </p:spTree>
    <p:extLst>
      <p:ext uri="{BB962C8B-B14F-4D97-AF65-F5344CB8AC3E}">
        <p14:creationId xmlns:p14="http://schemas.microsoft.com/office/powerpoint/2010/main" val="41246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05C5E-8770-4BEA-9BD6-C91AD598940A}"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4444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005C5E-8770-4BEA-9BD6-C91AD598940A}" type="datetimeFigureOut">
              <a:rPr lang="en-US" smtClean="0"/>
              <a:t>10/2/2019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3A0710-8AAA-4481-8609-AA8B15C12F3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549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375310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1695157" y="203506"/>
            <a:ext cx="2426678"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Work Package</a:t>
            </a:r>
          </a:p>
        </p:txBody>
      </p:sp>
      <p:sp>
        <p:nvSpPr>
          <p:cNvPr id="13" name="TextBox 12"/>
          <p:cNvSpPr txBox="1"/>
          <p:nvPr/>
        </p:nvSpPr>
        <p:spPr>
          <a:xfrm>
            <a:off x="370577" y="952158"/>
            <a:ext cx="5193883"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Work Package </a:t>
            </a:r>
            <a:r>
              <a:rPr lang="en-US" dirty="0">
                <a:latin typeface="Times New Roman" panose="02020603050405020304" pitchFamily="18" charset="0"/>
                <a:cs typeface="Times New Roman" panose="02020603050405020304" pitchFamily="18" charset="0"/>
              </a:rPr>
              <a:t>: A deliverable or project work component at the lowest level of each branch of the work breakdown structure. It is the point at which the cost and schedule for the work can be readily estimated; work packages :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Result in either an external </a:t>
            </a:r>
            <a:r>
              <a:rPr lang="en-US" dirty="0" err="1">
                <a:latin typeface="Times New Roman" panose="02020603050405020304" pitchFamily="18" charset="0"/>
                <a:cs typeface="Times New Roman" panose="02020603050405020304" pitchFamily="18" charset="0"/>
              </a:rPr>
              <a:t>deliverale</a:t>
            </a:r>
            <a:r>
              <a:rPr lang="en-US" dirty="0">
                <a:latin typeface="Times New Roman" panose="02020603050405020304" pitchFamily="18" charset="0"/>
                <a:cs typeface="Times New Roman" panose="02020603050405020304" pitchFamily="18" charset="0"/>
              </a:rPr>
              <a:t> or an internal deliverable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Deliver distinct, identifiable products or results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Have definitive, verifiable completion criteria</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Equal the sum of their direct </a:t>
            </a:r>
            <a:r>
              <a:rPr lang="en-US" dirty="0" err="1">
                <a:latin typeface="Times New Roman" panose="02020603050405020304" pitchFamily="18" charset="0"/>
                <a:cs typeface="Times New Roman" panose="02020603050405020304" pitchFamily="18" charset="0"/>
              </a:rPr>
              <a:t>aitivities</a:t>
            </a:r>
            <a:r>
              <a:rPr lang="en-US" dirty="0">
                <a:latin typeface="Times New Roman" panose="02020603050405020304" pitchFamily="18" charset="0"/>
                <a:cs typeface="Times New Roman" panose="02020603050405020304" pitchFamily="18" charset="0"/>
              </a:rPr>
              <a:t> at the next higher level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Are clearly assignable as the sole responsibility of a single party, organizational unit, or individual</a:t>
            </a:r>
            <a:endParaRPr lang="en-US"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CEA9A38C-465E-4F5E-B14A-80E5AEBE2BD1}"/>
              </a:ext>
            </a:extLst>
          </p:cNvPr>
          <p:cNvSpPr txBox="1"/>
          <p:nvPr/>
        </p:nvSpPr>
        <p:spPr>
          <a:xfrm>
            <a:off x="8070167" y="175593"/>
            <a:ext cx="2091397"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Gói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việc</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5F398C99-D591-4E22-A28B-31ABE7213F64}"/>
              </a:ext>
            </a:extLst>
          </p:cNvPr>
          <p:cNvSpPr txBox="1"/>
          <p:nvPr/>
        </p:nvSpPr>
        <p:spPr>
          <a:xfrm>
            <a:off x="5894363" y="952158"/>
            <a:ext cx="5684955" cy="4247317"/>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Gói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công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việc</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ở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nhánh</a:t>
            </a:r>
            <a:r>
              <a:rPr lang="en-US" dirty="0">
                <a:solidFill>
                  <a:srgbClr val="197EC6"/>
                </a:solidFill>
                <a:latin typeface="Times New Roman" panose="02020603050405020304" pitchFamily="18" charset="0"/>
                <a:cs typeface="Times New Roman" panose="02020603050405020304" pitchFamily="18" charset="0"/>
              </a:rPr>
              <a:t> WBS.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sẵn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sàng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a:t>
            </a:r>
          </a:p>
          <a:p>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riêng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biệt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cuối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tra</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Bằng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Rõ</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ràng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thuộc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195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717" y="1147466"/>
            <a:ext cx="7328486" cy="4832935"/>
          </a:xfrm>
          <a:prstGeom prst="rect">
            <a:avLst/>
          </a:prstGeom>
        </p:spPr>
      </p:pic>
      <p:sp>
        <p:nvSpPr>
          <p:cNvPr id="5" name="TextBox 4"/>
          <p:cNvSpPr txBox="1"/>
          <p:nvPr/>
        </p:nvSpPr>
        <p:spPr>
          <a:xfrm>
            <a:off x="2346354" y="1364008"/>
            <a:ext cx="2864275" cy="646331"/>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Idented</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List (</a:t>
            </a:r>
            <a:r>
              <a:rPr lang="en-US" b="1" dirty="0" err="1" smtClean="0">
                <a:latin typeface="Times New Roman" panose="02020603050405020304" pitchFamily="18" charset="0"/>
                <a:cs typeface="Times New Roman" panose="02020603050405020304" pitchFamily="18" charset="0"/>
              </a:rPr>
              <a:t>danh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thụt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lề</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866339" y="1384450"/>
            <a:ext cx="255194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Tree </a:t>
            </a:r>
            <a:r>
              <a:rPr lang="en-US" b="1" dirty="0" smtClean="0">
                <a:latin typeface="Times New Roman" panose="02020603050405020304" pitchFamily="18" charset="0"/>
                <a:cs typeface="Times New Roman" panose="02020603050405020304" pitchFamily="18" charset="0"/>
              </a:rPr>
              <a:t>Structure (</a:t>
            </a:r>
            <a:r>
              <a:rPr lang="en-US" b="1" dirty="0" err="1" smtClean="0">
                <a:latin typeface="Times New Roman" panose="02020603050405020304" pitchFamily="18" charset="0"/>
                <a:cs typeface="Times New Roman" panose="02020603050405020304" pitchFamily="18" charset="0"/>
              </a:rPr>
              <a:t>cấu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trúc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cây</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001486" y="2030781"/>
            <a:ext cx="3003190" cy="3293209"/>
          </a:xfrm>
          <a:prstGeom prst="rect">
            <a:avLst/>
          </a:prstGeom>
          <a:noFill/>
        </p:spPr>
        <p:txBody>
          <a:bodyPr wrap="square" rtlCol="0">
            <a:spAutoFit/>
          </a:bodyPr>
          <a:lstStyle/>
          <a:p>
            <a:pPr algn="r"/>
            <a:r>
              <a:rPr lang="en-US" sz="1600">
                <a:latin typeface="Times New Roman" panose="02020603050405020304" pitchFamily="18" charset="0"/>
                <a:cs typeface="Times New Roman" panose="02020603050405020304" pitchFamily="18" charset="0"/>
              </a:rPr>
              <a:t>1.1 xxxxxxxxxxxxx</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1.1.1 xxxxxxxx</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1.1.2 xxxxxxxx</a:t>
            </a:r>
          </a:p>
          <a:p>
            <a:pPr algn="r"/>
            <a:r>
              <a:rPr lang="en-US" sz="1600">
                <a:latin typeface="Times New Roman" panose="02020603050405020304" pitchFamily="18" charset="0"/>
                <a:cs typeface="Times New Roman" panose="02020603050405020304" pitchFamily="18" charset="0"/>
              </a:rPr>
              <a:t>1.1.3 xxxxxxxx</a:t>
            </a:r>
          </a:p>
          <a:p>
            <a:pPr algn="r"/>
            <a:r>
              <a:rPr lang="en-US" sz="1600">
                <a:latin typeface="Times New Roman" panose="02020603050405020304" pitchFamily="18" charset="0"/>
                <a:cs typeface="Times New Roman" panose="02020603050405020304" pitchFamily="18" charset="0"/>
              </a:rPr>
              <a:t>1.1.3 xxxxxxxx</a:t>
            </a:r>
          </a:p>
          <a:p>
            <a:pPr algn="r"/>
            <a:r>
              <a:rPr lang="en-US" sz="1600">
                <a:latin typeface="Times New Roman" panose="02020603050405020304" pitchFamily="18" charset="0"/>
                <a:cs typeface="Times New Roman" panose="02020603050405020304" pitchFamily="18" charset="0"/>
              </a:rPr>
              <a:t>1.1.4 xxxxxxxx</a:t>
            </a:r>
          </a:p>
          <a:p>
            <a:pPr algn="r"/>
            <a:r>
              <a:rPr lang="en-US" sz="1600">
                <a:latin typeface="Times New Roman" panose="02020603050405020304" pitchFamily="18" charset="0"/>
                <a:cs typeface="Times New Roman" panose="02020603050405020304" pitchFamily="18" charset="0"/>
              </a:rPr>
              <a:t>1.1.5 xxxxxxxx</a:t>
            </a:r>
          </a:p>
          <a:p>
            <a:pPr algn="r"/>
            <a:r>
              <a:rPr lang="en-US" sz="1600">
                <a:latin typeface="Times New Roman" panose="02020603050405020304" pitchFamily="18" charset="0"/>
                <a:cs typeface="Times New Roman" panose="02020603050405020304" pitchFamily="18" charset="0"/>
              </a:rPr>
              <a:t>1.2 xxxxxxxxxxxxx</a:t>
            </a:r>
          </a:p>
          <a:p>
            <a:pPr algn="r"/>
            <a:r>
              <a:rPr lang="en-US" sz="1600">
                <a:latin typeface="Times New Roman" panose="02020603050405020304" pitchFamily="18" charset="0"/>
                <a:cs typeface="Times New Roman" panose="02020603050405020304" pitchFamily="18" charset="0"/>
              </a:rPr>
              <a:t>1.2.1 xxxxxxxx</a:t>
            </a:r>
          </a:p>
          <a:p>
            <a:pPr algn="r"/>
            <a:r>
              <a:rPr lang="en-US" sz="1600">
                <a:latin typeface="Times New Roman" panose="02020603050405020304" pitchFamily="18" charset="0"/>
                <a:cs typeface="Times New Roman" panose="02020603050405020304" pitchFamily="18" charset="0"/>
              </a:rPr>
              <a:t>1.2.2 xxxxxxxx</a:t>
            </a:r>
          </a:p>
          <a:p>
            <a:pPr algn="r"/>
            <a:r>
              <a:rPr lang="en-US" sz="1600">
                <a:latin typeface="Times New Roman" panose="02020603050405020304" pitchFamily="18" charset="0"/>
                <a:cs typeface="Times New Roman" panose="02020603050405020304" pitchFamily="18" charset="0"/>
              </a:rPr>
              <a:t>1.3 xxxxxxxxxxxxx</a:t>
            </a:r>
          </a:p>
          <a:p>
            <a:pPr algn="r"/>
            <a:r>
              <a:rPr lang="en-US" sz="1600">
                <a:latin typeface="Times New Roman" panose="02020603050405020304" pitchFamily="18" charset="0"/>
                <a:cs typeface="Times New Roman" panose="02020603050405020304" pitchFamily="18" charset="0"/>
              </a:rPr>
              <a:t>1.4 xxxxxxxxxxxxx</a:t>
            </a:r>
          </a:p>
          <a:p>
            <a:pPr algn="r"/>
            <a:r>
              <a:rPr lang="en-US" sz="1600">
                <a:latin typeface="Times New Roman" panose="02020603050405020304" pitchFamily="18" charset="0"/>
                <a:cs typeface="Times New Roman" panose="02020603050405020304" pitchFamily="18" charset="0"/>
              </a:rPr>
              <a:t>1.4.1 xxxxxxxx</a:t>
            </a:r>
          </a:p>
        </p:txBody>
      </p:sp>
      <p:sp>
        <p:nvSpPr>
          <p:cNvPr id="12" name="TextBox 11"/>
          <p:cNvSpPr txBox="1"/>
          <p:nvPr/>
        </p:nvSpPr>
        <p:spPr>
          <a:xfrm>
            <a:off x="457199" y="434340"/>
            <a:ext cx="8729004"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WBS Formats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dạng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cấu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trúc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chia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việc</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0905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Planning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Executing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Closing Processes</a:t>
            </a:r>
            <a:endParaRPr lang="en-US"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nvPr>
        </p:nvGraphicFramePr>
        <p:xfrm>
          <a:off x="1191493" y="665094"/>
          <a:ext cx="9845962" cy="5190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457199" y="434340"/>
            <a:ext cx="5107261" cy="461665"/>
          </a:xfrm>
          <a:prstGeom prst="rect">
            <a:avLst/>
          </a:prstGeom>
          <a:noFill/>
        </p:spPr>
        <p:txBody>
          <a:bodyPr wrap="square" rtlCol="0">
            <a:spAutoFit/>
          </a:bodyPr>
          <a:lstStyle/>
          <a:p>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WBS View (</a:t>
            </a:r>
            <a:r>
              <a:rPr lang="en-US" sz="2400" b="1" u="sng" dirty="0" err="1"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Ví</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dụ</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WBS )</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431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3" name="TextBox 2"/>
          <p:cNvSpPr txBox="1"/>
          <p:nvPr/>
        </p:nvSpPr>
        <p:spPr>
          <a:xfrm>
            <a:off x="1" y="450797"/>
            <a:ext cx="1378633" cy="5078313"/>
          </a:xfrm>
          <a:prstGeom prst="rect">
            <a:avLst/>
          </a:prstGeom>
          <a:noFill/>
        </p:spPr>
        <p:txBody>
          <a:bodyPr wrap="square" rtlCol="0">
            <a:spAutoFit/>
          </a:body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Building packages :</a:t>
            </a: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Building activities/ tasks :</a:t>
            </a:r>
            <a:endParaRPr lang="en-US"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89328" y="398854"/>
            <a:ext cx="4681256" cy="563231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Thinking in terms of nouns for work products</a:t>
            </a:r>
            <a:endParaRPr lang="en-US"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 that each deliverable in the current baseline has its own work product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Start at the highest level of the WBS</a:t>
            </a:r>
            <a:endParaRPr lang="en-US"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a top-down approach to identify all the </a:t>
            </a:r>
            <a:r>
              <a:rPr lang="en-US" dirty="0" err="1">
                <a:latin typeface="Times New Roman" panose="02020603050405020304" pitchFamily="18" charset="0"/>
                <a:cs typeface="Times New Roman" panose="02020603050405020304" pitchFamily="18" charset="0"/>
              </a:rPr>
              <a:t>subwork</a:t>
            </a:r>
            <a:r>
              <a:rPr lang="en-US" dirty="0">
                <a:latin typeface="Times New Roman" panose="02020603050405020304" pitchFamily="18" charset="0"/>
                <a:cs typeface="Times New Roman" panose="02020603050405020304" pitchFamily="18" charset="0"/>
              </a:rPr>
              <a:t> products of each work product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Create a WBS down to manageable work products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Think in terms of verbs for what will be done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Examine each work product identified in the WBS</a:t>
            </a:r>
            <a:endParaRPr lang="en-US"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 all the activities and tasks needed to develop the work product</a:t>
            </a:r>
            <a:endParaRPr lang="en-US"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 each activity and task has its own completion criteria</a:t>
            </a:r>
            <a:endParaRPr lang="en-US"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 the activity meets its completion criteria if all the tasks and subtasks meet theirs </a:t>
            </a:r>
            <a:endParaRPr lang="en-US" i="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4881" y="-62811"/>
            <a:ext cx="4624067"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Standards for Building a WBS</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D6BDA8F2-355B-4142-ADB0-E6575908DA17}"/>
              </a:ext>
            </a:extLst>
          </p:cNvPr>
          <p:cNvSpPr txBox="1"/>
          <p:nvPr/>
        </p:nvSpPr>
        <p:spPr>
          <a:xfrm>
            <a:off x="6384973" y="-62435"/>
            <a:ext cx="5825784"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Những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tiêu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chuẩn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xây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WBS</a:t>
            </a:r>
          </a:p>
        </p:txBody>
      </p:sp>
      <p:sp>
        <p:nvSpPr>
          <p:cNvPr id="12" name="TextBox 11">
            <a:extLst>
              <a:ext uri="{FF2B5EF4-FFF2-40B4-BE49-F238E27FC236}">
                <a16:creationId xmlns:a16="http://schemas.microsoft.com/office/drawing/2014/main" xmlns="" id="{79DFCCD0-08BD-4C76-85D9-6DBA86BEEA6C}"/>
              </a:ext>
            </a:extLst>
          </p:cNvPr>
          <p:cNvSpPr txBox="1"/>
          <p:nvPr/>
        </p:nvSpPr>
        <p:spPr>
          <a:xfrm>
            <a:off x="6148432" y="1194243"/>
            <a:ext cx="1756096" cy="3970318"/>
          </a:xfrm>
          <a:prstGeom prst="rect">
            <a:avLst/>
          </a:prstGeom>
          <a:noFill/>
        </p:spPr>
        <p:txBody>
          <a:bodyPr wrap="square" rtlCol="0">
            <a:spAutoFit/>
          </a:bodyPr>
          <a:lstStyle/>
          <a:p>
            <a:pPr algn="ct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Xây</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dựng</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gói</a:t>
            </a:r>
            <a:r>
              <a:rPr lang="en-US" b="1" i="1" dirty="0">
                <a:solidFill>
                  <a:srgbClr val="197EC6"/>
                </a:solidFill>
                <a:latin typeface="Times New Roman" panose="02020603050405020304" pitchFamily="18" charset="0"/>
                <a:cs typeface="Times New Roman" panose="02020603050405020304" pitchFamily="18" charset="0"/>
              </a:rPr>
              <a:t> :</a:t>
            </a: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endParaRPr lang="en-US" b="1" i="1" dirty="0">
              <a:solidFill>
                <a:srgbClr val="197EC6"/>
              </a:solidFill>
              <a:latin typeface="Times New Roman" panose="02020603050405020304" pitchFamily="18" charset="0"/>
              <a:cs typeface="Times New Roman" panose="02020603050405020304" pitchFamily="18" charset="0"/>
            </a:endParaRPr>
          </a:p>
          <a:p>
            <a:pPr algn="ctr"/>
            <a:r>
              <a:rPr lang="en-US" b="1" i="1" dirty="0" err="1">
                <a:solidFill>
                  <a:srgbClr val="197EC6"/>
                </a:solidFill>
                <a:latin typeface="Times New Roman" panose="02020603050405020304" pitchFamily="18" charset="0"/>
                <a:cs typeface="Times New Roman" panose="02020603050405020304" pitchFamily="18" charset="0"/>
              </a:rPr>
              <a:t>Xây</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dựng</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hoạt</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động</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nhiệm</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vụ</a:t>
            </a:r>
            <a:r>
              <a:rPr lang="en-US" b="1" i="1" dirty="0">
                <a:solidFill>
                  <a:srgbClr val="197EC6"/>
                </a:solidFill>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xmlns="" id="{13BEF29C-2F4D-4581-BD40-88625566DDBB}"/>
              </a:ext>
            </a:extLst>
          </p:cNvPr>
          <p:cNvSpPr txBox="1"/>
          <p:nvPr/>
        </p:nvSpPr>
        <p:spPr>
          <a:xfrm>
            <a:off x="7726680" y="450797"/>
            <a:ext cx="4357678" cy="5632311"/>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Nghĩ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danh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Bắt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WBS</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xuống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nhỏ</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WBS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lí</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Nghĩ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Khảo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WBS</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riêng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nhỏ</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555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1087203" y="140552"/>
            <a:ext cx="400903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Preparing a WBS Dictionary</a:t>
            </a:r>
          </a:p>
        </p:txBody>
      </p:sp>
      <p:sp>
        <p:nvSpPr>
          <p:cNvPr id="13" name="TextBox 12"/>
          <p:cNvSpPr txBox="1"/>
          <p:nvPr/>
        </p:nvSpPr>
        <p:spPr>
          <a:xfrm>
            <a:off x="314179" y="616345"/>
            <a:ext cx="5781821"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Work Breakdown Structure Dictionary – </a:t>
            </a:r>
            <a:r>
              <a:rPr lang="en-US" dirty="0">
                <a:latin typeface="Times New Roman" panose="02020603050405020304" pitchFamily="18" charset="0"/>
                <a:cs typeface="Times New Roman" panose="02020603050405020304" pitchFamily="18" charset="0"/>
              </a:rPr>
              <a:t>A document that describes each component int the work breakdown structure (WBS)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each WBS component, the WBS dictionary includes :</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Brief definition of the scope or statement of work</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Defined deliverables</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List of associated activities</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List of milestones</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may include :</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Responsible organization</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Start and end dates</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Resources required</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Estimate of cost</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Charge number</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Contract information</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Quality requirements</a:t>
            </a:r>
            <a:endParaRPr lang="en-US"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Technical references to facilitate performance of the work</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735AAA3A-DA03-4B3E-B507-FCD0A42545E9}"/>
              </a:ext>
            </a:extLst>
          </p:cNvPr>
          <p:cNvSpPr txBox="1"/>
          <p:nvPr/>
        </p:nvSpPr>
        <p:spPr>
          <a:xfrm>
            <a:off x="7199141" y="154680"/>
            <a:ext cx="3689253"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Chuẩn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bị</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từ</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điển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WBS</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C3B3697B-8A88-411F-9C3A-ECA184813F42}"/>
              </a:ext>
            </a:extLst>
          </p:cNvPr>
          <p:cNvSpPr txBox="1"/>
          <p:nvPr/>
        </p:nvSpPr>
        <p:spPr>
          <a:xfrm>
            <a:off x="6504492" y="616345"/>
            <a:ext cx="5078550" cy="5909310"/>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Từ</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điển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cấu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trúc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phân</a:t>
            </a:r>
            <a:r>
              <a:rPr lang="en-US" b="1" dirty="0">
                <a:solidFill>
                  <a:srgbClr val="197EC6"/>
                </a:solidFill>
                <a:latin typeface="Times New Roman" panose="02020603050405020304" pitchFamily="18" charset="0"/>
                <a:cs typeface="Times New Roman" panose="02020603050405020304" pitchFamily="18" charset="0"/>
              </a:rPr>
              <a:t> chia </a:t>
            </a:r>
            <a:r>
              <a:rPr lang="en-US" b="1" dirty="0" err="1">
                <a:solidFill>
                  <a:srgbClr val="197EC6"/>
                </a:solidFill>
                <a:latin typeface="Times New Roman" panose="02020603050405020304" pitchFamily="18" charset="0"/>
                <a:cs typeface="Times New Roman" panose="02020603050405020304" pitchFamily="18" charset="0"/>
              </a:rPr>
              <a:t>công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việc</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WBS</a:t>
            </a:r>
          </a:p>
          <a:p>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WBS,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điển</a:t>
            </a:r>
            <a:r>
              <a:rPr lang="en-US" dirty="0">
                <a:solidFill>
                  <a:srgbClr val="197EC6"/>
                </a:solidFill>
                <a:latin typeface="Times New Roman" panose="02020603050405020304" pitchFamily="18" charset="0"/>
                <a:cs typeface="Times New Roman" panose="02020603050405020304" pitchFamily="18" charset="0"/>
              </a:rPr>
              <a:t> WBS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ngắn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gọn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Danh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Danh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mốc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chịu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Ngày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thúc</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trả</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tin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Yêu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Tham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lợi</a:t>
            </a:r>
            <a:r>
              <a:rPr lang="en-US" dirty="0">
                <a:solidFill>
                  <a:srgbClr val="197EC6"/>
                </a:solidFill>
                <a:latin typeface="Times New Roman" panose="02020603050405020304" pitchFamily="18" charset="0"/>
                <a:cs typeface="Times New Roman" panose="02020603050405020304" pitchFamily="18" charset="0"/>
              </a:rPr>
              <a:t>)</a:t>
            </a:r>
            <a:br>
              <a:rPr lang="en-US" dirty="0">
                <a:solidFill>
                  <a:srgbClr val="197EC6"/>
                </a:solidFill>
                <a:latin typeface="Times New Roman" panose="02020603050405020304" pitchFamily="18" charset="0"/>
                <a:cs typeface="Times New Roman" panose="02020603050405020304" pitchFamily="18" charset="0"/>
              </a:rPr>
            </a:b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7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583807" y="131580"/>
            <a:ext cx="429768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WBS Development Guidelines</a:t>
            </a:r>
          </a:p>
        </p:txBody>
      </p:sp>
      <p:sp>
        <p:nvSpPr>
          <p:cNvPr id="14" name="TextBox 13"/>
          <p:cNvSpPr txBox="1"/>
          <p:nvPr/>
        </p:nvSpPr>
        <p:spPr>
          <a:xfrm>
            <a:off x="465815" y="1064025"/>
            <a:ext cx="4781434"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 startup, gather all current baseline materials and project-related information, such as :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Conduct a workshop with key people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Concentrate only on Level 2 or 3 of the WBS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Post-it notes rather than a flipchart, while board, or PC planning tool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Push responsibility down to those who will be responsible for the work package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Document each work package, including its completion criteria </a:t>
            </a:r>
          </a:p>
          <a:p>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xmlns="" id="{EA3D9178-E970-420B-95CA-2AB6B5C9CADD}"/>
              </a:ext>
            </a:extLst>
          </p:cNvPr>
          <p:cNvSpPr txBox="1"/>
          <p:nvPr/>
        </p:nvSpPr>
        <p:spPr>
          <a:xfrm>
            <a:off x="6671602" y="131579"/>
            <a:ext cx="4647352"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Những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đường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lối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phát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triển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WBS</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51BB5B74-0F3B-4FA5-ABAD-BF7D481414E4}"/>
              </a:ext>
            </a:extLst>
          </p:cNvPr>
          <p:cNvSpPr txBox="1"/>
          <p:nvPr/>
        </p:nvSpPr>
        <p:spPr>
          <a:xfrm>
            <a:off x="6096000" y="1064025"/>
            <a:ext cx="6096000"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khởi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gộp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ranh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tin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Hướng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người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2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3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WBS</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giấy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máy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Đặt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người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chịu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666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normAutofit/>
          </a:bodyPr>
          <a:lstStyle/>
          <a:p>
            <a:r>
              <a:rPr lang="en-US" altLang="en-US" dirty="0"/>
              <a:t>Sources of information to build </a:t>
            </a:r>
            <a:r>
              <a:rPr lang="en-US" altLang="en-US" dirty="0" smtClean="0"/>
              <a:t>WBS</a:t>
            </a:r>
            <a:br>
              <a:rPr lang="en-US" altLang="en-US" dirty="0" smtClean="0"/>
            </a:br>
            <a:r>
              <a:rPr lang="fr-FR" altLang="en-US" dirty="0" err="1" smtClean="0"/>
              <a:t>Nguồn</a:t>
            </a:r>
            <a:r>
              <a:rPr lang="fr-FR" altLang="en-US" dirty="0" smtClean="0"/>
              <a:t> </a:t>
            </a:r>
            <a:r>
              <a:rPr lang="fr-FR" altLang="en-US" dirty="0" err="1" smtClean="0"/>
              <a:t>thông</a:t>
            </a:r>
            <a:r>
              <a:rPr lang="fr-FR" altLang="en-US" dirty="0" smtClean="0"/>
              <a:t> tin </a:t>
            </a:r>
            <a:r>
              <a:rPr lang="fr-FR" altLang="en-US" dirty="0" err="1" smtClean="0"/>
              <a:t>để</a:t>
            </a:r>
            <a:r>
              <a:rPr lang="fr-FR" altLang="en-US" dirty="0" smtClean="0"/>
              <a:t> </a:t>
            </a:r>
            <a:r>
              <a:rPr lang="fr-FR" altLang="en-US" dirty="0" err="1" smtClean="0"/>
              <a:t>xây</a:t>
            </a:r>
            <a:r>
              <a:rPr lang="fr-FR" altLang="en-US" dirty="0" smtClean="0"/>
              <a:t> </a:t>
            </a:r>
            <a:r>
              <a:rPr lang="fr-FR" altLang="en-US" dirty="0" err="1" smtClean="0"/>
              <a:t>dựng</a:t>
            </a:r>
            <a:r>
              <a:rPr lang="fr-FR" altLang="en-US" dirty="0" smtClean="0"/>
              <a:t> WBS</a:t>
            </a:r>
            <a:endParaRPr lang="fr-FR" altLang="en-US" dirty="0"/>
          </a:p>
        </p:txBody>
      </p:sp>
      <p:sp>
        <p:nvSpPr>
          <p:cNvPr id="355331" name="Rectangle 3"/>
          <p:cNvSpPr>
            <a:spLocks noGrp="1" noChangeArrowheads="1"/>
          </p:cNvSpPr>
          <p:nvPr>
            <p:ph sz="half" idx="1"/>
          </p:nvPr>
        </p:nvSpPr>
        <p:spPr/>
        <p:txBody>
          <a:bodyPr/>
          <a:lstStyle/>
          <a:p>
            <a:r>
              <a:rPr lang="fr-FR" altLang="en-US" dirty="0" err="1" smtClean="0">
                <a:solidFill>
                  <a:srgbClr val="0070C0"/>
                </a:solidFill>
              </a:rPr>
              <a:t>Tài</a:t>
            </a:r>
            <a:r>
              <a:rPr lang="fr-FR" altLang="en-US" dirty="0" smtClean="0">
                <a:solidFill>
                  <a:srgbClr val="0070C0"/>
                </a:solidFill>
              </a:rPr>
              <a:t> </a:t>
            </a:r>
            <a:r>
              <a:rPr lang="fr-FR" altLang="en-US" dirty="0" err="1" smtClean="0">
                <a:solidFill>
                  <a:srgbClr val="0070C0"/>
                </a:solidFill>
              </a:rPr>
              <a:t>liệu</a:t>
            </a:r>
            <a:r>
              <a:rPr lang="fr-FR" altLang="en-US" dirty="0" smtClean="0">
                <a:solidFill>
                  <a:srgbClr val="0070C0"/>
                </a:solidFill>
              </a:rPr>
              <a:t>: </a:t>
            </a:r>
          </a:p>
          <a:p>
            <a:pPr lvl="1"/>
            <a:r>
              <a:rPr lang="fr-FR" altLang="en-US" dirty="0" err="1" smtClean="0">
                <a:solidFill>
                  <a:srgbClr val="0070C0"/>
                </a:solidFill>
              </a:rPr>
              <a:t>Tài</a:t>
            </a:r>
            <a:r>
              <a:rPr lang="fr-FR" altLang="en-US" dirty="0" smtClean="0">
                <a:solidFill>
                  <a:srgbClr val="0070C0"/>
                </a:solidFill>
              </a:rPr>
              <a:t> </a:t>
            </a:r>
            <a:r>
              <a:rPr lang="fr-FR" altLang="en-US" dirty="0" err="1" smtClean="0">
                <a:solidFill>
                  <a:srgbClr val="0070C0"/>
                </a:solidFill>
              </a:rPr>
              <a:t>liệu</a:t>
            </a:r>
            <a:r>
              <a:rPr lang="fr-FR" altLang="en-US" dirty="0" smtClean="0">
                <a:solidFill>
                  <a:srgbClr val="0070C0"/>
                </a:solidFill>
              </a:rPr>
              <a:t> </a:t>
            </a:r>
            <a:r>
              <a:rPr lang="fr-FR" altLang="en-US" dirty="0" err="1" smtClean="0">
                <a:solidFill>
                  <a:srgbClr val="0070C0"/>
                </a:solidFill>
              </a:rPr>
              <a:t>có</a:t>
            </a:r>
            <a:r>
              <a:rPr lang="fr-FR" altLang="en-US" dirty="0" smtClean="0">
                <a:solidFill>
                  <a:srgbClr val="0070C0"/>
                </a:solidFill>
              </a:rPr>
              <a:t> </a:t>
            </a:r>
            <a:r>
              <a:rPr lang="fr-FR" altLang="en-US" dirty="0" err="1" smtClean="0">
                <a:solidFill>
                  <a:srgbClr val="0070C0"/>
                </a:solidFill>
              </a:rPr>
              <a:t>liên</a:t>
            </a:r>
            <a:r>
              <a:rPr lang="fr-FR" altLang="en-US" dirty="0" smtClean="0">
                <a:solidFill>
                  <a:srgbClr val="0070C0"/>
                </a:solidFill>
              </a:rPr>
              <a:t> </a:t>
            </a:r>
            <a:r>
              <a:rPr lang="fr-FR" altLang="en-US" dirty="0" err="1" smtClean="0">
                <a:solidFill>
                  <a:srgbClr val="0070C0"/>
                </a:solidFill>
              </a:rPr>
              <a:t>quan</a:t>
            </a:r>
            <a:r>
              <a:rPr lang="fr-FR" altLang="en-US" dirty="0" smtClean="0">
                <a:solidFill>
                  <a:srgbClr val="0070C0"/>
                </a:solidFill>
              </a:rPr>
              <a:t> </a:t>
            </a:r>
            <a:r>
              <a:rPr lang="fr-FR" altLang="en-US" dirty="0" err="1" smtClean="0">
                <a:solidFill>
                  <a:srgbClr val="0070C0"/>
                </a:solidFill>
              </a:rPr>
              <a:t>tới</a:t>
            </a:r>
            <a:r>
              <a:rPr lang="fr-FR" altLang="en-US" dirty="0" smtClean="0">
                <a:solidFill>
                  <a:srgbClr val="0070C0"/>
                </a:solidFill>
              </a:rPr>
              <a:t> </a:t>
            </a:r>
            <a:r>
              <a:rPr lang="fr-FR" altLang="en-US" dirty="0" err="1" smtClean="0">
                <a:solidFill>
                  <a:srgbClr val="0070C0"/>
                </a:solidFill>
              </a:rPr>
              <a:t>dự</a:t>
            </a:r>
            <a:r>
              <a:rPr lang="fr-FR" altLang="en-US" dirty="0" smtClean="0">
                <a:solidFill>
                  <a:srgbClr val="0070C0"/>
                </a:solidFill>
              </a:rPr>
              <a:t> </a:t>
            </a:r>
            <a:r>
              <a:rPr lang="fr-FR" altLang="en-US" dirty="0" err="1" smtClean="0">
                <a:solidFill>
                  <a:srgbClr val="0070C0"/>
                </a:solidFill>
              </a:rPr>
              <a:t>án</a:t>
            </a:r>
            <a:r>
              <a:rPr lang="fr-FR" altLang="en-US" dirty="0" smtClean="0">
                <a:solidFill>
                  <a:srgbClr val="0070C0"/>
                </a:solidFill>
              </a:rPr>
              <a:t>: </a:t>
            </a:r>
            <a:r>
              <a:rPr lang="fr-FR" altLang="en-US" dirty="0" err="1" smtClean="0">
                <a:solidFill>
                  <a:srgbClr val="0070C0"/>
                </a:solidFill>
              </a:rPr>
              <a:t>Phác</a:t>
            </a:r>
            <a:r>
              <a:rPr lang="fr-FR" altLang="en-US" dirty="0" smtClean="0">
                <a:solidFill>
                  <a:srgbClr val="0070C0"/>
                </a:solidFill>
              </a:rPr>
              <a:t> </a:t>
            </a:r>
            <a:r>
              <a:rPr lang="fr-FR" altLang="en-US" dirty="0" err="1" smtClean="0">
                <a:solidFill>
                  <a:srgbClr val="0070C0"/>
                </a:solidFill>
              </a:rPr>
              <a:t>thảo</a:t>
            </a:r>
            <a:r>
              <a:rPr lang="fr-FR" altLang="en-US" dirty="0" smtClean="0">
                <a:solidFill>
                  <a:srgbClr val="0070C0"/>
                </a:solidFill>
              </a:rPr>
              <a:t> </a:t>
            </a:r>
            <a:r>
              <a:rPr lang="fr-FR" altLang="en-US" dirty="0" err="1" smtClean="0">
                <a:solidFill>
                  <a:srgbClr val="0070C0"/>
                </a:solidFill>
              </a:rPr>
              <a:t>dự</a:t>
            </a:r>
            <a:r>
              <a:rPr lang="fr-FR" altLang="en-US" dirty="0" smtClean="0">
                <a:solidFill>
                  <a:srgbClr val="0070C0"/>
                </a:solidFill>
              </a:rPr>
              <a:t> </a:t>
            </a:r>
            <a:r>
              <a:rPr lang="fr-FR" altLang="en-US" dirty="0" err="1" smtClean="0">
                <a:solidFill>
                  <a:srgbClr val="0070C0"/>
                </a:solidFill>
              </a:rPr>
              <a:t>án</a:t>
            </a:r>
            <a:r>
              <a:rPr lang="fr-FR" altLang="en-US" dirty="0" smtClean="0">
                <a:solidFill>
                  <a:srgbClr val="0070C0"/>
                </a:solidFill>
              </a:rPr>
              <a:t>, </a:t>
            </a:r>
            <a:r>
              <a:rPr lang="fr-FR" altLang="en-US" dirty="0" err="1" smtClean="0">
                <a:solidFill>
                  <a:srgbClr val="0070C0"/>
                </a:solidFill>
              </a:rPr>
              <a:t>báo</a:t>
            </a:r>
            <a:r>
              <a:rPr lang="fr-FR" altLang="en-US" dirty="0" smtClean="0">
                <a:solidFill>
                  <a:srgbClr val="0070C0"/>
                </a:solidFill>
              </a:rPr>
              <a:t> </a:t>
            </a:r>
            <a:r>
              <a:rPr lang="fr-FR" altLang="en-US" dirty="0" err="1" smtClean="0">
                <a:solidFill>
                  <a:srgbClr val="0070C0"/>
                </a:solidFill>
              </a:rPr>
              <a:t>cáo</a:t>
            </a:r>
            <a:r>
              <a:rPr lang="fr-FR" altLang="en-US" dirty="0" smtClean="0">
                <a:solidFill>
                  <a:srgbClr val="0070C0"/>
                </a:solidFill>
              </a:rPr>
              <a:t> </a:t>
            </a:r>
            <a:r>
              <a:rPr lang="fr-FR" altLang="en-US" dirty="0" err="1" smtClean="0">
                <a:solidFill>
                  <a:srgbClr val="0070C0"/>
                </a:solidFill>
              </a:rPr>
              <a:t>nghiên</a:t>
            </a:r>
            <a:r>
              <a:rPr lang="fr-FR" altLang="en-US" dirty="0" smtClean="0">
                <a:solidFill>
                  <a:srgbClr val="0070C0"/>
                </a:solidFill>
              </a:rPr>
              <a:t> </a:t>
            </a:r>
            <a:r>
              <a:rPr lang="fr-FR" altLang="en-US" dirty="0" err="1" smtClean="0">
                <a:solidFill>
                  <a:srgbClr val="0070C0"/>
                </a:solidFill>
              </a:rPr>
              <a:t>cứu</a:t>
            </a:r>
            <a:r>
              <a:rPr lang="fr-FR" altLang="en-US" dirty="0" smtClean="0">
                <a:solidFill>
                  <a:srgbClr val="0070C0"/>
                </a:solidFill>
              </a:rPr>
              <a:t> </a:t>
            </a:r>
            <a:r>
              <a:rPr lang="fr-FR" altLang="en-US" dirty="0" err="1" smtClean="0">
                <a:solidFill>
                  <a:srgbClr val="0070C0"/>
                </a:solidFill>
              </a:rPr>
              <a:t>tiền</a:t>
            </a:r>
            <a:r>
              <a:rPr lang="fr-FR" altLang="en-US" dirty="0" smtClean="0">
                <a:solidFill>
                  <a:srgbClr val="0070C0"/>
                </a:solidFill>
              </a:rPr>
              <a:t> </a:t>
            </a:r>
            <a:r>
              <a:rPr lang="fr-FR" altLang="en-US" dirty="0" err="1" smtClean="0">
                <a:solidFill>
                  <a:srgbClr val="0070C0"/>
                </a:solidFill>
              </a:rPr>
              <a:t>khả</a:t>
            </a:r>
            <a:r>
              <a:rPr lang="fr-FR" altLang="en-US" dirty="0" smtClean="0">
                <a:solidFill>
                  <a:srgbClr val="0070C0"/>
                </a:solidFill>
              </a:rPr>
              <a:t> </a:t>
            </a:r>
            <a:r>
              <a:rPr lang="fr-FR" altLang="en-US" dirty="0" err="1" smtClean="0">
                <a:solidFill>
                  <a:srgbClr val="0070C0"/>
                </a:solidFill>
              </a:rPr>
              <a:t>thi</a:t>
            </a:r>
            <a:r>
              <a:rPr lang="fr-FR" altLang="en-US" dirty="0" smtClean="0">
                <a:solidFill>
                  <a:srgbClr val="0070C0"/>
                </a:solidFill>
              </a:rPr>
              <a:t>, </a:t>
            </a:r>
            <a:r>
              <a:rPr lang="fr-FR" altLang="en-US" dirty="0" err="1" smtClean="0">
                <a:solidFill>
                  <a:srgbClr val="0070C0"/>
                </a:solidFill>
              </a:rPr>
              <a:t>báo</a:t>
            </a:r>
            <a:r>
              <a:rPr lang="fr-FR" altLang="en-US" dirty="0" smtClean="0">
                <a:solidFill>
                  <a:srgbClr val="0070C0"/>
                </a:solidFill>
              </a:rPr>
              <a:t> </a:t>
            </a:r>
            <a:r>
              <a:rPr lang="fr-FR" altLang="en-US" dirty="0" err="1" smtClean="0">
                <a:solidFill>
                  <a:srgbClr val="0070C0"/>
                </a:solidFill>
              </a:rPr>
              <a:t>cáo</a:t>
            </a:r>
            <a:r>
              <a:rPr lang="fr-FR" altLang="en-US" dirty="0" smtClean="0">
                <a:solidFill>
                  <a:srgbClr val="0070C0"/>
                </a:solidFill>
              </a:rPr>
              <a:t> </a:t>
            </a:r>
            <a:r>
              <a:rPr lang="fr-FR" altLang="en-US" dirty="0" err="1" smtClean="0">
                <a:solidFill>
                  <a:srgbClr val="0070C0"/>
                </a:solidFill>
              </a:rPr>
              <a:t>nghiên</a:t>
            </a:r>
            <a:r>
              <a:rPr lang="fr-FR" altLang="en-US" dirty="0" smtClean="0">
                <a:solidFill>
                  <a:srgbClr val="0070C0"/>
                </a:solidFill>
              </a:rPr>
              <a:t> </a:t>
            </a:r>
            <a:r>
              <a:rPr lang="fr-FR" altLang="en-US" dirty="0" err="1" smtClean="0">
                <a:solidFill>
                  <a:srgbClr val="0070C0"/>
                </a:solidFill>
              </a:rPr>
              <a:t>cứu</a:t>
            </a:r>
            <a:r>
              <a:rPr lang="fr-FR" altLang="en-US" dirty="0" smtClean="0">
                <a:solidFill>
                  <a:srgbClr val="0070C0"/>
                </a:solidFill>
              </a:rPr>
              <a:t> </a:t>
            </a:r>
            <a:r>
              <a:rPr lang="fr-FR" altLang="en-US" dirty="0" err="1" smtClean="0">
                <a:solidFill>
                  <a:srgbClr val="0070C0"/>
                </a:solidFill>
              </a:rPr>
              <a:t>khả</a:t>
            </a:r>
            <a:r>
              <a:rPr lang="fr-FR" altLang="en-US" dirty="0" smtClean="0">
                <a:solidFill>
                  <a:srgbClr val="0070C0"/>
                </a:solidFill>
              </a:rPr>
              <a:t> </a:t>
            </a:r>
            <a:r>
              <a:rPr lang="fr-FR" altLang="en-US" dirty="0" err="1" smtClean="0">
                <a:solidFill>
                  <a:srgbClr val="0070C0"/>
                </a:solidFill>
              </a:rPr>
              <a:t>thi</a:t>
            </a:r>
            <a:endParaRPr lang="fr-FR" altLang="en-US" dirty="0" smtClean="0">
              <a:solidFill>
                <a:srgbClr val="0070C0"/>
              </a:solidFill>
            </a:endParaRPr>
          </a:p>
          <a:p>
            <a:pPr lvl="1"/>
            <a:r>
              <a:rPr lang="fr-FR" altLang="en-US" dirty="0" err="1" smtClean="0">
                <a:solidFill>
                  <a:srgbClr val="0070C0"/>
                </a:solidFill>
              </a:rPr>
              <a:t>Tài</a:t>
            </a:r>
            <a:r>
              <a:rPr lang="fr-FR" altLang="en-US" dirty="0" smtClean="0">
                <a:solidFill>
                  <a:srgbClr val="0070C0"/>
                </a:solidFill>
              </a:rPr>
              <a:t> </a:t>
            </a:r>
            <a:r>
              <a:rPr lang="fr-FR" altLang="en-US" dirty="0" err="1" smtClean="0">
                <a:solidFill>
                  <a:srgbClr val="0070C0"/>
                </a:solidFill>
              </a:rPr>
              <a:t>liệu</a:t>
            </a:r>
            <a:r>
              <a:rPr lang="fr-FR" altLang="en-US" dirty="0" smtClean="0">
                <a:solidFill>
                  <a:srgbClr val="0070C0"/>
                </a:solidFill>
              </a:rPr>
              <a:t> </a:t>
            </a:r>
            <a:r>
              <a:rPr lang="fr-FR" altLang="en-US" dirty="0" err="1" smtClean="0">
                <a:solidFill>
                  <a:srgbClr val="0070C0"/>
                </a:solidFill>
              </a:rPr>
              <a:t>không</a:t>
            </a:r>
            <a:r>
              <a:rPr lang="fr-FR" altLang="en-US" dirty="0" smtClean="0">
                <a:solidFill>
                  <a:srgbClr val="0070C0"/>
                </a:solidFill>
              </a:rPr>
              <a:t> </a:t>
            </a:r>
            <a:r>
              <a:rPr lang="fr-FR" altLang="en-US" dirty="0" err="1" smtClean="0">
                <a:solidFill>
                  <a:srgbClr val="0070C0"/>
                </a:solidFill>
              </a:rPr>
              <a:t>liên</a:t>
            </a:r>
            <a:r>
              <a:rPr lang="fr-FR" altLang="en-US" dirty="0" smtClean="0">
                <a:solidFill>
                  <a:srgbClr val="0070C0"/>
                </a:solidFill>
              </a:rPr>
              <a:t> </a:t>
            </a:r>
            <a:r>
              <a:rPr lang="fr-FR" altLang="en-US" dirty="0" err="1" smtClean="0">
                <a:solidFill>
                  <a:srgbClr val="0070C0"/>
                </a:solidFill>
              </a:rPr>
              <a:t>quan</a:t>
            </a:r>
            <a:r>
              <a:rPr lang="fr-FR" altLang="en-US" dirty="0" smtClean="0">
                <a:solidFill>
                  <a:srgbClr val="0070C0"/>
                </a:solidFill>
              </a:rPr>
              <a:t> </a:t>
            </a:r>
            <a:r>
              <a:rPr lang="fr-FR" altLang="en-US" dirty="0" err="1" smtClean="0">
                <a:solidFill>
                  <a:srgbClr val="0070C0"/>
                </a:solidFill>
              </a:rPr>
              <a:t>tới</a:t>
            </a:r>
            <a:r>
              <a:rPr lang="fr-FR" altLang="en-US" dirty="0" smtClean="0">
                <a:solidFill>
                  <a:srgbClr val="0070C0"/>
                </a:solidFill>
              </a:rPr>
              <a:t> </a:t>
            </a:r>
            <a:r>
              <a:rPr lang="fr-FR" altLang="en-US" dirty="0" err="1" smtClean="0">
                <a:solidFill>
                  <a:srgbClr val="0070C0"/>
                </a:solidFill>
              </a:rPr>
              <a:t>dự</a:t>
            </a:r>
            <a:r>
              <a:rPr lang="fr-FR" altLang="en-US" dirty="0" smtClean="0">
                <a:solidFill>
                  <a:srgbClr val="0070C0"/>
                </a:solidFill>
              </a:rPr>
              <a:t> </a:t>
            </a:r>
            <a:r>
              <a:rPr lang="fr-FR" altLang="en-US" dirty="0" err="1" smtClean="0">
                <a:solidFill>
                  <a:srgbClr val="0070C0"/>
                </a:solidFill>
              </a:rPr>
              <a:t>án</a:t>
            </a:r>
            <a:r>
              <a:rPr lang="fr-FR" altLang="en-US" dirty="0" smtClean="0">
                <a:solidFill>
                  <a:srgbClr val="0070C0"/>
                </a:solidFill>
              </a:rPr>
              <a:t>: </a:t>
            </a:r>
            <a:r>
              <a:rPr lang="fr-FR" altLang="en-US" dirty="0" err="1" smtClean="0">
                <a:solidFill>
                  <a:srgbClr val="0070C0"/>
                </a:solidFill>
              </a:rPr>
              <a:t>cho</a:t>
            </a:r>
            <a:r>
              <a:rPr lang="fr-FR" altLang="en-US" dirty="0" smtClean="0">
                <a:solidFill>
                  <a:srgbClr val="0070C0"/>
                </a:solidFill>
              </a:rPr>
              <a:t> </a:t>
            </a:r>
            <a:r>
              <a:rPr lang="fr-FR" altLang="en-US" dirty="0" err="1" smtClean="0">
                <a:solidFill>
                  <a:srgbClr val="0070C0"/>
                </a:solidFill>
              </a:rPr>
              <a:t>các</a:t>
            </a:r>
            <a:r>
              <a:rPr lang="fr-FR" altLang="en-US" dirty="0" smtClean="0">
                <a:solidFill>
                  <a:srgbClr val="0070C0"/>
                </a:solidFill>
              </a:rPr>
              <a:t> </a:t>
            </a:r>
            <a:r>
              <a:rPr lang="fr-FR" altLang="en-US" dirty="0" err="1" smtClean="0">
                <a:solidFill>
                  <a:srgbClr val="0070C0"/>
                </a:solidFill>
              </a:rPr>
              <a:t>thông</a:t>
            </a:r>
            <a:r>
              <a:rPr lang="fr-FR" altLang="en-US" dirty="0" smtClean="0">
                <a:solidFill>
                  <a:srgbClr val="0070C0"/>
                </a:solidFill>
              </a:rPr>
              <a:t> tin </a:t>
            </a:r>
            <a:r>
              <a:rPr lang="fr-FR" altLang="en-US" dirty="0" err="1" smtClean="0">
                <a:solidFill>
                  <a:srgbClr val="0070C0"/>
                </a:solidFill>
              </a:rPr>
              <a:t>phụ</a:t>
            </a:r>
            <a:r>
              <a:rPr lang="fr-FR" altLang="en-US" dirty="0" smtClean="0">
                <a:solidFill>
                  <a:srgbClr val="0070C0"/>
                </a:solidFill>
              </a:rPr>
              <a:t> </a:t>
            </a:r>
            <a:r>
              <a:rPr lang="fr-FR" altLang="en-US" dirty="0" err="1" smtClean="0">
                <a:solidFill>
                  <a:srgbClr val="0070C0"/>
                </a:solidFill>
              </a:rPr>
              <a:t>trợ</a:t>
            </a:r>
            <a:r>
              <a:rPr lang="fr-FR" altLang="en-US" dirty="0" smtClean="0">
                <a:solidFill>
                  <a:srgbClr val="0070C0"/>
                </a:solidFill>
              </a:rPr>
              <a:t>. </a:t>
            </a:r>
            <a:r>
              <a:rPr lang="fr-FR" altLang="en-US" dirty="0" err="1" smtClean="0">
                <a:solidFill>
                  <a:srgbClr val="0070C0"/>
                </a:solidFill>
              </a:rPr>
              <a:t>Ví</a:t>
            </a:r>
            <a:r>
              <a:rPr lang="fr-FR" altLang="en-US" dirty="0" smtClean="0">
                <a:solidFill>
                  <a:srgbClr val="0070C0"/>
                </a:solidFill>
              </a:rPr>
              <a:t> </a:t>
            </a:r>
            <a:r>
              <a:rPr lang="fr-FR" altLang="en-US" dirty="0" err="1" smtClean="0">
                <a:solidFill>
                  <a:srgbClr val="0070C0"/>
                </a:solidFill>
              </a:rPr>
              <a:t>dụ</a:t>
            </a:r>
            <a:r>
              <a:rPr lang="fr-FR" altLang="en-US" dirty="0" smtClean="0">
                <a:solidFill>
                  <a:srgbClr val="0070C0"/>
                </a:solidFill>
              </a:rPr>
              <a:t>: </a:t>
            </a:r>
            <a:r>
              <a:rPr lang="fr-FR" altLang="en-US" dirty="0" err="1" smtClean="0">
                <a:solidFill>
                  <a:srgbClr val="0070C0"/>
                </a:solidFill>
              </a:rPr>
              <a:t>sơ</a:t>
            </a:r>
            <a:r>
              <a:rPr lang="fr-FR" altLang="en-US" dirty="0" smtClean="0">
                <a:solidFill>
                  <a:srgbClr val="0070C0"/>
                </a:solidFill>
              </a:rPr>
              <a:t> </a:t>
            </a:r>
            <a:r>
              <a:rPr lang="fr-FR" altLang="en-US" dirty="0" err="1" smtClean="0">
                <a:solidFill>
                  <a:srgbClr val="0070C0"/>
                </a:solidFill>
              </a:rPr>
              <a:t>đồ</a:t>
            </a:r>
            <a:r>
              <a:rPr lang="fr-FR" altLang="en-US" dirty="0" smtClean="0">
                <a:solidFill>
                  <a:srgbClr val="0070C0"/>
                </a:solidFill>
              </a:rPr>
              <a:t> </a:t>
            </a:r>
            <a:r>
              <a:rPr lang="fr-FR" altLang="en-US" dirty="0" err="1" smtClean="0">
                <a:solidFill>
                  <a:srgbClr val="0070C0"/>
                </a:solidFill>
              </a:rPr>
              <a:t>tổ</a:t>
            </a:r>
            <a:r>
              <a:rPr lang="fr-FR" altLang="en-US" dirty="0" smtClean="0">
                <a:solidFill>
                  <a:srgbClr val="0070C0"/>
                </a:solidFill>
              </a:rPr>
              <a:t> </a:t>
            </a:r>
            <a:r>
              <a:rPr lang="fr-FR" altLang="en-US" dirty="0" err="1" smtClean="0">
                <a:solidFill>
                  <a:srgbClr val="0070C0"/>
                </a:solidFill>
              </a:rPr>
              <a:t>chức</a:t>
            </a:r>
            <a:r>
              <a:rPr lang="fr-FR" altLang="en-US" dirty="0" smtClean="0">
                <a:solidFill>
                  <a:srgbClr val="0070C0"/>
                </a:solidFill>
              </a:rPr>
              <a:t> </a:t>
            </a:r>
            <a:r>
              <a:rPr lang="fr-FR" altLang="en-US" dirty="0" err="1" smtClean="0">
                <a:solidFill>
                  <a:srgbClr val="0070C0"/>
                </a:solidFill>
              </a:rPr>
              <a:t>cơ</a:t>
            </a:r>
            <a:r>
              <a:rPr lang="fr-FR" altLang="en-US" dirty="0" smtClean="0">
                <a:solidFill>
                  <a:srgbClr val="0070C0"/>
                </a:solidFill>
              </a:rPr>
              <a:t> </a:t>
            </a:r>
            <a:r>
              <a:rPr lang="fr-FR" altLang="en-US" dirty="0" err="1" smtClean="0">
                <a:solidFill>
                  <a:srgbClr val="0070C0"/>
                </a:solidFill>
              </a:rPr>
              <a:t>quan</a:t>
            </a:r>
            <a:r>
              <a:rPr lang="fr-FR" altLang="en-US" dirty="0" smtClean="0">
                <a:solidFill>
                  <a:srgbClr val="0070C0"/>
                </a:solidFill>
              </a:rPr>
              <a:t>, </a:t>
            </a:r>
            <a:r>
              <a:rPr lang="fr-FR" altLang="en-US" dirty="0" err="1" smtClean="0">
                <a:solidFill>
                  <a:srgbClr val="0070C0"/>
                </a:solidFill>
              </a:rPr>
              <a:t>các</a:t>
            </a:r>
            <a:r>
              <a:rPr lang="fr-FR" altLang="en-US" dirty="0" smtClean="0">
                <a:solidFill>
                  <a:srgbClr val="0070C0"/>
                </a:solidFill>
              </a:rPr>
              <a:t> </a:t>
            </a:r>
            <a:r>
              <a:rPr lang="fr-FR" altLang="en-US" dirty="0" err="1" smtClean="0">
                <a:solidFill>
                  <a:srgbClr val="0070C0"/>
                </a:solidFill>
              </a:rPr>
              <a:t>thủ</a:t>
            </a:r>
            <a:r>
              <a:rPr lang="fr-FR" altLang="en-US" dirty="0" smtClean="0">
                <a:solidFill>
                  <a:srgbClr val="0070C0"/>
                </a:solidFill>
              </a:rPr>
              <a:t> </a:t>
            </a:r>
            <a:r>
              <a:rPr lang="fr-FR" altLang="en-US" dirty="0" err="1" smtClean="0">
                <a:solidFill>
                  <a:srgbClr val="0070C0"/>
                </a:solidFill>
              </a:rPr>
              <a:t>tục</a:t>
            </a:r>
            <a:r>
              <a:rPr lang="fr-FR" altLang="en-US" dirty="0" smtClean="0">
                <a:solidFill>
                  <a:srgbClr val="0070C0"/>
                </a:solidFill>
              </a:rPr>
              <a:t> </a:t>
            </a:r>
            <a:r>
              <a:rPr lang="fr-FR" altLang="en-US" dirty="0" err="1" smtClean="0">
                <a:solidFill>
                  <a:srgbClr val="0070C0"/>
                </a:solidFill>
              </a:rPr>
              <a:t>hành</a:t>
            </a:r>
            <a:r>
              <a:rPr lang="fr-FR" altLang="en-US" dirty="0" smtClean="0">
                <a:solidFill>
                  <a:srgbClr val="0070C0"/>
                </a:solidFill>
              </a:rPr>
              <a:t> </a:t>
            </a:r>
            <a:r>
              <a:rPr lang="fr-FR" altLang="en-US" dirty="0" err="1" smtClean="0">
                <a:solidFill>
                  <a:srgbClr val="0070C0"/>
                </a:solidFill>
              </a:rPr>
              <a:t>chính</a:t>
            </a:r>
            <a:r>
              <a:rPr lang="fr-FR" altLang="en-US" dirty="0" smtClean="0">
                <a:solidFill>
                  <a:srgbClr val="0070C0"/>
                </a:solidFill>
              </a:rPr>
              <a:t>, </a:t>
            </a:r>
            <a:r>
              <a:rPr lang="fr-FR" altLang="en-US" dirty="0" err="1" smtClean="0">
                <a:solidFill>
                  <a:srgbClr val="0070C0"/>
                </a:solidFill>
              </a:rPr>
              <a:t>quy</a:t>
            </a:r>
            <a:r>
              <a:rPr lang="fr-FR" altLang="en-US" dirty="0" smtClean="0">
                <a:solidFill>
                  <a:srgbClr val="0070C0"/>
                </a:solidFill>
              </a:rPr>
              <a:t> </a:t>
            </a:r>
            <a:r>
              <a:rPr lang="fr-FR" altLang="en-US" dirty="0" err="1" smtClean="0">
                <a:solidFill>
                  <a:srgbClr val="0070C0"/>
                </a:solidFill>
              </a:rPr>
              <a:t>tắc</a:t>
            </a:r>
            <a:r>
              <a:rPr lang="fr-FR" altLang="en-US" dirty="0" smtClean="0">
                <a:solidFill>
                  <a:srgbClr val="0070C0"/>
                </a:solidFill>
              </a:rPr>
              <a:t> </a:t>
            </a:r>
            <a:r>
              <a:rPr lang="fr-FR" altLang="en-US" dirty="0" err="1" smtClean="0">
                <a:solidFill>
                  <a:srgbClr val="0070C0"/>
                </a:solidFill>
              </a:rPr>
              <a:t>làm</a:t>
            </a:r>
            <a:r>
              <a:rPr lang="fr-FR" altLang="en-US" dirty="0" smtClean="0">
                <a:solidFill>
                  <a:srgbClr val="0070C0"/>
                </a:solidFill>
              </a:rPr>
              <a:t> </a:t>
            </a:r>
            <a:r>
              <a:rPr lang="fr-FR" altLang="en-US" dirty="0" err="1" smtClean="0">
                <a:solidFill>
                  <a:srgbClr val="0070C0"/>
                </a:solidFill>
              </a:rPr>
              <a:t>việc</a:t>
            </a:r>
            <a:r>
              <a:rPr lang="fr-FR" altLang="en-US" dirty="0" smtClean="0">
                <a:solidFill>
                  <a:srgbClr val="0070C0"/>
                </a:solidFill>
              </a:rPr>
              <a:t>, ...</a:t>
            </a:r>
          </a:p>
          <a:p>
            <a:r>
              <a:rPr lang="fr-FR" altLang="en-US" dirty="0" smtClean="0">
                <a:solidFill>
                  <a:srgbClr val="0070C0"/>
                </a:solidFill>
              </a:rPr>
              <a:t>Con </a:t>
            </a:r>
            <a:r>
              <a:rPr lang="fr-FR" altLang="en-US" dirty="0" err="1" smtClean="0">
                <a:solidFill>
                  <a:srgbClr val="0070C0"/>
                </a:solidFill>
              </a:rPr>
              <a:t>người</a:t>
            </a:r>
            <a:r>
              <a:rPr lang="fr-FR" altLang="en-US" dirty="0" smtClean="0">
                <a:solidFill>
                  <a:srgbClr val="0070C0"/>
                </a:solidFill>
              </a:rPr>
              <a:t>: </a:t>
            </a:r>
            <a:r>
              <a:rPr lang="fr-FR" altLang="en-US" dirty="0" err="1" smtClean="0">
                <a:solidFill>
                  <a:srgbClr val="0070C0"/>
                </a:solidFill>
              </a:rPr>
              <a:t>Những</a:t>
            </a:r>
            <a:r>
              <a:rPr lang="fr-FR" altLang="en-US" dirty="0" smtClean="0">
                <a:solidFill>
                  <a:srgbClr val="0070C0"/>
                </a:solidFill>
              </a:rPr>
              <a:t> </a:t>
            </a:r>
            <a:r>
              <a:rPr lang="fr-FR" altLang="en-US" dirty="0" err="1" smtClean="0">
                <a:solidFill>
                  <a:srgbClr val="0070C0"/>
                </a:solidFill>
              </a:rPr>
              <a:t>người</a:t>
            </a:r>
            <a:r>
              <a:rPr lang="fr-FR" altLang="en-US" dirty="0" smtClean="0">
                <a:solidFill>
                  <a:srgbClr val="0070C0"/>
                </a:solidFill>
              </a:rPr>
              <a:t> </a:t>
            </a:r>
            <a:r>
              <a:rPr lang="fr-FR" altLang="en-US" dirty="0" err="1" smtClean="0">
                <a:solidFill>
                  <a:srgbClr val="0070C0"/>
                </a:solidFill>
              </a:rPr>
              <a:t>có</a:t>
            </a:r>
            <a:r>
              <a:rPr lang="fr-FR" altLang="en-US" dirty="0" smtClean="0">
                <a:solidFill>
                  <a:srgbClr val="0070C0"/>
                </a:solidFill>
              </a:rPr>
              <a:t> </a:t>
            </a:r>
            <a:r>
              <a:rPr lang="fr-FR" altLang="en-US" dirty="0" err="1" smtClean="0">
                <a:solidFill>
                  <a:srgbClr val="0070C0"/>
                </a:solidFill>
              </a:rPr>
              <a:t>mối</a:t>
            </a:r>
            <a:r>
              <a:rPr lang="fr-FR" altLang="en-US" dirty="0" smtClean="0">
                <a:solidFill>
                  <a:srgbClr val="0070C0"/>
                </a:solidFill>
              </a:rPr>
              <a:t> </a:t>
            </a:r>
            <a:r>
              <a:rPr lang="fr-FR" altLang="en-US" dirty="0" err="1" smtClean="0">
                <a:solidFill>
                  <a:srgbClr val="0070C0"/>
                </a:solidFill>
              </a:rPr>
              <a:t>quan</a:t>
            </a:r>
            <a:r>
              <a:rPr lang="fr-FR" altLang="en-US" dirty="0" smtClean="0">
                <a:solidFill>
                  <a:srgbClr val="0070C0"/>
                </a:solidFill>
              </a:rPr>
              <a:t> </a:t>
            </a:r>
            <a:r>
              <a:rPr lang="fr-FR" altLang="en-US" dirty="0" err="1" smtClean="0">
                <a:solidFill>
                  <a:srgbClr val="0070C0"/>
                </a:solidFill>
              </a:rPr>
              <a:t>hệ</a:t>
            </a:r>
            <a:r>
              <a:rPr lang="fr-FR" altLang="en-US" dirty="0" smtClean="0">
                <a:solidFill>
                  <a:srgbClr val="0070C0"/>
                </a:solidFill>
              </a:rPr>
              <a:t> </a:t>
            </a:r>
            <a:r>
              <a:rPr lang="fr-FR" altLang="en-US" dirty="0" err="1" smtClean="0">
                <a:solidFill>
                  <a:srgbClr val="0070C0"/>
                </a:solidFill>
              </a:rPr>
              <a:t>trực</a:t>
            </a:r>
            <a:r>
              <a:rPr lang="fr-FR" altLang="en-US" dirty="0" smtClean="0">
                <a:solidFill>
                  <a:srgbClr val="0070C0"/>
                </a:solidFill>
              </a:rPr>
              <a:t> </a:t>
            </a:r>
            <a:r>
              <a:rPr lang="fr-FR" altLang="en-US" dirty="0" err="1" smtClean="0">
                <a:solidFill>
                  <a:srgbClr val="0070C0"/>
                </a:solidFill>
              </a:rPr>
              <a:t>tiếp</a:t>
            </a:r>
            <a:r>
              <a:rPr lang="fr-FR" altLang="en-US" dirty="0" smtClean="0">
                <a:solidFill>
                  <a:srgbClr val="0070C0"/>
                </a:solidFill>
              </a:rPr>
              <a:t>, </a:t>
            </a:r>
            <a:r>
              <a:rPr lang="fr-FR" altLang="en-US" dirty="0" err="1" smtClean="0">
                <a:solidFill>
                  <a:srgbClr val="0070C0"/>
                </a:solidFill>
              </a:rPr>
              <a:t>hay</a:t>
            </a:r>
            <a:r>
              <a:rPr lang="fr-FR" altLang="en-US" dirty="0" smtClean="0">
                <a:solidFill>
                  <a:srgbClr val="0070C0"/>
                </a:solidFill>
              </a:rPr>
              <a:t> </a:t>
            </a:r>
            <a:r>
              <a:rPr lang="fr-FR" altLang="en-US" dirty="0" err="1" smtClean="0">
                <a:solidFill>
                  <a:srgbClr val="0070C0"/>
                </a:solidFill>
              </a:rPr>
              <a:t>gián</a:t>
            </a:r>
            <a:r>
              <a:rPr lang="fr-FR" altLang="en-US" dirty="0" smtClean="0">
                <a:solidFill>
                  <a:srgbClr val="0070C0"/>
                </a:solidFill>
              </a:rPr>
              <a:t> </a:t>
            </a:r>
            <a:r>
              <a:rPr lang="fr-FR" altLang="en-US" dirty="0" err="1" smtClean="0">
                <a:solidFill>
                  <a:srgbClr val="0070C0"/>
                </a:solidFill>
              </a:rPr>
              <a:t>tiếp</a:t>
            </a:r>
            <a:r>
              <a:rPr lang="fr-FR" altLang="en-US" dirty="0" smtClean="0">
                <a:solidFill>
                  <a:srgbClr val="0070C0"/>
                </a:solidFill>
              </a:rPr>
              <a:t>, </a:t>
            </a:r>
            <a:r>
              <a:rPr lang="fr-FR" altLang="en-US" dirty="0" err="1" smtClean="0">
                <a:solidFill>
                  <a:srgbClr val="0070C0"/>
                </a:solidFill>
              </a:rPr>
              <a:t>với</a:t>
            </a:r>
            <a:r>
              <a:rPr lang="fr-FR" altLang="en-US" dirty="0" smtClean="0">
                <a:solidFill>
                  <a:srgbClr val="0070C0"/>
                </a:solidFill>
              </a:rPr>
              <a:t> </a:t>
            </a:r>
            <a:r>
              <a:rPr lang="fr-FR" altLang="en-US" dirty="0" err="1" smtClean="0">
                <a:solidFill>
                  <a:srgbClr val="0070C0"/>
                </a:solidFill>
              </a:rPr>
              <a:t>dự</a:t>
            </a:r>
            <a:r>
              <a:rPr lang="fr-FR" altLang="en-US" dirty="0" smtClean="0">
                <a:solidFill>
                  <a:srgbClr val="0070C0"/>
                </a:solidFill>
              </a:rPr>
              <a:t> </a:t>
            </a:r>
            <a:r>
              <a:rPr lang="fr-FR" altLang="en-US" dirty="0" err="1" smtClean="0">
                <a:solidFill>
                  <a:srgbClr val="0070C0"/>
                </a:solidFill>
              </a:rPr>
              <a:t>án</a:t>
            </a:r>
            <a:r>
              <a:rPr lang="fr-FR" altLang="en-US" dirty="0" smtClean="0">
                <a:solidFill>
                  <a:srgbClr val="0070C0"/>
                </a:solidFill>
              </a:rPr>
              <a:t>. </a:t>
            </a:r>
            <a:endParaRPr lang="fr-FR" altLang="en-US" dirty="0">
              <a:solidFill>
                <a:srgbClr val="0070C0"/>
              </a:solidFill>
            </a:endParaRPr>
          </a:p>
        </p:txBody>
      </p:sp>
      <p:sp>
        <p:nvSpPr>
          <p:cNvPr id="2" name="Content Placeholder 1"/>
          <p:cNvSpPr>
            <a:spLocks noGrp="1"/>
          </p:cNvSpPr>
          <p:nvPr>
            <p:ph sz="half" idx="2"/>
          </p:nvPr>
        </p:nvSpPr>
        <p:spPr/>
        <p:txBody>
          <a:bodyPr/>
          <a:lstStyle/>
          <a:p>
            <a:r>
              <a:rPr lang="en-US" dirty="0"/>
              <a:t>Document:</a:t>
            </a:r>
          </a:p>
          <a:p>
            <a:pPr lvl="1"/>
            <a:r>
              <a:rPr lang="en-US" dirty="0"/>
              <a:t>Documents related to the project: Outline project, pre-feasibility study report, feasibility study report</a:t>
            </a:r>
          </a:p>
          <a:p>
            <a:pPr lvl="1"/>
            <a:r>
              <a:rPr lang="en-US" dirty="0"/>
              <a:t>Non-project related documents: for additional information. For example: organizational chart, administrative procedures, working rules, ...</a:t>
            </a:r>
          </a:p>
          <a:p>
            <a:r>
              <a:rPr lang="en-US" dirty="0"/>
              <a:t>People: People who have a direct, or indirect, relationship with the project.</a:t>
            </a:r>
          </a:p>
        </p:txBody>
      </p:sp>
      <p:sp>
        <p:nvSpPr>
          <p:cNvPr id="4" name="Date Placeholder 3"/>
          <p:cNvSpPr>
            <a:spLocks noGrp="1"/>
          </p:cNvSpPr>
          <p:nvPr>
            <p:ph type="dt" sz="half" idx="10"/>
          </p:nvPr>
        </p:nvSpPr>
        <p:spPr/>
        <p:txBody>
          <a:bodyPr/>
          <a:lstStyle/>
          <a:p>
            <a:r>
              <a:rPr lang="en-US" altLang="en-US" smtClean="0"/>
              <a:t>Bảng công việc</a:t>
            </a:r>
            <a:endParaRPr lang="en-US" altLang="en-US"/>
          </a:p>
        </p:txBody>
      </p:sp>
      <p:sp>
        <p:nvSpPr>
          <p:cNvPr id="5" name="Footer Placeholder 4"/>
          <p:cNvSpPr>
            <a:spLocks noGrp="1"/>
          </p:cNvSpPr>
          <p:nvPr>
            <p:ph type="ftr" sz="quarter" idx="11"/>
          </p:nvPr>
        </p:nvSpPr>
        <p:spPr/>
        <p:txBody>
          <a:bodyPr/>
          <a:lstStyle/>
          <a:p>
            <a:r>
              <a:rPr lang="en-US" altLang="en-US" smtClean="0"/>
              <a:t>Lập kế hoạch thực hiện dự án</a:t>
            </a:r>
            <a:endParaRPr lang="en-US" altLang="en-US"/>
          </a:p>
        </p:txBody>
      </p:sp>
      <p:sp>
        <p:nvSpPr>
          <p:cNvPr id="6" name="Slide Number Placeholder 5"/>
          <p:cNvSpPr>
            <a:spLocks noGrp="1"/>
          </p:cNvSpPr>
          <p:nvPr>
            <p:ph type="sldNum" sz="quarter" idx="12"/>
          </p:nvPr>
        </p:nvSpPr>
        <p:spPr/>
        <p:txBody>
          <a:bodyPr/>
          <a:lstStyle/>
          <a:p>
            <a:pPr lvl="1"/>
            <a:fld id="{696AE67F-0CA1-4425-8EDD-D45A6352E9DE}" type="slidenum">
              <a:rPr lang="en-US" altLang="en-US" smtClean="0"/>
              <a:pPr lvl="1"/>
              <a:t>16</a:t>
            </a:fld>
            <a:endParaRPr lang="en-US" altLang="en-US"/>
          </a:p>
        </p:txBody>
      </p:sp>
    </p:spTree>
    <p:extLst>
      <p:ext uri="{BB962C8B-B14F-4D97-AF65-F5344CB8AC3E}">
        <p14:creationId xmlns:p14="http://schemas.microsoft.com/office/powerpoint/2010/main" val="135382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p:txBody>
          <a:bodyPr>
            <a:normAutofit/>
          </a:bodyPr>
          <a:lstStyle/>
          <a:p>
            <a:r>
              <a:rPr lang="en-US" altLang="en-US" dirty="0"/>
              <a:t>Divide the work by stages </a:t>
            </a:r>
            <a:r>
              <a:rPr lang="en-US" altLang="en-US" dirty="0" smtClean="0"/>
              <a:t/>
            </a:r>
            <a:br>
              <a:rPr lang="en-US" altLang="en-US" dirty="0" smtClean="0"/>
            </a:br>
            <a:r>
              <a:rPr lang="en-US" altLang="en-US" dirty="0" smtClean="0"/>
              <a:t>Phân </a:t>
            </a:r>
            <a:r>
              <a:rPr lang="en-US" altLang="en-US" dirty="0"/>
              <a:t>chia công việc </a:t>
            </a:r>
            <a:r>
              <a:rPr lang="en-US" altLang="en-US" dirty="0" err="1"/>
              <a:t>theo</a:t>
            </a:r>
            <a:r>
              <a:rPr lang="en-US" altLang="en-US" dirty="0"/>
              <a:t> </a:t>
            </a:r>
            <a:r>
              <a:rPr lang="en-US" altLang="en-US" dirty="0" err="1"/>
              <a:t>giai</a:t>
            </a:r>
            <a:r>
              <a:rPr lang="en-US" altLang="en-US" dirty="0"/>
              <a:t> </a:t>
            </a:r>
            <a:r>
              <a:rPr lang="en-US" altLang="en-US" dirty="0" err="1"/>
              <a:t>đoạn</a:t>
            </a:r>
            <a:endParaRPr lang="en-US" altLang="en-US" dirty="0"/>
          </a:p>
        </p:txBody>
      </p:sp>
      <p:sp>
        <p:nvSpPr>
          <p:cNvPr id="50" name="Footer Placeholder 4"/>
          <p:cNvSpPr>
            <a:spLocks noGrp="1"/>
          </p:cNvSpPr>
          <p:nvPr>
            <p:ph type="ftr" sz="quarter" idx="11"/>
          </p:nvPr>
        </p:nvSpPr>
        <p:spPr/>
        <p:txBody>
          <a:bodyPr/>
          <a:lstStyle/>
          <a:p>
            <a:r>
              <a:rPr lang="en-US" altLang="en-US"/>
              <a:t>Lập kế hoạch thực hiện dự án</a:t>
            </a:r>
          </a:p>
        </p:txBody>
      </p:sp>
      <p:sp>
        <p:nvSpPr>
          <p:cNvPr id="51" name="Slide Number Placeholder 5"/>
          <p:cNvSpPr>
            <a:spLocks noGrp="1"/>
          </p:cNvSpPr>
          <p:nvPr>
            <p:ph type="sldNum" sz="quarter" idx="12"/>
          </p:nvPr>
        </p:nvSpPr>
        <p:spPr/>
        <p:txBody>
          <a:bodyPr/>
          <a:lstStyle/>
          <a:p>
            <a:pPr lvl="1"/>
            <a:fld id="{CE9A18C2-310C-4D1B-B19A-DBA55A03946F}" type="slidenum">
              <a:rPr lang="en-US" altLang="en-US"/>
              <a:pPr lvl="1"/>
              <a:t>17</a:t>
            </a:fld>
            <a:endParaRPr lang="en-US" altLang="en-US">
              <a:latin typeface="Times New Roman" pitchFamily="18" charset="0"/>
            </a:endParaRPr>
          </a:p>
        </p:txBody>
      </p:sp>
      <p:sp>
        <p:nvSpPr>
          <p:cNvPr id="999428" name="Rectangle 4"/>
          <p:cNvSpPr>
            <a:spLocks noChangeArrowheads="1"/>
          </p:cNvSpPr>
          <p:nvPr/>
        </p:nvSpPr>
        <p:spPr bwMode="auto">
          <a:xfrm>
            <a:off x="4586925" y="3120856"/>
            <a:ext cx="1355725" cy="520700"/>
          </a:xfrm>
          <a:prstGeom prst="rect">
            <a:avLst/>
          </a:prstGeom>
          <a:solidFill>
            <a:schemeClr val="bg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0" name="Rectangle 6"/>
          <p:cNvSpPr>
            <a:spLocks noChangeArrowheads="1"/>
          </p:cNvSpPr>
          <p:nvPr/>
        </p:nvSpPr>
        <p:spPr bwMode="auto">
          <a:xfrm>
            <a:off x="5446713" y="4122738"/>
            <a:ext cx="1358900" cy="520700"/>
          </a:xfrm>
          <a:prstGeom prst="rect">
            <a:avLst/>
          </a:prstGeom>
          <a:solidFill>
            <a:schemeClr val="bg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1" name="Rectangle 7"/>
          <p:cNvSpPr>
            <a:spLocks noChangeArrowheads="1"/>
          </p:cNvSpPr>
          <p:nvPr/>
        </p:nvSpPr>
        <p:spPr bwMode="auto">
          <a:xfrm>
            <a:off x="6507164" y="5111750"/>
            <a:ext cx="1355725" cy="520700"/>
          </a:xfrm>
          <a:prstGeom prst="rect">
            <a:avLst/>
          </a:prstGeom>
          <a:solidFill>
            <a:schemeClr val="bg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2" name="Rectangle 8"/>
          <p:cNvSpPr>
            <a:spLocks noChangeArrowheads="1"/>
          </p:cNvSpPr>
          <p:nvPr/>
        </p:nvSpPr>
        <p:spPr bwMode="auto">
          <a:xfrm>
            <a:off x="7343775" y="6102350"/>
            <a:ext cx="1358900" cy="520700"/>
          </a:xfrm>
          <a:prstGeom prst="rect">
            <a:avLst/>
          </a:prstGeom>
          <a:solidFill>
            <a:schemeClr val="bg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3" name="Rectangle 9"/>
          <p:cNvSpPr>
            <a:spLocks noChangeArrowheads="1"/>
          </p:cNvSpPr>
          <p:nvPr/>
        </p:nvSpPr>
        <p:spPr bwMode="auto">
          <a:xfrm>
            <a:off x="4586925" y="2206456"/>
            <a:ext cx="1355725" cy="520700"/>
          </a:xfrm>
          <a:prstGeom prst="rect">
            <a:avLst/>
          </a:prstGeom>
          <a:solidFill>
            <a:schemeClr val="bg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4" name="Rectangle 10"/>
          <p:cNvSpPr>
            <a:spLocks noChangeArrowheads="1"/>
          </p:cNvSpPr>
          <p:nvPr/>
        </p:nvSpPr>
        <p:spPr bwMode="auto">
          <a:xfrm>
            <a:off x="4710749" y="2262020"/>
            <a:ext cx="830357"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dirty="0" smtClean="0">
                <a:latin typeface=".VnTime" pitchFamily="34" charset="0"/>
              </a:rPr>
              <a:t>Project</a:t>
            </a:r>
            <a:endParaRPr lang="en-US" altLang="en-US" dirty="0">
              <a:latin typeface=".VnTime" pitchFamily="34" charset="0"/>
            </a:endParaRPr>
          </a:p>
        </p:txBody>
      </p:sp>
      <p:sp>
        <p:nvSpPr>
          <p:cNvPr id="999435" name="Rectangle 11"/>
          <p:cNvSpPr>
            <a:spLocks noChangeArrowheads="1"/>
          </p:cNvSpPr>
          <p:nvPr/>
        </p:nvSpPr>
        <p:spPr bwMode="auto">
          <a:xfrm>
            <a:off x="4731387" y="3114507"/>
            <a:ext cx="1357313"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dirty="0" smtClean="0">
                <a:latin typeface=".VnTime" pitchFamily="34" charset="0"/>
              </a:rPr>
              <a:t>Phases</a:t>
            </a:r>
            <a:endParaRPr lang="en-US" altLang="en-US" dirty="0">
              <a:latin typeface=".VnTime" pitchFamily="34" charset="0"/>
            </a:endParaRPr>
          </a:p>
        </p:txBody>
      </p:sp>
      <p:sp>
        <p:nvSpPr>
          <p:cNvPr id="999437" name="Rectangle 13"/>
          <p:cNvSpPr>
            <a:spLocks noChangeArrowheads="1"/>
          </p:cNvSpPr>
          <p:nvPr/>
        </p:nvSpPr>
        <p:spPr bwMode="auto">
          <a:xfrm>
            <a:off x="6499226" y="5105401"/>
            <a:ext cx="792526"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dirty="0" smtClean="0">
                <a:latin typeface=".VnTime" pitchFamily="34" charset="0"/>
              </a:rPr>
              <a:t>Works</a:t>
            </a:r>
            <a:endParaRPr lang="en-US" altLang="en-US" dirty="0"/>
          </a:p>
        </p:txBody>
      </p:sp>
      <p:sp>
        <p:nvSpPr>
          <p:cNvPr id="999438" name="Rectangle 14"/>
          <p:cNvSpPr>
            <a:spLocks noChangeArrowheads="1"/>
          </p:cNvSpPr>
          <p:nvPr/>
        </p:nvSpPr>
        <p:spPr bwMode="auto">
          <a:xfrm>
            <a:off x="5580064" y="4173539"/>
            <a:ext cx="1277595"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dirty="0" smtClean="0">
                <a:latin typeface=".VnTime" pitchFamily="34" charset="0"/>
              </a:rPr>
              <a:t>Productions</a:t>
            </a:r>
            <a:endParaRPr lang="en-US" altLang="en-US" dirty="0"/>
          </a:p>
        </p:txBody>
      </p:sp>
      <p:sp>
        <p:nvSpPr>
          <p:cNvPr id="999439" name="Rectangle 15"/>
          <p:cNvSpPr>
            <a:spLocks noChangeArrowheads="1"/>
          </p:cNvSpPr>
          <p:nvPr/>
        </p:nvSpPr>
        <p:spPr bwMode="auto">
          <a:xfrm>
            <a:off x="7337426" y="6096001"/>
            <a:ext cx="1387475"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dirty="0" smtClean="0">
                <a:latin typeface=".VnTime" pitchFamily="34" charset="0"/>
              </a:rPr>
              <a:t>Tasks</a:t>
            </a:r>
            <a:endParaRPr lang="en-US" altLang="en-US" dirty="0">
              <a:latin typeface=".VnTime" pitchFamily="34" charset="0"/>
            </a:endParaRPr>
          </a:p>
        </p:txBody>
      </p:sp>
      <p:sp>
        <p:nvSpPr>
          <p:cNvPr id="999440" name="Line 16"/>
          <p:cNvSpPr>
            <a:spLocks noChangeShapeType="1"/>
          </p:cNvSpPr>
          <p:nvPr/>
        </p:nvSpPr>
        <p:spPr bwMode="auto">
          <a:xfrm>
            <a:off x="5194937" y="2885906"/>
            <a:ext cx="3262313"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1" name="Line 17"/>
          <p:cNvSpPr>
            <a:spLocks noChangeShapeType="1"/>
          </p:cNvSpPr>
          <p:nvPr/>
        </p:nvSpPr>
        <p:spPr bwMode="auto">
          <a:xfrm>
            <a:off x="6712586" y="2892256"/>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2" name="Line 18"/>
          <p:cNvSpPr>
            <a:spLocks noChangeShapeType="1"/>
          </p:cNvSpPr>
          <p:nvPr/>
        </p:nvSpPr>
        <p:spPr bwMode="auto">
          <a:xfrm>
            <a:off x="5188586" y="2739856"/>
            <a:ext cx="0" cy="3683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3" name="Line 19"/>
          <p:cNvSpPr>
            <a:spLocks noChangeShapeType="1"/>
          </p:cNvSpPr>
          <p:nvPr/>
        </p:nvSpPr>
        <p:spPr bwMode="auto">
          <a:xfrm>
            <a:off x="8465186" y="2892256"/>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4" name="Line 20"/>
          <p:cNvSpPr>
            <a:spLocks noChangeShapeType="1"/>
          </p:cNvSpPr>
          <p:nvPr/>
        </p:nvSpPr>
        <p:spPr bwMode="auto">
          <a:xfrm>
            <a:off x="4600575" y="3886200"/>
            <a:ext cx="37211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5" name="Line 21"/>
          <p:cNvSpPr>
            <a:spLocks noChangeShapeType="1"/>
          </p:cNvSpPr>
          <p:nvPr/>
        </p:nvSpPr>
        <p:spPr bwMode="auto">
          <a:xfrm>
            <a:off x="4594225" y="38925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6" name="Line 22"/>
          <p:cNvSpPr>
            <a:spLocks noChangeShapeType="1"/>
          </p:cNvSpPr>
          <p:nvPr/>
        </p:nvSpPr>
        <p:spPr bwMode="auto">
          <a:xfrm>
            <a:off x="8328025" y="38925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7" name="Line 23"/>
          <p:cNvSpPr>
            <a:spLocks noChangeShapeType="1"/>
          </p:cNvSpPr>
          <p:nvPr/>
        </p:nvSpPr>
        <p:spPr bwMode="auto">
          <a:xfrm>
            <a:off x="6196013" y="38925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8" name="Line 24"/>
          <p:cNvSpPr>
            <a:spLocks noChangeShapeType="1"/>
          </p:cNvSpPr>
          <p:nvPr/>
        </p:nvSpPr>
        <p:spPr bwMode="auto">
          <a:xfrm>
            <a:off x="5280025" y="36639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9" name="Line 25"/>
          <p:cNvSpPr>
            <a:spLocks noChangeShapeType="1"/>
          </p:cNvSpPr>
          <p:nvPr/>
        </p:nvSpPr>
        <p:spPr bwMode="auto">
          <a:xfrm>
            <a:off x="5516563" y="4876800"/>
            <a:ext cx="3719512"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0" name="Line 26"/>
          <p:cNvSpPr>
            <a:spLocks noChangeShapeType="1"/>
          </p:cNvSpPr>
          <p:nvPr/>
        </p:nvSpPr>
        <p:spPr bwMode="auto">
          <a:xfrm>
            <a:off x="5508625" y="48831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1" name="Line 27"/>
          <p:cNvSpPr>
            <a:spLocks noChangeShapeType="1"/>
          </p:cNvSpPr>
          <p:nvPr/>
        </p:nvSpPr>
        <p:spPr bwMode="auto">
          <a:xfrm>
            <a:off x="9242425" y="48831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2" name="Line 28"/>
          <p:cNvSpPr>
            <a:spLocks noChangeShapeType="1"/>
          </p:cNvSpPr>
          <p:nvPr/>
        </p:nvSpPr>
        <p:spPr bwMode="auto">
          <a:xfrm>
            <a:off x="7108825" y="48831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3" name="Line 29"/>
          <p:cNvSpPr>
            <a:spLocks noChangeShapeType="1"/>
          </p:cNvSpPr>
          <p:nvPr/>
        </p:nvSpPr>
        <p:spPr bwMode="auto">
          <a:xfrm>
            <a:off x="6196013" y="46545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4" name="Line 30"/>
          <p:cNvSpPr>
            <a:spLocks noChangeShapeType="1"/>
          </p:cNvSpPr>
          <p:nvPr/>
        </p:nvSpPr>
        <p:spPr bwMode="auto">
          <a:xfrm>
            <a:off x="6429375" y="5867400"/>
            <a:ext cx="37211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5" name="Line 31"/>
          <p:cNvSpPr>
            <a:spLocks noChangeShapeType="1"/>
          </p:cNvSpPr>
          <p:nvPr/>
        </p:nvSpPr>
        <p:spPr bwMode="auto">
          <a:xfrm>
            <a:off x="6423025" y="58737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6" name="Line 32"/>
          <p:cNvSpPr>
            <a:spLocks noChangeShapeType="1"/>
          </p:cNvSpPr>
          <p:nvPr/>
        </p:nvSpPr>
        <p:spPr bwMode="auto">
          <a:xfrm>
            <a:off x="10158413" y="58737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7" name="Line 33"/>
          <p:cNvSpPr>
            <a:spLocks noChangeShapeType="1"/>
          </p:cNvSpPr>
          <p:nvPr/>
        </p:nvSpPr>
        <p:spPr bwMode="auto">
          <a:xfrm>
            <a:off x="8023225" y="58737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8" name="Line 34"/>
          <p:cNvSpPr>
            <a:spLocks noChangeShapeType="1"/>
          </p:cNvSpPr>
          <p:nvPr/>
        </p:nvSpPr>
        <p:spPr bwMode="auto">
          <a:xfrm>
            <a:off x="7108825" y="5645150"/>
            <a:ext cx="0"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65" name="Rectangle 41"/>
          <p:cNvSpPr>
            <a:spLocks noChangeArrowheads="1"/>
          </p:cNvSpPr>
          <p:nvPr/>
        </p:nvSpPr>
        <p:spPr bwMode="auto">
          <a:xfrm>
            <a:off x="2636838" y="2262020"/>
            <a:ext cx="362280"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800" dirty="0">
                <a:latin typeface=".VnTime" pitchFamily="34" charset="0"/>
              </a:rPr>
              <a:t>1</a:t>
            </a:r>
          </a:p>
        </p:txBody>
      </p:sp>
      <p:sp>
        <p:nvSpPr>
          <p:cNvPr id="999466" name="Rectangle 42"/>
          <p:cNvSpPr>
            <a:spLocks noChangeArrowheads="1"/>
          </p:cNvSpPr>
          <p:nvPr/>
        </p:nvSpPr>
        <p:spPr bwMode="auto">
          <a:xfrm>
            <a:off x="2636838" y="3216276"/>
            <a:ext cx="362280"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800">
                <a:latin typeface=".VnTime" pitchFamily="34" charset="0"/>
              </a:rPr>
              <a:t>2</a:t>
            </a:r>
          </a:p>
        </p:txBody>
      </p:sp>
      <p:sp>
        <p:nvSpPr>
          <p:cNvPr id="999467" name="Rectangle 43"/>
          <p:cNvSpPr>
            <a:spLocks noChangeArrowheads="1"/>
          </p:cNvSpPr>
          <p:nvPr/>
        </p:nvSpPr>
        <p:spPr bwMode="auto">
          <a:xfrm>
            <a:off x="2636838" y="4206876"/>
            <a:ext cx="362280"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800">
                <a:latin typeface=".VnTime" pitchFamily="34" charset="0"/>
              </a:rPr>
              <a:t>3</a:t>
            </a:r>
          </a:p>
        </p:txBody>
      </p:sp>
      <p:sp>
        <p:nvSpPr>
          <p:cNvPr id="999468" name="Rectangle 44"/>
          <p:cNvSpPr>
            <a:spLocks noChangeArrowheads="1"/>
          </p:cNvSpPr>
          <p:nvPr/>
        </p:nvSpPr>
        <p:spPr bwMode="auto">
          <a:xfrm>
            <a:off x="2636838" y="5121276"/>
            <a:ext cx="362280"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800">
                <a:latin typeface=".VnTime" pitchFamily="34" charset="0"/>
              </a:rPr>
              <a:t>4</a:t>
            </a:r>
          </a:p>
        </p:txBody>
      </p:sp>
      <p:sp>
        <p:nvSpPr>
          <p:cNvPr id="999469" name="Rectangle 45"/>
          <p:cNvSpPr>
            <a:spLocks noChangeArrowheads="1"/>
          </p:cNvSpPr>
          <p:nvPr/>
        </p:nvSpPr>
        <p:spPr bwMode="auto">
          <a:xfrm>
            <a:off x="2636838" y="6111876"/>
            <a:ext cx="362280" cy="520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800">
                <a:latin typeface=".VnTime" pitchFamily="34" charset="0"/>
              </a:rPr>
              <a:t>5</a:t>
            </a:r>
          </a:p>
        </p:txBody>
      </p:sp>
      <p:sp>
        <p:nvSpPr>
          <p:cNvPr id="999472" name="AutoShape 48"/>
          <p:cNvSpPr>
            <a:spLocks/>
          </p:cNvSpPr>
          <p:nvPr/>
        </p:nvSpPr>
        <p:spPr bwMode="auto">
          <a:xfrm>
            <a:off x="5965825" y="5638800"/>
            <a:ext cx="457200" cy="990600"/>
          </a:xfrm>
          <a:prstGeom prst="leftBrace">
            <a:avLst>
              <a:gd name="adj1" fmla="val 37616"/>
              <a:gd name="adj2" fmla="val 51528"/>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73" name="AutoShape 49"/>
          <p:cNvSpPr>
            <a:spLocks/>
          </p:cNvSpPr>
          <p:nvPr/>
        </p:nvSpPr>
        <p:spPr bwMode="auto">
          <a:xfrm flipH="1">
            <a:off x="10080625" y="5638800"/>
            <a:ext cx="457200" cy="990600"/>
          </a:xfrm>
          <a:prstGeom prst="leftBrace">
            <a:avLst>
              <a:gd name="adj1" fmla="val 37616"/>
              <a:gd name="adj2" fmla="val 51528"/>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16436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fontAlgn="t"/>
            <a:r>
              <a:rPr lang="en-US" dirty="0"/>
              <a:t/>
            </a:r>
            <a:br>
              <a:rPr lang="en-US" dirty="0"/>
            </a:br>
            <a:r>
              <a:rPr lang="en-US" dirty="0" smtClean="0"/>
              <a:t/>
            </a:r>
            <a:br>
              <a:rPr lang="en-US" dirty="0" smtClean="0"/>
            </a:br>
            <a:r>
              <a:rPr lang="en-US" dirty="0" smtClean="0"/>
              <a:t>5 </a:t>
            </a:r>
            <a:r>
              <a:rPr lang="en-US" dirty="0"/>
              <a:t>STEPS TO BUILD </a:t>
            </a:r>
            <a:r>
              <a:rPr lang="en-US" dirty="0" smtClean="0"/>
              <a:t>WBS</a:t>
            </a:r>
            <a:br>
              <a:rPr lang="en-US" dirty="0" smtClean="0"/>
            </a:br>
            <a:r>
              <a:rPr lang="en-US" dirty="0"/>
              <a:t>5 </a:t>
            </a:r>
            <a:r>
              <a:rPr lang="vi-VN" dirty="0">
                <a:latin typeface="Calibri Light" panose="020F0302020204030204" pitchFamily="34" charset="0"/>
                <a:cs typeface="Calibri Light" panose="020F0302020204030204" pitchFamily="34" charset="0"/>
              </a:rPr>
              <a:t>BƯỚC XÂY DỰNG WBS</a:t>
            </a:r>
            <a:endParaRPr lang="en-US" dirty="0">
              <a:latin typeface="Calibri Light" panose="020F0302020204030204" pitchFamily="34" charset="0"/>
              <a:cs typeface="Calibri Light" panose="020F0302020204030204" pitchFamily="34" charset="0"/>
            </a:endParaRPr>
          </a:p>
        </p:txBody>
      </p:sp>
      <p:sp>
        <p:nvSpPr>
          <p:cNvPr id="3075" name="Rectangle 3"/>
          <p:cNvSpPr>
            <a:spLocks noGrp="1" noChangeArrowheads="1"/>
          </p:cNvSpPr>
          <p:nvPr>
            <p:ph sz="half" idx="1"/>
          </p:nvPr>
        </p:nvSpPr>
        <p:spPr/>
        <p:txBody>
          <a:bodyPr>
            <a:normAutofit fontScale="85000" lnSpcReduction="20000"/>
          </a:bodyPr>
          <a:lstStyle/>
          <a:p>
            <a:r>
              <a:rPr lang="en-US" dirty="0">
                <a:latin typeface="Arial" panose="020B0604020202020204" pitchFamily="34" charset="0"/>
                <a:cs typeface="Arial" panose="020B0604020202020204" pitchFamily="34" charset="0"/>
              </a:rPr>
              <a:t>Step 1: Write down the entire product you will build.</a:t>
            </a:r>
          </a:p>
          <a:p>
            <a:r>
              <a:rPr lang="en-US" dirty="0">
                <a:latin typeface="Arial" panose="020B0604020202020204" pitchFamily="34" charset="0"/>
                <a:cs typeface="Arial" panose="020B0604020202020204" pitchFamily="34" charset="0"/>
              </a:rPr>
              <a:t>Step 2: Expand the whole product into variable levels according to the sub products.</a:t>
            </a:r>
          </a:p>
          <a:p>
            <a:r>
              <a:rPr lang="en-US" dirty="0">
                <a:latin typeface="Arial" panose="020B0604020202020204" pitchFamily="34" charset="0"/>
                <a:cs typeface="Arial" panose="020B0604020202020204" pitchFamily="34" charset="0"/>
              </a:rPr>
              <a:t>Step 3: After you have finished extracting the PBS part, you can start to do the same for the TBS part by writing down a sequence of subsequent tasks below each lowest PBS element.</a:t>
            </a:r>
          </a:p>
          <a:p>
            <a:r>
              <a:rPr lang="en-US" dirty="0">
                <a:latin typeface="Arial" panose="020B0604020202020204" pitchFamily="34" charset="0"/>
                <a:cs typeface="Arial" panose="020B0604020202020204" pitchFamily="34" charset="0"/>
              </a:rPr>
              <a:t>Step 4: Code each element in WBS with a unique code.</a:t>
            </a:r>
          </a:p>
          <a:p>
            <a:r>
              <a:rPr lang="en-US" dirty="0">
                <a:latin typeface="Arial" panose="020B0604020202020204" pitchFamily="34" charset="0"/>
                <a:cs typeface="Arial" panose="020B0604020202020204" pitchFamily="34" charset="0"/>
              </a:rPr>
              <a:t>Step 5: Review WBS, verify to ensure that: Firstly all PBS elements have nouns (and can add accompanying adjectives), secondly all TBS elements have verbs. ordered and complements, and eventually all elements had a unique WBS code.</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p:txBody>
          <a:bodyPr>
            <a:normAutofit fontScale="85000" lnSpcReduction="20000"/>
          </a:bodyPr>
          <a:lstStyle/>
          <a:p>
            <a:r>
              <a:rPr lang="vi-VN" dirty="0">
                <a:solidFill>
                  <a:srgbClr val="0070C0"/>
                </a:solidFill>
              </a:rPr>
              <a:t>Bước 1: Viết ra sản phẩm toàn bộ bạn sẽ xây dựng.</a:t>
            </a:r>
          </a:p>
          <a:p>
            <a:r>
              <a:rPr lang="vi-VN" dirty="0">
                <a:solidFill>
                  <a:srgbClr val="0070C0"/>
                </a:solidFill>
              </a:rPr>
              <a:t>Bước 2: Bung sản phẩm toàn bộ ra thành các mức biến thiên theo các sản phẩm con.</a:t>
            </a:r>
          </a:p>
          <a:p>
            <a:r>
              <a:rPr lang="vi-VN" dirty="0">
                <a:solidFill>
                  <a:srgbClr val="0070C0"/>
                </a:solidFill>
              </a:rPr>
              <a:t>Bước 3: Sau khi bạn đã hoàn thành bung phần PBS, bạn có thể bắt đầu làm giống thế cho phần TBS bằng việc viết ra một chuỗi các nhiệm vụ mức tiếp dưới mỗi phần tử PBS thấp nhất.</a:t>
            </a:r>
          </a:p>
          <a:p>
            <a:r>
              <a:rPr lang="vi-VN" dirty="0">
                <a:solidFill>
                  <a:srgbClr val="0070C0"/>
                </a:solidFill>
              </a:rPr>
              <a:t>Bước 4: Đánh mã cho mỗi phần tử trong WBS bằng một mã số duy nhất.</a:t>
            </a:r>
          </a:p>
          <a:p>
            <a:r>
              <a:rPr lang="vi-VN" dirty="0">
                <a:solidFill>
                  <a:srgbClr val="0070C0"/>
                </a:solidFill>
              </a:rPr>
              <a:t>Bước 5: Xét duyệt lại WBS, giám định để đảm bảo rằng: Thứ nhất tất cả các phần tử PBS đều có danh từ (và có thể thêm tính từ đi kèm), thứ hai tất cả các phần tử TBS đều có động từ ra lệnh và bổ ngữ, và cuối cùng tất cả các phần tử đều có mã WBS duy nhất.</a:t>
            </a:r>
          </a:p>
        </p:txBody>
      </p:sp>
      <p:sp>
        <p:nvSpPr>
          <p:cNvPr id="2" name="Slide Number Placeholder 1"/>
          <p:cNvSpPr>
            <a:spLocks noGrp="1"/>
          </p:cNvSpPr>
          <p:nvPr>
            <p:ph type="sldNum" sz="quarter" idx="12"/>
          </p:nvPr>
        </p:nvSpPr>
        <p:spPr/>
        <p:txBody>
          <a:bodyPr/>
          <a:lstStyle/>
          <a:p>
            <a:fld id="{45D3D480-1655-47CE-BCA6-6F308F04DFD7}" type="slidenum">
              <a:rPr lang="es-ES" smtClean="0"/>
              <a:pPr/>
              <a:t>18</a:t>
            </a:fld>
            <a:endParaRPr lang="es-ES"/>
          </a:p>
        </p:txBody>
      </p:sp>
    </p:spTree>
    <p:extLst>
      <p:ext uri="{BB962C8B-B14F-4D97-AF65-F5344CB8AC3E}">
        <p14:creationId xmlns:p14="http://schemas.microsoft.com/office/powerpoint/2010/main" val="2996491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normAutofit/>
          </a:bodyPr>
          <a:lstStyle/>
          <a:p>
            <a:r>
              <a:rPr lang="fr-FR" altLang="en-US"/>
              <a:t>Các cách dàn dựng khác nhau trên một WBS</a:t>
            </a:r>
          </a:p>
        </p:txBody>
      </p:sp>
      <p:sp>
        <p:nvSpPr>
          <p:cNvPr id="337923" name="Rectangle 3"/>
          <p:cNvSpPr>
            <a:spLocks noGrp="1" noChangeArrowheads="1"/>
          </p:cNvSpPr>
          <p:nvPr>
            <p:ph sz="half" idx="1"/>
          </p:nvPr>
        </p:nvSpPr>
        <p:spPr/>
        <p:txBody>
          <a:bodyPr/>
          <a:lstStyle/>
          <a:p>
            <a:r>
              <a:rPr lang="fr-FR" altLang="en-US" dirty="0">
                <a:solidFill>
                  <a:srgbClr val="0070C0"/>
                </a:solidFill>
              </a:rPr>
              <a:t>a/ </a:t>
            </a:r>
            <a:r>
              <a:rPr lang="fr-FR" altLang="en-US" dirty="0" err="1">
                <a:solidFill>
                  <a:srgbClr val="0070C0"/>
                </a:solidFill>
              </a:rPr>
              <a:t>Dàn</a:t>
            </a:r>
            <a:r>
              <a:rPr lang="fr-FR" altLang="en-US" dirty="0">
                <a:solidFill>
                  <a:srgbClr val="0070C0"/>
                </a:solidFill>
              </a:rPr>
              <a:t> </a:t>
            </a:r>
            <a:r>
              <a:rPr lang="fr-FR" altLang="en-US" dirty="0" err="1">
                <a:solidFill>
                  <a:srgbClr val="0070C0"/>
                </a:solidFill>
              </a:rPr>
              <a:t>dựng</a:t>
            </a:r>
            <a:r>
              <a:rPr lang="fr-FR" altLang="en-US" dirty="0">
                <a:solidFill>
                  <a:srgbClr val="0070C0"/>
                </a:solidFill>
              </a:rPr>
              <a:t> </a:t>
            </a:r>
            <a:r>
              <a:rPr lang="fr-FR" altLang="en-US" dirty="0" err="1">
                <a:solidFill>
                  <a:srgbClr val="0070C0"/>
                </a:solidFill>
              </a:rPr>
              <a:t>theo</a:t>
            </a:r>
            <a:r>
              <a:rPr lang="fr-FR" altLang="en-US" dirty="0">
                <a:solidFill>
                  <a:srgbClr val="0070C0"/>
                </a:solidFill>
              </a:rPr>
              <a:t> </a:t>
            </a:r>
            <a:r>
              <a:rPr lang="fr-FR" altLang="en-US" dirty="0" err="1">
                <a:solidFill>
                  <a:srgbClr val="0070C0"/>
                </a:solidFill>
              </a:rPr>
              <a:t>sản</a:t>
            </a:r>
            <a:r>
              <a:rPr lang="fr-FR" altLang="en-US" dirty="0">
                <a:solidFill>
                  <a:srgbClr val="0070C0"/>
                </a:solidFill>
              </a:rPr>
              <a:t> </a:t>
            </a:r>
            <a:r>
              <a:rPr lang="fr-FR" altLang="en-US" dirty="0" err="1">
                <a:solidFill>
                  <a:srgbClr val="0070C0"/>
                </a:solidFill>
              </a:rPr>
              <a:t>phẩm</a:t>
            </a:r>
            <a:endParaRPr lang="fr-FR" altLang="en-US" dirty="0">
              <a:solidFill>
                <a:srgbClr val="0070C0"/>
              </a:solidFill>
            </a:endParaRPr>
          </a:p>
          <a:p>
            <a:r>
              <a:rPr lang="fr-FR" altLang="en-US" dirty="0">
                <a:solidFill>
                  <a:srgbClr val="0070C0"/>
                </a:solidFill>
              </a:rPr>
              <a:t>b/  </a:t>
            </a:r>
            <a:r>
              <a:rPr lang="fr-FR" altLang="en-US" dirty="0" err="1">
                <a:solidFill>
                  <a:srgbClr val="0070C0"/>
                </a:solidFill>
              </a:rPr>
              <a:t>Dàn</a:t>
            </a:r>
            <a:r>
              <a:rPr lang="fr-FR" altLang="en-US" dirty="0">
                <a:solidFill>
                  <a:srgbClr val="0070C0"/>
                </a:solidFill>
              </a:rPr>
              <a:t> </a:t>
            </a:r>
            <a:r>
              <a:rPr lang="fr-FR" altLang="en-US" dirty="0" err="1">
                <a:solidFill>
                  <a:srgbClr val="0070C0"/>
                </a:solidFill>
              </a:rPr>
              <a:t>dựng</a:t>
            </a:r>
            <a:r>
              <a:rPr lang="fr-FR" altLang="en-US" dirty="0">
                <a:solidFill>
                  <a:srgbClr val="0070C0"/>
                </a:solidFill>
              </a:rPr>
              <a:t> </a:t>
            </a:r>
            <a:r>
              <a:rPr lang="fr-FR" altLang="en-US" dirty="0" err="1">
                <a:solidFill>
                  <a:srgbClr val="0070C0"/>
                </a:solidFill>
              </a:rPr>
              <a:t>theo</a:t>
            </a:r>
            <a:r>
              <a:rPr lang="fr-FR" altLang="en-US" dirty="0">
                <a:solidFill>
                  <a:srgbClr val="0070C0"/>
                </a:solidFill>
              </a:rPr>
              <a:t> </a:t>
            </a:r>
            <a:r>
              <a:rPr lang="fr-FR" altLang="en-US" dirty="0" err="1">
                <a:solidFill>
                  <a:srgbClr val="0070C0"/>
                </a:solidFill>
              </a:rPr>
              <a:t>trình</a:t>
            </a:r>
            <a:r>
              <a:rPr lang="fr-FR" altLang="en-US" dirty="0">
                <a:solidFill>
                  <a:srgbClr val="0070C0"/>
                </a:solidFill>
              </a:rPr>
              <a:t> </a:t>
            </a:r>
            <a:r>
              <a:rPr lang="fr-FR" altLang="en-US" dirty="0" err="1">
                <a:solidFill>
                  <a:srgbClr val="0070C0"/>
                </a:solidFill>
              </a:rPr>
              <a:t>tự</a:t>
            </a:r>
            <a:endParaRPr lang="fr-FR" altLang="en-US" dirty="0">
              <a:solidFill>
                <a:srgbClr val="0070C0"/>
              </a:solidFill>
            </a:endParaRPr>
          </a:p>
          <a:p>
            <a:r>
              <a:rPr lang="fr-FR" altLang="en-US" dirty="0">
                <a:solidFill>
                  <a:srgbClr val="0070C0"/>
                </a:solidFill>
              </a:rPr>
              <a:t>c/ </a:t>
            </a:r>
            <a:r>
              <a:rPr lang="fr-FR" altLang="en-US" dirty="0" err="1">
                <a:solidFill>
                  <a:srgbClr val="0070C0"/>
                </a:solidFill>
              </a:rPr>
              <a:t>Dàn</a:t>
            </a:r>
            <a:r>
              <a:rPr lang="fr-FR" altLang="en-US" dirty="0">
                <a:solidFill>
                  <a:srgbClr val="0070C0"/>
                </a:solidFill>
              </a:rPr>
              <a:t> </a:t>
            </a:r>
            <a:r>
              <a:rPr lang="fr-FR" altLang="en-US" dirty="0" err="1">
                <a:solidFill>
                  <a:srgbClr val="0070C0"/>
                </a:solidFill>
              </a:rPr>
              <a:t>dựng</a:t>
            </a:r>
            <a:r>
              <a:rPr lang="fr-FR" altLang="en-US" dirty="0">
                <a:solidFill>
                  <a:srgbClr val="0070C0"/>
                </a:solidFill>
              </a:rPr>
              <a:t>  </a:t>
            </a:r>
            <a:r>
              <a:rPr lang="fr-FR" altLang="en-US" dirty="0" err="1">
                <a:solidFill>
                  <a:srgbClr val="0070C0"/>
                </a:solidFill>
              </a:rPr>
              <a:t>theo</a:t>
            </a:r>
            <a:r>
              <a:rPr lang="fr-FR" altLang="en-US" dirty="0">
                <a:solidFill>
                  <a:srgbClr val="0070C0"/>
                </a:solidFill>
              </a:rPr>
              <a:t> </a:t>
            </a:r>
            <a:r>
              <a:rPr lang="fr-FR" altLang="en-US" dirty="0" err="1">
                <a:solidFill>
                  <a:srgbClr val="0070C0"/>
                </a:solidFill>
              </a:rPr>
              <a:t>trách</a:t>
            </a:r>
            <a:r>
              <a:rPr lang="fr-FR" altLang="en-US" dirty="0">
                <a:solidFill>
                  <a:srgbClr val="0070C0"/>
                </a:solidFill>
              </a:rPr>
              <a:t> </a:t>
            </a:r>
            <a:r>
              <a:rPr lang="fr-FR" altLang="en-US" dirty="0" err="1" smtClean="0">
                <a:solidFill>
                  <a:srgbClr val="0070C0"/>
                </a:solidFill>
              </a:rPr>
              <a:t>nhiệm</a:t>
            </a:r>
            <a:endParaRPr lang="en-US" altLang="en-US" dirty="0">
              <a:solidFill>
                <a:srgbClr val="0070C0"/>
              </a:solidFill>
            </a:endParaRPr>
          </a:p>
          <a:p>
            <a:r>
              <a:rPr lang="en-US" altLang="en-US" dirty="0"/>
              <a:t>a / Staged according to the product</a:t>
            </a:r>
          </a:p>
          <a:p>
            <a:r>
              <a:rPr lang="en-US" altLang="en-US" dirty="0"/>
              <a:t>b / Staged in sequence</a:t>
            </a:r>
          </a:p>
          <a:p>
            <a:r>
              <a:rPr lang="en-US" altLang="en-US" dirty="0"/>
              <a:t>c / Staged under responsibility</a:t>
            </a:r>
          </a:p>
        </p:txBody>
      </p:sp>
      <p:sp>
        <p:nvSpPr>
          <p:cNvPr id="2" name="Content Placeholder 1"/>
          <p:cNvSpPr>
            <a:spLocks noGrp="1"/>
          </p:cNvSpPr>
          <p:nvPr>
            <p:ph sz="half" idx="2"/>
          </p:nvPr>
        </p:nvSpPr>
        <p:spPr/>
        <p:txBody>
          <a:bodyPr/>
          <a:lstStyle/>
          <a:p>
            <a:endParaRPr lang="en-US"/>
          </a:p>
        </p:txBody>
      </p:sp>
      <p:sp>
        <p:nvSpPr>
          <p:cNvPr id="4" name="Date Placeholder 3"/>
          <p:cNvSpPr>
            <a:spLocks noGrp="1"/>
          </p:cNvSpPr>
          <p:nvPr>
            <p:ph type="dt" sz="half" idx="10"/>
          </p:nvPr>
        </p:nvSpPr>
        <p:spPr/>
        <p:txBody>
          <a:bodyPr/>
          <a:lstStyle/>
          <a:p>
            <a:r>
              <a:rPr lang="en-US" altLang="en-US"/>
              <a:t>Bảng công việc</a:t>
            </a:r>
          </a:p>
        </p:txBody>
      </p:sp>
      <p:sp>
        <p:nvSpPr>
          <p:cNvPr id="5" name="Footer Placeholder 4"/>
          <p:cNvSpPr>
            <a:spLocks noGrp="1"/>
          </p:cNvSpPr>
          <p:nvPr>
            <p:ph type="ftr" sz="quarter" idx="11"/>
          </p:nvPr>
        </p:nvSpPr>
        <p:spPr/>
        <p:txBody>
          <a:bodyPr/>
          <a:lstStyle/>
          <a:p>
            <a:r>
              <a:rPr lang="en-US" altLang="en-US"/>
              <a:t>Lập kế hoạch thực hiện dự án</a:t>
            </a:r>
          </a:p>
        </p:txBody>
      </p:sp>
      <p:sp>
        <p:nvSpPr>
          <p:cNvPr id="6" name="Slide Number Placeholder 5"/>
          <p:cNvSpPr>
            <a:spLocks noGrp="1"/>
          </p:cNvSpPr>
          <p:nvPr>
            <p:ph type="sldNum" sz="quarter" idx="12"/>
          </p:nvPr>
        </p:nvSpPr>
        <p:spPr/>
        <p:txBody>
          <a:bodyPr/>
          <a:lstStyle/>
          <a:p>
            <a:pPr lvl="1"/>
            <a:fld id="{AB327B60-781E-4DCE-A728-7CB0EA9DEDFE}" type="slidenum">
              <a:rPr lang="en-US" altLang="en-US"/>
              <a:pPr lvl="1"/>
              <a:t>19</a:t>
            </a:fld>
            <a:endParaRPr lang="en-US" altLang="en-US">
              <a:latin typeface="Times New Roman" pitchFamily="18" charset="0"/>
            </a:endParaRPr>
          </a:p>
        </p:txBody>
      </p:sp>
    </p:spTree>
    <p:extLst>
      <p:ext uri="{BB962C8B-B14F-4D97-AF65-F5344CB8AC3E}">
        <p14:creationId xmlns:p14="http://schemas.microsoft.com/office/powerpoint/2010/main" val="647699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036" y="-17682"/>
            <a:ext cx="5129433"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smtClean="0">
                <a:ln/>
                <a:solidFill>
                  <a:schemeClr val="accent3"/>
                </a:solidFill>
                <a:latin typeface="Times New Roman" panose="02020603050405020304" pitchFamily="18" charset="0"/>
                <a:cs typeface="Times New Roman" panose="02020603050405020304" pitchFamily="18" charset="0"/>
              </a:rPr>
              <a:t>Unit 6.Developing </a:t>
            </a:r>
            <a:r>
              <a:rPr lang="en-US" sz="2400" b="1" dirty="0">
                <a:ln/>
                <a:solidFill>
                  <a:schemeClr val="accent3"/>
                </a:solidFill>
                <a:latin typeface="Times New Roman" panose="02020603050405020304" pitchFamily="18" charset="0"/>
                <a:cs typeface="Times New Roman" panose="02020603050405020304" pitchFamily="18" charset="0"/>
              </a:rPr>
              <a:t>a Work Breakdown Structure (WBS)</a:t>
            </a:r>
            <a:endParaRPr lang="en-US" sz="2400" b="1" i="1" dirty="0">
              <a:ln/>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5755" y="813315"/>
            <a:ext cx="6060245" cy="5478423"/>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This Unit is About</a:t>
            </a:r>
            <a:endParaRPr lang="en-US" b="1"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unit introduces you to Work Breakdown Structure (WBS). It defines what a </a:t>
            </a:r>
            <a:r>
              <a:rPr lang="en-US" sz="1600" dirty="0" smtClean="0">
                <a:latin typeface="Times New Roman" panose="02020603050405020304" pitchFamily="18" charset="0"/>
                <a:cs typeface="Times New Roman" panose="02020603050405020304" pitchFamily="18" charset="0"/>
              </a:rPr>
              <a:t>WBS </a:t>
            </a:r>
            <a:r>
              <a:rPr lang="en-US" sz="1600" dirty="0">
                <a:latin typeface="Times New Roman" panose="02020603050405020304" pitchFamily="18" charset="0"/>
                <a:cs typeface="Times New Roman" panose="02020603050405020304" pitchFamily="18" charset="0"/>
              </a:rPr>
              <a:t>is, explains the value of a WBS, and describes the common formats of a WBS. In addition, the process for developing a WBS is presented.</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You Should Be Able to Do</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After completing this unit, you should be able to :</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and describe the Work Breakdown Structure (WBS)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Explain the value of WBS</a:t>
            </a:r>
            <a:endParaRPr lang="en-US" sz="1600"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work packages</a:t>
            </a:r>
            <a:endParaRPr lang="en-US" sz="1600"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the common WBS formats</a:t>
            </a:r>
            <a:endParaRPr lang="en-US" sz="1600"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State how to build a WBS dictionary</a:t>
            </a:r>
            <a:endParaRPr lang="en-US" sz="1600"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Develop a WBS following the fundamental procedures</a:t>
            </a: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How You Will Check Progress</a:t>
            </a:r>
            <a:endParaRPr lang="en-US"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Accountability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Class discussion</a:t>
            </a:r>
            <a:endParaRPr lang="en-US" sz="1600"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Team Exercise 8-1 : Build a WBS</a:t>
            </a: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References</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Guide to the Project Management Body of Knowledge (PMBOK Guide Third Edition), Pennsylvania : Project Manager Institute. </a:t>
            </a:r>
          </a:p>
        </p:txBody>
      </p:sp>
      <p:sp>
        <p:nvSpPr>
          <p:cNvPr id="6" name="TextBox 5">
            <a:extLst>
              <a:ext uri="{FF2B5EF4-FFF2-40B4-BE49-F238E27FC236}">
                <a16:creationId xmlns:a16="http://schemas.microsoft.com/office/drawing/2014/main" xmlns="" id="{57FADEF8-AFB8-4C74-B44E-A507BEEAF7D2}"/>
              </a:ext>
            </a:extLst>
          </p:cNvPr>
          <p:cNvSpPr txBox="1"/>
          <p:nvPr/>
        </p:nvSpPr>
        <p:spPr>
          <a:xfrm>
            <a:off x="5981699" y="166985"/>
            <a:ext cx="606024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err="1" smtClean="0">
                <a:ln/>
                <a:solidFill>
                  <a:srgbClr val="197EC6"/>
                </a:solidFill>
                <a:latin typeface="Times New Roman" panose="02020603050405020304" pitchFamily="18" charset="0"/>
                <a:cs typeface="Times New Roman" panose="02020603050405020304" pitchFamily="18" charset="0"/>
              </a:rPr>
              <a:t>Bài</a:t>
            </a:r>
            <a:r>
              <a:rPr lang="en-US" sz="2400" b="1" dirty="0" smtClean="0">
                <a:ln/>
                <a:solidFill>
                  <a:srgbClr val="197EC6"/>
                </a:solidFill>
                <a:latin typeface="Times New Roman" panose="02020603050405020304" pitchFamily="18" charset="0"/>
                <a:cs typeface="Times New Roman" panose="02020603050405020304" pitchFamily="18" charset="0"/>
              </a:rPr>
              <a:t> 6.Phát </a:t>
            </a:r>
            <a:r>
              <a:rPr lang="en-US" sz="2400" b="1" dirty="0" err="1">
                <a:ln/>
                <a:solidFill>
                  <a:srgbClr val="197EC6"/>
                </a:solidFill>
                <a:latin typeface="Times New Roman" panose="02020603050405020304" pitchFamily="18" charset="0"/>
                <a:cs typeface="Times New Roman" panose="02020603050405020304" pitchFamily="18" charset="0"/>
              </a:rPr>
              <a:t>triển</a:t>
            </a:r>
            <a:r>
              <a:rPr lang="en-US" sz="2400" b="1" dirty="0">
                <a:ln/>
                <a:solidFill>
                  <a:srgbClr val="197EC6"/>
                </a:solidFill>
                <a:latin typeface="Times New Roman" panose="02020603050405020304" pitchFamily="18" charset="0"/>
                <a:cs typeface="Times New Roman" panose="02020603050405020304" pitchFamily="18" charset="0"/>
              </a:rPr>
              <a:t> </a:t>
            </a:r>
            <a:r>
              <a:rPr lang="en-US" sz="2400" b="1" dirty="0" err="1">
                <a:ln/>
                <a:solidFill>
                  <a:srgbClr val="197EC6"/>
                </a:solidFill>
                <a:latin typeface="Times New Roman" panose="02020603050405020304" pitchFamily="18" charset="0"/>
                <a:cs typeface="Times New Roman" panose="02020603050405020304" pitchFamily="18" charset="0"/>
              </a:rPr>
              <a:t>cấu</a:t>
            </a:r>
            <a:r>
              <a:rPr lang="en-US" sz="2400" b="1" dirty="0">
                <a:ln/>
                <a:solidFill>
                  <a:srgbClr val="197EC6"/>
                </a:solidFill>
                <a:latin typeface="Times New Roman" panose="02020603050405020304" pitchFamily="18" charset="0"/>
                <a:cs typeface="Times New Roman" panose="02020603050405020304" pitchFamily="18" charset="0"/>
              </a:rPr>
              <a:t> </a:t>
            </a:r>
            <a:r>
              <a:rPr lang="en-US" sz="2400" b="1" dirty="0" err="1">
                <a:ln/>
                <a:solidFill>
                  <a:srgbClr val="197EC6"/>
                </a:solidFill>
                <a:latin typeface="Times New Roman" panose="02020603050405020304" pitchFamily="18" charset="0"/>
                <a:cs typeface="Times New Roman" panose="02020603050405020304" pitchFamily="18" charset="0"/>
              </a:rPr>
              <a:t>trúc</a:t>
            </a:r>
            <a:r>
              <a:rPr lang="en-US" sz="2400" b="1" dirty="0">
                <a:ln/>
                <a:solidFill>
                  <a:srgbClr val="197EC6"/>
                </a:solidFill>
                <a:latin typeface="Times New Roman" panose="02020603050405020304" pitchFamily="18" charset="0"/>
                <a:cs typeface="Times New Roman" panose="02020603050405020304" pitchFamily="18" charset="0"/>
              </a:rPr>
              <a:t> phân chia công việc </a:t>
            </a:r>
          </a:p>
        </p:txBody>
      </p:sp>
      <p:sp>
        <p:nvSpPr>
          <p:cNvPr id="7" name="TextBox 6">
            <a:extLst>
              <a:ext uri="{FF2B5EF4-FFF2-40B4-BE49-F238E27FC236}">
                <a16:creationId xmlns:a16="http://schemas.microsoft.com/office/drawing/2014/main" xmlns="" id="{B11D57FA-7B5C-4F06-87FC-E864CE457893}"/>
              </a:ext>
            </a:extLst>
          </p:cNvPr>
          <p:cNvSpPr txBox="1"/>
          <p:nvPr/>
        </p:nvSpPr>
        <p:spPr>
          <a:xfrm>
            <a:off x="5835750" y="813315"/>
            <a:ext cx="5985214" cy="5539978"/>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Nội</a:t>
            </a:r>
            <a:r>
              <a:rPr lang="en-US" b="1" dirty="0">
                <a:solidFill>
                  <a:srgbClr val="197EC6"/>
                </a:solidFill>
                <a:latin typeface="Times New Roman" panose="02020603050405020304" pitchFamily="18" charset="0"/>
                <a:cs typeface="Times New Roman" panose="02020603050405020304" pitchFamily="18" charset="0"/>
              </a:rPr>
              <a:t> dung </a:t>
            </a:r>
            <a:r>
              <a:rPr lang="en-US" b="1" dirty="0" err="1">
                <a:solidFill>
                  <a:srgbClr val="197EC6"/>
                </a:solidFill>
                <a:latin typeface="Times New Roman" panose="02020603050405020304" pitchFamily="18" charset="0"/>
                <a:cs typeface="Times New Roman" panose="02020603050405020304" pitchFamily="18" charset="0"/>
              </a:rPr>
              <a:t>bài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học</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này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giới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thiệu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cho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bạn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Cấu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Trúc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Phân</a:t>
            </a:r>
            <a:r>
              <a:rPr lang="en-US" sz="1600" dirty="0">
                <a:solidFill>
                  <a:srgbClr val="197EC6"/>
                </a:solidFill>
                <a:latin typeface="Times New Roman" panose="02020603050405020304" pitchFamily="18" charset="0"/>
                <a:cs typeface="Times New Roman" panose="02020603050405020304" pitchFamily="18" charset="0"/>
              </a:rPr>
              <a:t> Chia </a:t>
            </a:r>
            <a:r>
              <a:rPr lang="en-US" sz="1600" dirty="0" err="1">
                <a:solidFill>
                  <a:srgbClr val="197EC6"/>
                </a:solidFill>
                <a:latin typeface="Times New Roman" panose="02020603050405020304" pitchFamily="18" charset="0"/>
                <a:cs typeface="Times New Roman" panose="02020603050405020304" pitchFamily="18" charset="0"/>
              </a:rPr>
              <a:t>Công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Việc</a:t>
            </a:r>
            <a:r>
              <a:rPr lang="en-US" sz="1600" dirty="0">
                <a:solidFill>
                  <a:srgbClr val="197EC6"/>
                </a:solidFill>
                <a:latin typeface="Times New Roman" panose="02020603050405020304" pitchFamily="18" charset="0"/>
                <a:cs typeface="Times New Roman" panose="02020603050405020304" pitchFamily="18" charset="0"/>
              </a:rPr>
              <a:t> (WBS). </a:t>
            </a:r>
            <a:r>
              <a:rPr lang="en-US" sz="1600" dirty="0" err="1">
                <a:solidFill>
                  <a:srgbClr val="197EC6"/>
                </a:solidFill>
                <a:latin typeface="Times New Roman" panose="02020603050405020304" pitchFamily="18" charset="0"/>
                <a:cs typeface="Times New Roman" panose="02020603050405020304" pitchFamily="18" charset="0"/>
              </a:rPr>
              <a:t>Nó</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nghĩa</a:t>
            </a:r>
            <a:r>
              <a:rPr lang="en-US" sz="1600">
                <a:solidFill>
                  <a:srgbClr val="197EC6"/>
                </a:solidFill>
                <a:latin typeface="Times New Roman" panose="02020603050405020304" pitchFamily="18" charset="0"/>
                <a:cs typeface="Times New Roman" panose="02020603050405020304" pitchFamily="18" charset="0"/>
              </a:rPr>
              <a:t> </a:t>
            </a:r>
            <a:r>
              <a:rPr lang="en-US" sz="1600" smtClean="0">
                <a:solidFill>
                  <a:srgbClr val="197EC6"/>
                </a:solidFill>
                <a:latin typeface="Times New Roman" panose="02020603050405020304" pitchFamily="18" charset="0"/>
                <a:cs typeface="Times New Roman" panose="02020603050405020304" pitchFamily="18" charset="0"/>
              </a:rPr>
              <a:t>WBS </a:t>
            </a:r>
            <a:r>
              <a:rPr lang="en-US" sz="1600" dirty="0" err="1">
                <a:solidFill>
                  <a:srgbClr val="197EC6"/>
                </a:solidFill>
                <a:latin typeface="Times New Roman" panose="02020603050405020304" pitchFamily="18" charset="0"/>
                <a:cs typeface="Times New Roman" panose="02020603050405020304" pitchFamily="18" charset="0"/>
              </a:rPr>
              <a:t>là</a:t>
            </a:r>
            <a:r>
              <a:rPr lang="en-US" sz="1600" dirty="0">
                <a:solidFill>
                  <a:srgbClr val="197EC6"/>
                </a:solidFill>
                <a:latin typeface="Times New Roman" panose="02020603050405020304" pitchFamily="18" charset="0"/>
                <a:cs typeface="Times New Roman" panose="02020603050405020304" pitchFamily="18" charset="0"/>
              </a:rPr>
              <a:t> gì, </a:t>
            </a:r>
            <a:r>
              <a:rPr lang="en-US" sz="1600" dirty="0" err="1">
                <a:solidFill>
                  <a:srgbClr val="197EC6"/>
                </a:solidFill>
                <a:latin typeface="Times New Roman" panose="02020603050405020304" pitchFamily="18" charset="0"/>
                <a:cs typeface="Times New Roman" panose="02020603050405020304" pitchFamily="18" charset="0"/>
              </a:rPr>
              <a:t>giải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thích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trị</a:t>
            </a:r>
            <a:r>
              <a:rPr lang="en-US" sz="1600" dirty="0">
                <a:solidFill>
                  <a:srgbClr val="197EC6"/>
                </a:solidFill>
                <a:latin typeface="Times New Roman" panose="02020603050405020304" pitchFamily="18" charset="0"/>
                <a:cs typeface="Times New Roman" panose="02020603050405020304" pitchFamily="18" charset="0"/>
              </a:rPr>
              <a:t> của </a:t>
            </a:r>
            <a:r>
              <a:rPr lang="en-US" sz="1600" dirty="0" err="1">
                <a:solidFill>
                  <a:srgbClr val="197EC6"/>
                </a:solidFill>
                <a:latin typeface="Times New Roman" panose="02020603050405020304" pitchFamily="18" charset="0"/>
                <a:cs typeface="Times New Roman" panose="02020603050405020304" pitchFamily="18" charset="0"/>
              </a:rPr>
              <a:t>một</a:t>
            </a:r>
            <a:r>
              <a:rPr lang="en-US" sz="1600" dirty="0">
                <a:solidFill>
                  <a:srgbClr val="197EC6"/>
                </a:solidFill>
                <a:latin typeface="Times New Roman" panose="02020603050405020304" pitchFamily="18" charset="0"/>
                <a:cs typeface="Times New Roman" panose="02020603050405020304" pitchFamily="18" charset="0"/>
              </a:rPr>
              <a:t> WBS, và </a:t>
            </a: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mẫu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thông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thường</a:t>
            </a:r>
            <a:r>
              <a:rPr lang="en-US" sz="1600" dirty="0">
                <a:solidFill>
                  <a:srgbClr val="197EC6"/>
                </a:solidFill>
                <a:latin typeface="Times New Roman" panose="02020603050405020304" pitchFamily="18" charset="0"/>
                <a:cs typeface="Times New Roman" panose="02020603050405020304" pitchFamily="18" charset="0"/>
              </a:rPr>
              <a:t> của WBS. </a:t>
            </a:r>
            <a:r>
              <a:rPr lang="en-US" sz="1600" dirty="0" err="1">
                <a:solidFill>
                  <a:srgbClr val="197EC6"/>
                </a:solidFill>
                <a:latin typeface="Times New Roman" panose="02020603050405020304" pitchFamily="18" charset="0"/>
                <a:cs typeface="Times New Roman" panose="02020603050405020304" pitchFamily="18" charset="0"/>
              </a:rPr>
              <a:t>Thêm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đó</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trình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triển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một</a:t>
            </a:r>
            <a:r>
              <a:rPr lang="en-US" sz="1600" dirty="0">
                <a:solidFill>
                  <a:srgbClr val="197EC6"/>
                </a:solidFill>
                <a:latin typeface="Times New Roman" panose="02020603050405020304" pitchFamily="18" charset="0"/>
                <a:cs typeface="Times New Roman" panose="02020603050405020304" pitchFamily="18" charset="0"/>
              </a:rPr>
              <a:t> WBS </a:t>
            </a:r>
            <a:r>
              <a:rPr lang="en-US" sz="1600" dirty="0" err="1">
                <a:solidFill>
                  <a:srgbClr val="197EC6"/>
                </a:solidFill>
                <a:latin typeface="Times New Roman" panose="02020603050405020304" pitchFamily="18" charset="0"/>
                <a:cs typeface="Times New Roman" panose="02020603050405020304" pitchFamily="18" charset="0"/>
              </a:rPr>
              <a:t>sẽ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được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trình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bày</a:t>
            </a:r>
            <a:r>
              <a:rPr lang="en-US" sz="1600"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Những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việc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r>
              <a:rPr lang="en-US" dirty="0">
                <a:solidFill>
                  <a:srgbClr val="197EC6"/>
                </a:solidFill>
                <a:latin typeface="Times New Roman" panose="02020603050405020304" pitchFamily="18" charset="0"/>
                <a:cs typeface="Times New Roman" panose="02020603050405020304" pitchFamily="18" charset="0"/>
              </a:rPr>
              <a:t>Sau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nghĩa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được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Cấu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trúc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phân</a:t>
            </a:r>
            <a:r>
              <a:rPr lang="en-US" sz="1600" dirty="0">
                <a:solidFill>
                  <a:srgbClr val="197EC6"/>
                </a:solidFill>
                <a:latin typeface="Times New Roman" panose="02020603050405020304" pitchFamily="18" charset="0"/>
                <a:cs typeface="Times New Roman" panose="02020603050405020304" pitchFamily="18" charset="0"/>
              </a:rPr>
              <a:t> chia </a:t>
            </a:r>
            <a:r>
              <a:rPr lang="en-US" sz="1600" dirty="0" err="1">
                <a:solidFill>
                  <a:srgbClr val="197EC6"/>
                </a:solidFill>
                <a:latin typeface="Times New Roman" panose="02020603050405020304" pitchFamily="18" charset="0"/>
                <a:cs typeface="Times New Roman" panose="02020603050405020304" pitchFamily="18" charset="0"/>
              </a:rPr>
              <a:t>công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việc</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Giải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thích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được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trị</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của</a:t>
            </a:r>
            <a:r>
              <a:rPr lang="en-US" sz="1600" dirty="0">
                <a:solidFill>
                  <a:srgbClr val="197EC6"/>
                </a:solidFill>
                <a:latin typeface="Times New Roman" panose="02020603050405020304" pitchFamily="18" charset="0"/>
                <a:cs typeface="Times New Roman" panose="02020603050405020304" pitchFamily="18" charset="0"/>
              </a:rPr>
              <a:t> WBS</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được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gói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công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việc</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được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mẫu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thông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thường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của</a:t>
            </a:r>
            <a:r>
              <a:rPr lang="en-US" sz="1600" dirty="0">
                <a:solidFill>
                  <a:srgbClr val="197EC6"/>
                </a:solidFill>
                <a:latin typeface="Times New Roman" panose="02020603050405020304" pitchFamily="18" charset="0"/>
                <a:cs typeface="Times New Roman" panose="02020603050405020304" pitchFamily="18" charset="0"/>
              </a:rPr>
              <a:t> WBS</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Phát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biểu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được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xây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một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từ</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điển</a:t>
            </a:r>
            <a:r>
              <a:rPr lang="en-US" sz="1600" dirty="0">
                <a:solidFill>
                  <a:srgbClr val="197EC6"/>
                </a:solidFill>
                <a:latin typeface="Times New Roman" panose="02020603050405020304" pitchFamily="18" charset="0"/>
                <a:cs typeface="Times New Roman" panose="02020603050405020304" pitchFamily="18" charset="0"/>
              </a:rPr>
              <a:t> WBS</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Phát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triển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một</a:t>
            </a:r>
            <a:r>
              <a:rPr lang="en-US" sz="1600" dirty="0">
                <a:solidFill>
                  <a:srgbClr val="197EC6"/>
                </a:solidFill>
                <a:latin typeface="Times New Roman" panose="02020603050405020304" pitchFamily="18" charset="0"/>
                <a:cs typeface="Times New Roman" panose="02020603050405020304" pitchFamily="18" charset="0"/>
              </a:rPr>
              <a:t> WBS </a:t>
            </a:r>
            <a:r>
              <a:rPr lang="en-US" sz="1600" dirty="0" err="1">
                <a:solidFill>
                  <a:srgbClr val="197EC6"/>
                </a:solidFill>
                <a:latin typeface="Times New Roman" panose="02020603050405020304" pitchFamily="18" charset="0"/>
                <a:cs typeface="Times New Roman" panose="02020603050405020304" pitchFamily="18" charset="0"/>
              </a:rPr>
              <a:t>đi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theo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thủ</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tục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bản</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Cách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kiểm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tiến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a:t>
            </a:r>
            <a:endParaRPr lang="en-US" b="1" dirty="0">
              <a:solidFill>
                <a:srgbClr val="197EC6"/>
              </a:solidFill>
              <a:latin typeface="Times New Roman" panose="02020603050405020304" pitchFamily="18" charset="0"/>
              <a:cs typeface="Times New Roman" panose="02020603050405020304" pitchFamily="18" charset="0"/>
            </a:endParaRPr>
          </a:p>
          <a:p>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Bàn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luận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trên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lớp</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học</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tập</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theo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đội</a:t>
            </a:r>
            <a:r>
              <a:rPr lang="en-US" sz="1600" dirty="0">
                <a:solidFill>
                  <a:srgbClr val="197EC6"/>
                </a:solidFill>
                <a:latin typeface="Times New Roman" panose="02020603050405020304" pitchFamily="18" charset="0"/>
                <a:cs typeface="Times New Roman" panose="02020603050405020304" pitchFamily="18" charset="0"/>
              </a:rPr>
              <a:t> 8-1 : </a:t>
            </a:r>
            <a:r>
              <a:rPr lang="en-US" sz="1600" dirty="0" err="1">
                <a:solidFill>
                  <a:srgbClr val="197EC6"/>
                </a:solidFill>
                <a:latin typeface="Times New Roman" panose="02020603050405020304" pitchFamily="18" charset="0"/>
                <a:cs typeface="Times New Roman" panose="02020603050405020304" pitchFamily="18" charset="0"/>
              </a:rPr>
              <a:t>Xây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một</a:t>
            </a:r>
            <a:r>
              <a:rPr lang="en-US" sz="1600" dirty="0">
                <a:solidFill>
                  <a:srgbClr val="197EC6"/>
                </a:solidFill>
                <a:latin typeface="Times New Roman" panose="02020603050405020304" pitchFamily="18" charset="0"/>
                <a:cs typeface="Times New Roman" panose="02020603050405020304" pitchFamily="18" charset="0"/>
              </a:rPr>
              <a:t> WBS</a:t>
            </a: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Tài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tham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khảo</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Hướng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dẫn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về</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cấu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Quản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r>
              <a:rPr lang="en-US" sz="1600" dirty="0">
                <a:solidFill>
                  <a:srgbClr val="197EC6"/>
                </a:solidFill>
                <a:latin typeface="Times New Roman" panose="02020603050405020304" pitchFamily="18" charset="0"/>
                <a:cs typeface="Times New Roman" panose="02020603050405020304" pitchFamily="18" charset="0"/>
              </a:rPr>
              <a:t> (PMBOK Guide Third Edition), Pennsylvania: </a:t>
            </a:r>
            <a:r>
              <a:rPr lang="en-US" sz="1600" dirty="0" err="1">
                <a:solidFill>
                  <a:srgbClr val="197EC6"/>
                </a:solidFill>
                <a:latin typeface="Times New Roman" panose="02020603050405020304" pitchFamily="18" charset="0"/>
                <a:cs typeface="Times New Roman" panose="02020603050405020304" pitchFamily="18" charset="0"/>
              </a:rPr>
              <a:t>Viện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Quản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endParaRPr lang="en-US" sz="1600" dirty="0">
              <a:solidFill>
                <a:srgbClr val="197EC6"/>
              </a:solidFill>
              <a:latin typeface="Times New Roman" panose="02020603050405020304" pitchFamily="18" charset="0"/>
              <a:cs typeface="Times New Roman" panose="02020603050405020304" pitchFamily="18" charset="0"/>
            </a:endParaRPr>
          </a:p>
          <a:p>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249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r>
              <a:rPr lang="en-US" altLang="en-US"/>
              <a:t>Bảng công việc</a:t>
            </a:r>
          </a:p>
        </p:txBody>
      </p:sp>
      <p:sp>
        <p:nvSpPr>
          <p:cNvPr id="25" name="Footer Placeholder 4"/>
          <p:cNvSpPr>
            <a:spLocks noGrp="1"/>
          </p:cNvSpPr>
          <p:nvPr>
            <p:ph type="ftr" sz="quarter" idx="11"/>
          </p:nvPr>
        </p:nvSpPr>
        <p:spPr/>
        <p:txBody>
          <a:bodyPr/>
          <a:lstStyle/>
          <a:p>
            <a:r>
              <a:rPr lang="en-US" altLang="en-US"/>
              <a:t>Lập kế hoạch thực hiện dự án</a:t>
            </a:r>
          </a:p>
        </p:txBody>
      </p:sp>
      <p:sp>
        <p:nvSpPr>
          <p:cNvPr id="26" name="Slide Number Placeholder 5"/>
          <p:cNvSpPr>
            <a:spLocks noGrp="1"/>
          </p:cNvSpPr>
          <p:nvPr>
            <p:ph type="sldNum" sz="quarter" idx="12"/>
          </p:nvPr>
        </p:nvSpPr>
        <p:spPr/>
        <p:txBody>
          <a:bodyPr/>
          <a:lstStyle/>
          <a:p>
            <a:pPr lvl="1"/>
            <a:fld id="{ABF09CB5-630A-4911-9B80-35A73531DEFD}" type="slidenum">
              <a:rPr lang="en-US" altLang="en-US"/>
              <a:pPr lvl="1"/>
              <a:t>20</a:t>
            </a:fld>
            <a:endParaRPr lang="en-US" altLang="en-US">
              <a:latin typeface="Times New Roman" pitchFamily="18" charset="0"/>
            </a:endParaRPr>
          </a:p>
        </p:txBody>
      </p:sp>
      <p:sp>
        <p:nvSpPr>
          <p:cNvPr id="338946" name="Rectangle 2"/>
          <p:cNvSpPr>
            <a:spLocks noGrp="1" noChangeArrowheads="1"/>
          </p:cNvSpPr>
          <p:nvPr>
            <p:ph type="title"/>
          </p:nvPr>
        </p:nvSpPr>
        <p:spPr/>
        <p:txBody>
          <a:bodyPr/>
          <a:lstStyle/>
          <a:p>
            <a:r>
              <a:rPr lang="en-US" altLang="en-US" dirty="0"/>
              <a:t>a / Staged according to the product</a:t>
            </a:r>
            <a:br>
              <a:rPr lang="en-US" altLang="en-US" dirty="0"/>
            </a:br>
            <a:r>
              <a:rPr lang="fr-FR" altLang="en-US" dirty="0" smtClean="0"/>
              <a:t>a</a:t>
            </a:r>
            <a:r>
              <a:rPr lang="fr-FR" altLang="en-US" dirty="0"/>
              <a:t>/ </a:t>
            </a:r>
            <a:r>
              <a:rPr lang="fr-FR" altLang="en-US" dirty="0" err="1"/>
              <a:t>Dàn</a:t>
            </a:r>
            <a:r>
              <a:rPr lang="fr-FR" altLang="en-US" dirty="0"/>
              <a:t> </a:t>
            </a:r>
            <a:r>
              <a:rPr lang="fr-FR" altLang="en-US" dirty="0" err="1"/>
              <a:t>dựng</a:t>
            </a:r>
            <a:r>
              <a:rPr lang="fr-FR" altLang="en-US" dirty="0"/>
              <a:t> </a:t>
            </a:r>
            <a:r>
              <a:rPr lang="fr-FR" altLang="en-US" dirty="0" err="1"/>
              <a:t>theo</a:t>
            </a:r>
            <a:r>
              <a:rPr lang="fr-FR" altLang="en-US" dirty="0"/>
              <a:t> </a:t>
            </a:r>
            <a:r>
              <a:rPr lang="fr-FR" altLang="en-US" dirty="0" err="1"/>
              <a:t>sản</a:t>
            </a:r>
            <a:r>
              <a:rPr lang="fr-FR" altLang="en-US" dirty="0"/>
              <a:t> </a:t>
            </a:r>
            <a:r>
              <a:rPr lang="fr-FR" altLang="en-US" dirty="0" err="1"/>
              <a:t>phẩm</a:t>
            </a:r>
            <a:endParaRPr lang="fr-FR" altLang="en-US" dirty="0"/>
          </a:p>
        </p:txBody>
      </p:sp>
      <p:sp>
        <p:nvSpPr>
          <p:cNvPr id="338949" name="Text Box 5"/>
          <p:cNvSpPr txBox="1">
            <a:spLocks noChangeArrowheads="1"/>
          </p:cNvSpPr>
          <p:nvPr/>
        </p:nvSpPr>
        <p:spPr bwMode="auto">
          <a:xfrm>
            <a:off x="2057401" y="4537075"/>
            <a:ext cx="1279525" cy="412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Bàn ăn      1.1</a:t>
            </a:r>
          </a:p>
        </p:txBody>
      </p:sp>
      <p:sp>
        <p:nvSpPr>
          <p:cNvPr id="338950" name="Line 6"/>
          <p:cNvSpPr>
            <a:spLocks noChangeShapeType="1"/>
          </p:cNvSpPr>
          <p:nvPr/>
        </p:nvSpPr>
        <p:spPr bwMode="auto">
          <a:xfrm>
            <a:off x="6810375" y="2659063"/>
            <a:ext cx="0" cy="514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51" name="Line 7"/>
          <p:cNvSpPr>
            <a:spLocks noChangeShapeType="1"/>
          </p:cNvSpPr>
          <p:nvPr/>
        </p:nvSpPr>
        <p:spPr bwMode="auto">
          <a:xfrm>
            <a:off x="3702050" y="3041650"/>
            <a:ext cx="5849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52" name="Text Box 8"/>
          <p:cNvSpPr txBox="1">
            <a:spLocks noChangeArrowheads="1"/>
          </p:cNvSpPr>
          <p:nvPr/>
        </p:nvSpPr>
        <p:spPr bwMode="auto">
          <a:xfrm>
            <a:off x="5895976" y="2208214"/>
            <a:ext cx="2011363" cy="5476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Nhà mới</a:t>
            </a:r>
          </a:p>
          <a:p>
            <a:pPr algn="r"/>
            <a:r>
              <a:rPr lang="en-US" altLang="en-US" sz="1400">
                <a:solidFill>
                  <a:schemeClr val="bg2"/>
                </a:solidFill>
                <a:latin typeface="Arial" charset="0"/>
              </a:rPr>
              <a:t>0.0</a:t>
            </a:r>
            <a:endParaRPr lang="en-US" altLang="en-US" sz="1400">
              <a:solidFill>
                <a:schemeClr val="bg2"/>
              </a:solidFill>
            </a:endParaRPr>
          </a:p>
        </p:txBody>
      </p:sp>
      <p:sp>
        <p:nvSpPr>
          <p:cNvPr id="338953" name="Line 9"/>
          <p:cNvSpPr>
            <a:spLocks noChangeShapeType="1"/>
          </p:cNvSpPr>
          <p:nvPr/>
        </p:nvSpPr>
        <p:spPr bwMode="auto">
          <a:xfrm flipH="1">
            <a:off x="3668713" y="3963988"/>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54" name="Text Box 10"/>
          <p:cNvSpPr txBox="1">
            <a:spLocks noChangeArrowheads="1"/>
          </p:cNvSpPr>
          <p:nvPr/>
        </p:nvSpPr>
        <p:spPr bwMode="auto">
          <a:xfrm>
            <a:off x="2971801" y="3384551"/>
            <a:ext cx="1839913" cy="7159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Phòng bếp       </a:t>
            </a:r>
          </a:p>
          <a:p>
            <a:pPr algn="r"/>
            <a:r>
              <a:rPr lang="en-US" altLang="en-US" sz="1400">
                <a:solidFill>
                  <a:schemeClr val="bg2"/>
                </a:solidFill>
                <a:latin typeface="Arial" charset="0"/>
              </a:rPr>
              <a:t>1.0</a:t>
            </a:r>
          </a:p>
        </p:txBody>
      </p:sp>
      <p:sp>
        <p:nvSpPr>
          <p:cNvPr id="338955" name="Text Box 11"/>
          <p:cNvSpPr txBox="1">
            <a:spLocks noChangeArrowheads="1"/>
          </p:cNvSpPr>
          <p:nvPr/>
        </p:nvSpPr>
        <p:spPr bwMode="auto">
          <a:xfrm>
            <a:off x="5953126" y="3213101"/>
            <a:ext cx="1406525" cy="7159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Phòng khách </a:t>
            </a:r>
          </a:p>
          <a:p>
            <a:pPr algn="r"/>
            <a:r>
              <a:rPr lang="en-US" altLang="en-US" sz="1400">
                <a:solidFill>
                  <a:schemeClr val="bg2"/>
                </a:solidFill>
                <a:latin typeface="Arial" charset="0"/>
              </a:rPr>
              <a:t>2.0</a:t>
            </a:r>
          </a:p>
        </p:txBody>
      </p:sp>
      <p:sp>
        <p:nvSpPr>
          <p:cNvPr id="338962" name="Text Box 18"/>
          <p:cNvSpPr txBox="1">
            <a:spLocks noChangeArrowheads="1"/>
          </p:cNvSpPr>
          <p:nvPr/>
        </p:nvSpPr>
        <p:spPr bwMode="auto">
          <a:xfrm>
            <a:off x="5038726" y="4506913"/>
            <a:ext cx="1096963"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Ánh sáng</a:t>
            </a:r>
          </a:p>
          <a:p>
            <a:pPr algn="r"/>
            <a:r>
              <a:rPr lang="en-US" altLang="en-US" sz="1400">
                <a:solidFill>
                  <a:schemeClr val="bg2"/>
                </a:solidFill>
                <a:latin typeface="Arial" charset="0"/>
              </a:rPr>
              <a:t>2.1</a:t>
            </a:r>
          </a:p>
        </p:txBody>
      </p:sp>
      <p:sp>
        <p:nvSpPr>
          <p:cNvPr id="338963" name="Line 19"/>
          <p:cNvSpPr>
            <a:spLocks noChangeShapeType="1"/>
          </p:cNvSpPr>
          <p:nvPr/>
        </p:nvSpPr>
        <p:spPr bwMode="auto">
          <a:xfrm>
            <a:off x="6810375" y="3937001"/>
            <a:ext cx="57150" cy="474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64" name="Text Box 20"/>
          <p:cNvSpPr txBox="1">
            <a:spLocks noChangeArrowheads="1"/>
          </p:cNvSpPr>
          <p:nvPr/>
        </p:nvSpPr>
        <p:spPr bwMode="auto">
          <a:xfrm>
            <a:off x="9004301" y="3352801"/>
            <a:ext cx="1279525" cy="7159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Phòng ngủ</a:t>
            </a:r>
          </a:p>
          <a:p>
            <a:pPr algn="r"/>
            <a:r>
              <a:rPr lang="en-US" altLang="en-US" sz="1400">
                <a:solidFill>
                  <a:schemeClr val="bg2"/>
                </a:solidFill>
                <a:latin typeface="Arial" charset="0"/>
              </a:rPr>
              <a:t>3.0</a:t>
            </a:r>
          </a:p>
        </p:txBody>
      </p:sp>
      <p:sp>
        <p:nvSpPr>
          <p:cNvPr id="338965" name="Text Box 21"/>
          <p:cNvSpPr txBox="1">
            <a:spLocks noChangeArrowheads="1"/>
          </p:cNvSpPr>
          <p:nvPr/>
        </p:nvSpPr>
        <p:spPr bwMode="auto">
          <a:xfrm>
            <a:off x="3530601" y="4506913"/>
            <a:ext cx="1281113"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Tủ bếp     1.2</a:t>
            </a:r>
          </a:p>
        </p:txBody>
      </p:sp>
      <p:sp>
        <p:nvSpPr>
          <p:cNvPr id="338966" name="Text Box 22"/>
          <p:cNvSpPr txBox="1">
            <a:spLocks noChangeArrowheads="1"/>
          </p:cNvSpPr>
          <p:nvPr/>
        </p:nvSpPr>
        <p:spPr bwMode="auto">
          <a:xfrm>
            <a:off x="6410326" y="4506913"/>
            <a:ext cx="1096963"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Trang trí</a:t>
            </a:r>
          </a:p>
          <a:p>
            <a:pPr algn="r"/>
            <a:r>
              <a:rPr lang="en-US" altLang="en-US" sz="1400">
                <a:solidFill>
                  <a:schemeClr val="bg2"/>
                </a:solidFill>
                <a:latin typeface="Arial" charset="0"/>
              </a:rPr>
              <a:t>2.2</a:t>
            </a:r>
          </a:p>
        </p:txBody>
      </p:sp>
      <p:sp>
        <p:nvSpPr>
          <p:cNvPr id="338967" name="Text Box 23"/>
          <p:cNvSpPr txBox="1">
            <a:spLocks noChangeArrowheads="1"/>
          </p:cNvSpPr>
          <p:nvPr/>
        </p:nvSpPr>
        <p:spPr bwMode="auto">
          <a:xfrm>
            <a:off x="7827963" y="4506913"/>
            <a:ext cx="1096962"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Salon</a:t>
            </a:r>
          </a:p>
          <a:p>
            <a:pPr algn="r"/>
            <a:r>
              <a:rPr lang="en-US" altLang="en-US" sz="1400">
                <a:solidFill>
                  <a:schemeClr val="bg2"/>
                </a:solidFill>
                <a:latin typeface="Arial" charset="0"/>
              </a:rPr>
              <a:t>2.3</a:t>
            </a:r>
            <a:endParaRPr lang="en-US" altLang="en-US" sz="1400">
              <a:solidFill>
                <a:schemeClr val="bg2"/>
              </a:solidFill>
            </a:endParaRPr>
          </a:p>
        </p:txBody>
      </p:sp>
      <p:sp>
        <p:nvSpPr>
          <p:cNvPr id="338968" name="Line 24"/>
          <p:cNvSpPr>
            <a:spLocks noChangeShapeType="1"/>
          </p:cNvSpPr>
          <p:nvPr/>
        </p:nvSpPr>
        <p:spPr bwMode="auto">
          <a:xfrm>
            <a:off x="3668713" y="3041650"/>
            <a:ext cx="0"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69" name="Line 25"/>
          <p:cNvSpPr>
            <a:spLocks noChangeShapeType="1"/>
          </p:cNvSpPr>
          <p:nvPr/>
        </p:nvSpPr>
        <p:spPr bwMode="auto">
          <a:xfrm>
            <a:off x="9609138" y="3041650"/>
            <a:ext cx="0"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70" name="Line 26"/>
          <p:cNvSpPr>
            <a:spLocks noChangeShapeType="1"/>
          </p:cNvSpPr>
          <p:nvPr/>
        </p:nvSpPr>
        <p:spPr bwMode="auto">
          <a:xfrm>
            <a:off x="2982913" y="4232275"/>
            <a:ext cx="1325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71" name="Line 27"/>
          <p:cNvSpPr>
            <a:spLocks noChangeShapeType="1"/>
          </p:cNvSpPr>
          <p:nvPr/>
        </p:nvSpPr>
        <p:spPr bwMode="auto">
          <a:xfrm>
            <a:off x="4354513" y="4232276"/>
            <a:ext cx="0"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72" name="Line 28"/>
          <p:cNvSpPr>
            <a:spLocks noChangeShapeType="1"/>
          </p:cNvSpPr>
          <p:nvPr/>
        </p:nvSpPr>
        <p:spPr bwMode="auto">
          <a:xfrm>
            <a:off x="2982913" y="4232276"/>
            <a:ext cx="0"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73" name="Line 29"/>
          <p:cNvSpPr>
            <a:spLocks noChangeShapeType="1"/>
          </p:cNvSpPr>
          <p:nvPr/>
        </p:nvSpPr>
        <p:spPr bwMode="auto">
          <a:xfrm>
            <a:off x="5724525" y="4232275"/>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74" name="Line 30"/>
          <p:cNvSpPr>
            <a:spLocks noChangeShapeType="1"/>
          </p:cNvSpPr>
          <p:nvPr/>
        </p:nvSpPr>
        <p:spPr bwMode="auto">
          <a:xfrm>
            <a:off x="5724525" y="4232275"/>
            <a:ext cx="0"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975" name="Line 31"/>
          <p:cNvSpPr>
            <a:spLocks noChangeShapeType="1"/>
          </p:cNvSpPr>
          <p:nvPr/>
        </p:nvSpPr>
        <p:spPr bwMode="auto">
          <a:xfrm>
            <a:off x="8467725" y="4232275"/>
            <a:ext cx="0"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309795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2"/>
          <p:cNvSpPr>
            <a:spLocks noGrp="1"/>
          </p:cNvSpPr>
          <p:nvPr>
            <p:ph type="dt" sz="half" idx="10"/>
          </p:nvPr>
        </p:nvSpPr>
        <p:spPr/>
        <p:txBody>
          <a:bodyPr/>
          <a:lstStyle/>
          <a:p>
            <a:r>
              <a:rPr lang="en-US" altLang="en-US"/>
              <a:t>Bảng công việc</a:t>
            </a:r>
          </a:p>
        </p:txBody>
      </p:sp>
      <p:sp>
        <p:nvSpPr>
          <p:cNvPr id="32" name="Footer Placeholder 3"/>
          <p:cNvSpPr>
            <a:spLocks noGrp="1"/>
          </p:cNvSpPr>
          <p:nvPr>
            <p:ph type="ftr" sz="quarter" idx="11"/>
          </p:nvPr>
        </p:nvSpPr>
        <p:spPr/>
        <p:txBody>
          <a:bodyPr/>
          <a:lstStyle/>
          <a:p>
            <a:r>
              <a:rPr lang="en-US" altLang="en-US"/>
              <a:t>Lập kế hoạch thực hiện dự án</a:t>
            </a:r>
          </a:p>
        </p:txBody>
      </p:sp>
      <p:sp>
        <p:nvSpPr>
          <p:cNvPr id="33" name="Slide Number Placeholder 4"/>
          <p:cNvSpPr>
            <a:spLocks noGrp="1"/>
          </p:cNvSpPr>
          <p:nvPr>
            <p:ph type="sldNum" sz="quarter" idx="12"/>
          </p:nvPr>
        </p:nvSpPr>
        <p:spPr/>
        <p:txBody>
          <a:bodyPr/>
          <a:lstStyle/>
          <a:p>
            <a:pPr lvl="1"/>
            <a:fld id="{BC14DD8A-60F7-490E-8CD5-8B95AB3BE6E5}" type="slidenum">
              <a:rPr lang="en-US" altLang="en-US"/>
              <a:pPr lvl="1"/>
              <a:t>21</a:t>
            </a:fld>
            <a:endParaRPr lang="en-US" altLang="en-US">
              <a:latin typeface="Times New Roman" pitchFamily="18" charset="0"/>
            </a:endParaRPr>
          </a:p>
        </p:txBody>
      </p:sp>
      <p:sp>
        <p:nvSpPr>
          <p:cNvPr id="339970" name="Rectangle 2"/>
          <p:cNvSpPr>
            <a:spLocks noGrp="1" noChangeArrowheads="1"/>
          </p:cNvSpPr>
          <p:nvPr>
            <p:ph type="title"/>
          </p:nvPr>
        </p:nvSpPr>
        <p:spPr/>
        <p:txBody>
          <a:bodyPr/>
          <a:lstStyle/>
          <a:p>
            <a:r>
              <a:rPr lang="en-US" altLang="en-US" dirty="0"/>
              <a:t>b / Staged in sequence</a:t>
            </a:r>
            <a:br>
              <a:rPr lang="en-US" altLang="en-US" dirty="0"/>
            </a:br>
            <a:r>
              <a:rPr lang="fr-FR" altLang="en-US" dirty="0" smtClean="0"/>
              <a:t>b</a:t>
            </a:r>
            <a:r>
              <a:rPr lang="fr-FR" altLang="en-US" dirty="0"/>
              <a:t>/  </a:t>
            </a:r>
            <a:r>
              <a:rPr lang="fr-FR" altLang="en-US" dirty="0" err="1"/>
              <a:t>Dàn</a:t>
            </a:r>
            <a:r>
              <a:rPr lang="fr-FR" altLang="en-US" dirty="0"/>
              <a:t> </a:t>
            </a:r>
            <a:r>
              <a:rPr lang="fr-FR" altLang="en-US" dirty="0" err="1"/>
              <a:t>dựng</a:t>
            </a:r>
            <a:r>
              <a:rPr lang="fr-FR" altLang="en-US" dirty="0"/>
              <a:t> </a:t>
            </a:r>
            <a:r>
              <a:rPr lang="fr-FR" altLang="en-US" dirty="0" err="1"/>
              <a:t>theo</a:t>
            </a:r>
            <a:r>
              <a:rPr lang="fr-FR" altLang="en-US" dirty="0"/>
              <a:t> </a:t>
            </a:r>
            <a:r>
              <a:rPr lang="fr-FR" altLang="en-US" dirty="0" err="1"/>
              <a:t>giai</a:t>
            </a:r>
            <a:r>
              <a:rPr lang="fr-FR" altLang="en-US" dirty="0"/>
              <a:t> </a:t>
            </a:r>
            <a:r>
              <a:rPr lang="fr-FR" altLang="en-US" dirty="0" err="1"/>
              <a:t>đoạn</a:t>
            </a:r>
            <a:endParaRPr lang="fr-FR" altLang="en-US" dirty="0"/>
          </a:p>
        </p:txBody>
      </p:sp>
      <p:grpSp>
        <p:nvGrpSpPr>
          <p:cNvPr id="339973" name="Group 5"/>
          <p:cNvGrpSpPr>
            <a:grpSpLocks/>
          </p:cNvGrpSpPr>
          <p:nvPr/>
        </p:nvGrpSpPr>
        <p:grpSpPr bwMode="auto">
          <a:xfrm>
            <a:off x="2057401" y="2208214"/>
            <a:ext cx="8226425" cy="3811587"/>
            <a:chOff x="2961" y="2689"/>
            <a:chExt cx="6480" cy="4004"/>
          </a:xfrm>
        </p:grpSpPr>
        <p:sp>
          <p:nvSpPr>
            <p:cNvPr id="339974" name="Text Box 6"/>
            <p:cNvSpPr txBox="1">
              <a:spLocks noChangeArrowheads="1"/>
            </p:cNvSpPr>
            <p:nvPr/>
          </p:nvSpPr>
          <p:spPr bwMode="auto">
            <a:xfrm>
              <a:off x="2961" y="5136"/>
              <a:ext cx="1008" cy="43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Ghép sắt      1.1</a:t>
              </a:r>
              <a:endParaRPr lang="en-US" altLang="en-US" sz="1400">
                <a:solidFill>
                  <a:schemeClr val="bg2"/>
                </a:solidFill>
              </a:endParaRPr>
            </a:p>
          </p:txBody>
        </p:sp>
        <p:sp>
          <p:nvSpPr>
            <p:cNvPr id="339975" name="Line 7"/>
            <p:cNvSpPr>
              <a:spLocks noChangeShapeType="1"/>
            </p:cNvSpPr>
            <p:nvPr/>
          </p:nvSpPr>
          <p:spPr bwMode="auto">
            <a:xfrm>
              <a:off x="6705" y="3163"/>
              <a:ext cx="0" cy="5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76" name="Line 8"/>
            <p:cNvSpPr>
              <a:spLocks noChangeShapeType="1"/>
            </p:cNvSpPr>
            <p:nvPr/>
          </p:nvSpPr>
          <p:spPr bwMode="auto">
            <a:xfrm>
              <a:off x="4257" y="3564"/>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77" name="Text Box 9"/>
            <p:cNvSpPr txBox="1">
              <a:spLocks noChangeArrowheads="1"/>
            </p:cNvSpPr>
            <p:nvPr/>
          </p:nvSpPr>
          <p:spPr bwMode="auto">
            <a:xfrm>
              <a:off x="5985" y="2689"/>
              <a:ext cx="1584"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Nhà mới</a:t>
              </a:r>
            </a:p>
            <a:p>
              <a:pPr algn="r"/>
              <a:r>
                <a:rPr lang="en-US" altLang="en-US" sz="1400">
                  <a:solidFill>
                    <a:schemeClr val="bg2"/>
                  </a:solidFill>
                  <a:latin typeface="Arial" charset="0"/>
                </a:rPr>
                <a:t>0.0</a:t>
              </a:r>
              <a:endParaRPr lang="en-US" altLang="en-US" sz="1400">
                <a:solidFill>
                  <a:schemeClr val="bg2"/>
                </a:solidFill>
              </a:endParaRPr>
            </a:p>
          </p:txBody>
        </p:sp>
        <p:sp>
          <p:nvSpPr>
            <p:cNvPr id="339978" name="Line 10"/>
            <p:cNvSpPr>
              <a:spLocks noChangeShapeType="1"/>
            </p:cNvSpPr>
            <p:nvPr/>
          </p:nvSpPr>
          <p:spPr bwMode="auto">
            <a:xfrm flipH="1">
              <a:off x="4230" y="4533"/>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79" name="Text Box 11"/>
            <p:cNvSpPr txBox="1">
              <a:spLocks noChangeArrowheads="1"/>
            </p:cNvSpPr>
            <p:nvPr/>
          </p:nvSpPr>
          <p:spPr bwMode="auto">
            <a:xfrm>
              <a:off x="3681" y="3924"/>
              <a:ext cx="1449" cy="7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Móng bê tông       </a:t>
              </a:r>
            </a:p>
            <a:p>
              <a:pPr algn="r"/>
              <a:r>
                <a:rPr lang="en-US" altLang="en-US" sz="1400">
                  <a:solidFill>
                    <a:schemeClr val="bg2"/>
                  </a:solidFill>
                  <a:latin typeface="Arial" charset="0"/>
                </a:rPr>
                <a:t>1.0</a:t>
              </a:r>
              <a:endParaRPr lang="en-US" altLang="en-US" sz="1400">
                <a:solidFill>
                  <a:schemeClr val="bg2"/>
                </a:solidFill>
              </a:endParaRPr>
            </a:p>
          </p:txBody>
        </p:sp>
        <p:sp>
          <p:nvSpPr>
            <p:cNvPr id="339980" name="Text Box 12"/>
            <p:cNvSpPr txBox="1">
              <a:spLocks noChangeArrowheads="1"/>
            </p:cNvSpPr>
            <p:nvPr/>
          </p:nvSpPr>
          <p:spPr bwMode="auto">
            <a:xfrm>
              <a:off x="6030" y="3744"/>
              <a:ext cx="1107" cy="7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Tầng 1 </a:t>
              </a:r>
            </a:p>
            <a:p>
              <a:pPr algn="r"/>
              <a:r>
                <a:rPr lang="en-US" altLang="en-US" sz="1400">
                  <a:solidFill>
                    <a:schemeClr val="bg2"/>
                  </a:solidFill>
                  <a:latin typeface="Arial" charset="0"/>
                </a:rPr>
                <a:t>2.0</a:t>
              </a:r>
              <a:endParaRPr lang="en-US" altLang="en-US" sz="1400">
                <a:solidFill>
                  <a:schemeClr val="bg2"/>
                </a:solidFill>
              </a:endParaRPr>
            </a:p>
          </p:txBody>
        </p:sp>
        <p:sp>
          <p:nvSpPr>
            <p:cNvPr id="339981" name="Text Box 13"/>
            <p:cNvSpPr txBox="1">
              <a:spLocks noChangeArrowheads="1"/>
            </p:cNvSpPr>
            <p:nvPr/>
          </p:nvSpPr>
          <p:spPr bwMode="auto">
            <a:xfrm>
              <a:off x="4626" y="5829"/>
              <a:ext cx="1008"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Xây gạch</a:t>
              </a:r>
            </a:p>
            <a:p>
              <a:pPr algn="r"/>
              <a:r>
                <a:rPr lang="en-US" altLang="en-US" sz="1400">
                  <a:solidFill>
                    <a:schemeClr val="bg2"/>
                  </a:solidFill>
                  <a:latin typeface="Arial" charset="0"/>
                </a:rPr>
                <a:t>2.1.1</a:t>
              </a:r>
              <a:endParaRPr lang="en-US" altLang="en-US" sz="1400">
                <a:solidFill>
                  <a:schemeClr val="bg2"/>
                </a:solidFill>
              </a:endParaRPr>
            </a:p>
          </p:txBody>
        </p:sp>
        <p:sp>
          <p:nvSpPr>
            <p:cNvPr id="339982" name="Text Box 14"/>
            <p:cNvSpPr txBox="1">
              <a:spLocks noChangeArrowheads="1"/>
            </p:cNvSpPr>
            <p:nvPr/>
          </p:nvSpPr>
          <p:spPr bwMode="auto">
            <a:xfrm>
              <a:off x="5922" y="5829"/>
              <a:ext cx="1008"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Trát</a:t>
              </a:r>
            </a:p>
            <a:p>
              <a:pPr algn="r"/>
              <a:r>
                <a:rPr lang="en-US" altLang="en-US" sz="1400">
                  <a:solidFill>
                    <a:schemeClr val="bg2"/>
                  </a:solidFill>
                  <a:latin typeface="Arial" charset="0"/>
                </a:rPr>
                <a:t>           2.1.2</a:t>
              </a:r>
              <a:endParaRPr lang="en-US" altLang="en-US" sz="1400">
                <a:solidFill>
                  <a:schemeClr val="bg2"/>
                </a:solidFill>
              </a:endParaRPr>
            </a:p>
          </p:txBody>
        </p:sp>
        <p:sp>
          <p:nvSpPr>
            <p:cNvPr id="339983" name="Line 15"/>
            <p:cNvSpPr>
              <a:spLocks noChangeShapeType="1"/>
            </p:cNvSpPr>
            <p:nvPr/>
          </p:nvSpPr>
          <p:spPr bwMode="auto">
            <a:xfrm>
              <a:off x="5058" y="5685"/>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84" name="Line 16"/>
            <p:cNvSpPr>
              <a:spLocks noChangeShapeType="1"/>
            </p:cNvSpPr>
            <p:nvPr/>
          </p:nvSpPr>
          <p:spPr bwMode="auto">
            <a:xfrm>
              <a:off x="5058" y="568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85" name="Line 17"/>
            <p:cNvSpPr>
              <a:spLocks noChangeShapeType="1"/>
            </p:cNvSpPr>
            <p:nvPr/>
          </p:nvSpPr>
          <p:spPr bwMode="auto">
            <a:xfrm>
              <a:off x="6642" y="568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86" name="Line 18"/>
            <p:cNvSpPr>
              <a:spLocks noChangeShapeType="1"/>
            </p:cNvSpPr>
            <p:nvPr/>
          </p:nvSpPr>
          <p:spPr bwMode="auto">
            <a:xfrm>
              <a:off x="5670" y="5397"/>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87" name="Text Box 19"/>
            <p:cNvSpPr txBox="1">
              <a:spLocks noChangeArrowheads="1"/>
            </p:cNvSpPr>
            <p:nvPr/>
          </p:nvSpPr>
          <p:spPr bwMode="auto">
            <a:xfrm>
              <a:off x="5310" y="5104"/>
              <a:ext cx="86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Tường</a:t>
              </a:r>
            </a:p>
            <a:p>
              <a:pPr algn="r"/>
              <a:r>
                <a:rPr lang="en-US" altLang="en-US" sz="1400">
                  <a:solidFill>
                    <a:schemeClr val="bg2"/>
                  </a:solidFill>
                  <a:latin typeface="Arial" charset="0"/>
                </a:rPr>
                <a:t>2.1</a:t>
              </a:r>
              <a:endParaRPr lang="en-US" altLang="en-US" sz="1400">
                <a:solidFill>
                  <a:schemeClr val="bg2"/>
                </a:solidFill>
              </a:endParaRPr>
            </a:p>
          </p:txBody>
        </p:sp>
        <p:sp>
          <p:nvSpPr>
            <p:cNvPr id="339988" name="Line 20"/>
            <p:cNvSpPr>
              <a:spLocks noChangeShapeType="1"/>
            </p:cNvSpPr>
            <p:nvPr/>
          </p:nvSpPr>
          <p:spPr bwMode="auto">
            <a:xfrm>
              <a:off x="6705" y="4505"/>
              <a:ext cx="45"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89" name="Text Box 21"/>
            <p:cNvSpPr txBox="1">
              <a:spLocks noChangeArrowheads="1"/>
            </p:cNvSpPr>
            <p:nvPr/>
          </p:nvSpPr>
          <p:spPr bwMode="auto">
            <a:xfrm>
              <a:off x="8433" y="3892"/>
              <a:ext cx="1008" cy="7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Tầng 2</a:t>
              </a:r>
            </a:p>
            <a:p>
              <a:pPr algn="r"/>
              <a:r>
                <a:rPr lang="en-US" altLang="en-US" sz="1400">
                  <a:solidFill>
                    <a:schemeClr val="bg2"/>
                  </a:solidFill>
                  <a:latin typeface="Arial" charset="0"/>
                </a:rPr>
                <a:t>3.0</a:t>
              </a:r>
              <a:endParaRPr lang="en-US" altLang="en-US" sz="1400">
                <a:solidFill>
                  <a:schemeClr val="bg2"/>
                </a:solidFill>
              </a:endParaRPr>
            </a:p>
          </p:txBody>
        </p:sp>
        <p:sp>
          <p:nvSpPr>
            <p:cNvPr id="339990" name="Text Box 22"/>
            <p:cNvSpPr txBox="1">
              <a:spLocks noChangeArrowheads="1"/>
            </p:cNvSpPr>
            <p:nvPr/>
          </p:nvSpPr>
          <p:spPr bwMode="auto">
            <a:xfrm>
              <a:off x="4122" y="5103"/>
              <a:ext cx="1008" cy="43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Đổ móng     1.2</a:t>
              </a:r>
              <a:endParaRPr lang="en-US" altLang="en-US" sz="1400">
                <a:solidFill>
                  <a:schemeClr val="bg2"/>
                </a:solidFill>
              </a:endParaRPr>
            </a:p>
          </p:txBody>
        </p:sp>
        <p:sp>
          <p:nvSpPr>
            <p:cNvPr id="339991" name="Text Box 23"/>
            <p:cNvSpPr txBox="1">
              <a:spLocks noChangeArrowheads="1"/>
            </p:cNvSpPr>
            <p:nvPr/>
          </p:nvSpPr>
          <p:spPr bwMode="auto">
            <a:xfrm>
              <a:off x="6390" y="5104"/>
              <a:ext cx="86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Cửa</a:t>
              </a:r>
            </a:p>
            <a:p>
              <a:pPr algn="r"/>
              <a:r>
                <a:rPr lang="en-US" altLang="en-US" sz="1400">
                  <a:solidFill>
                    <a:schemeClr val="bg2"/>
                  </a:solidFill>
                  <a:latin typeface="Arial" charset="0"/>
                </a:rPr>
                <a:t>2.2</a:t>
              </a:r>
              <a:endParaRPr lang="en-US" altLang="en-US" sz="1400">
                <a:solidFill>
                  <a:schemeClr val="bg2"/>
                </a:solidFill>
              </a:endParaRPr>
            </a:p>
          </p:txBody>
        </p:sp>
        <p:sp>
          <p:nvSpPr>
            <p:cNvPr id="339992" name="Text Box 24"/>
            <p:cNvSpPr txBox="1">
              <a:spLocks noChangeArrowheads="1"/>
            </p:cNvSpPr>
            <p:nvPr/>
          </p:nvSpPr>
          <p:spPr bwMode="auto">
            <a:xfrm>
              <a:off x="7506" y="5104"/>
              <a:ext cx="86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Trần</a:t>
              </a:r>
            </a:p>
            <a:p>
              <a:pPr algn="r"/>
              <a:r>
                <a:rPr lang="en-US" altLang="en-US" sz="1400">
                  <a:solidFill>
                    <a:schemeClr val="bg2"/>
                  </a:solidFill>
                  <a:latin typeface="Arial" charset="0"/>
                </a:rPr>
                <a:t>2.3</a:t>
              </a:r>
              <a:endParaRPr lang="en-US" altLang="en-US" sz="1400">
                <a:solidFill>
                  <a:schemeClr val="bg2"/>
                </a:solidFill>
              </a:endParaRPr>
            </a:p>
          </p:txBody>
        </p:sp>
        <p:sp>
          <p:nvSpPr>
            <p:cNvPr id="339993" name="Line 25"/>
            <p:cNvSpPr>
              <a:spLocks noChangeShapeType="1"/>
            </p:cNvSpPr>
            <p:nvPr/>
          </p:nvSpPr>
          <p:spPr bwMode="auto">
            <a:xfrm>
              <a:off x="4230" y="3564"/>
              <a:ext cx="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94" name="Line 26"/>
            <p:cNvSpPr>
              <a:spLocks noChangeShapeType="1"/>
            </p:cNvSpPr>
            <p:nvPr/>
          </p:nvSpPr>
          <p:spPr bwMode="auto">
            <a:xfrm>
              <a:off x="8910" y="3564"/>
              <a:ext cx="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95" name="Line 27"/>
            <p:cNvSpPr>
              <a:spLocks noChangeShapeType="1"/>
            </p:cNvSpPr>
            <p:nvPr/>
          </p:nvSpPr>
          <p:spPr bwMode="auto">
            <a:xfrm>
              <a:off x="3690" y="4816"/>
              <a:ext cx="10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96" name="Line 28"/>
            <p:cNvSpPr>
              <a:spLocks noChangeShapeType="1"/>
            </p:cNvSpPr>
            <p:nvPr/>
          </p:nvSpPr>
          <p:spPr bwMode="auto">
            <a:xfrm>
              <a:off x="4770" y="4816"/>
              <a:ext cx="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97" name="Line 29"/>
            <p:cNvSpPr>
              <a:spLocks noChangeShapeType="1"/>
            </p:cNvSpPr>
            <p:nvPr/>
          </p:nvSpPr>
          <p:spPr bwMode="auto">
            <a:xfrm>
              <a:off x="3690" y="4816"/>
              <a:ext cx="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98" name="Line 30"/>
            <p:cNvSpPr>
              <a:spLocks noChangeShapeType="1"/>
            </p:cNvSpPr>
            <p:nvPr/>
          </p:nvSpPr>
          <p:spPr bwMode="auto">
            <a:xfrm>
              <a:off x="5850" y="4816"/>
              <a:ext cx="21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9999" name="Line 31"/>
            <p:cNvSpPr>
              <a:spLocks noChangeShapeType="1"/>
            </p:cNvSpPr>
            <p:nvPr/>
          </p:nvSpPr>
          <p:spPr bwMode="auto">
            <a:xfrm>
              <a:off x="5850" y="48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0000" name="Line 32"/>
            <p:cNvSpPr>
              <a:spLocks noChangeShapeType="1"/>
            </p:cNvSpPr>
            <p:nvPr/>
          </p:nvSpPr>
          <p:spPr bwMode="auto">
            <a:xfrm>
              <a:off x="8010" y="48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1170012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2"/>
          <p:cNvSpPr>
            <a:spLocks noGrp="1"/>
          </p:cNvSpPr>
          <p:nvPr>
            <p:ph type="dt" sz="half" idx="10"/>
          </p:nvPr>
        </p:nvSpPr>
        <p:spPr/>
        <p:txBody>
          <a:bodyPr/>
          <a:lstStyle/>
          <a:p>
            <a:r>
              <a:rPr lang="en-US" altLang="en-US"/>
              <a:t>Bảng công việc</a:t>
            </a:r>
          </a:p>
        </p:txBody>
      </p:sp>
      <p:sp>
        <p:nvSpPr>
          <p:cNvPr id="32" name="Footer Placeholder 3"/>
          <p:cNvSpPr>
            <a:spLocks noGrp="1"/>
          </p:cNvSpPr>
          <p:nvPr>
            <p:ph type="ftr" sz="quarter" idx="11"/>
          </p:nvPr>
        </p:nvSpPr>
        <p:spPr/>
        <p:txBody>
          <a:bodyPr/>
          <a:lstStyle/>
          <a:p>
            <a:r>
              <a:rPr lang="en-US" altLang="en-US"/>
              <a:t>Lập kế hoạch thực hiện dự án</a:t>
            </a:r>
          </a:p>
        </p:txBody>
      </p:sp>
      <p:sp>
        <p:nvSpPr>
          <p:cNvPr id="33" name="Slide Number Placeholder 4"/>
          <p:cNvSpPr>
            <a:spLocks noGrp="1"/>
          </p:cNvSpPr>
          <p:nvPr>
            <p:ph type="sldNum" sz="quarter" idx="12"/>
          </p:nvPr>
        </p:nvSpPr>
        <p:spPr/>
        <p:txBody>
          <a:bodyPr/>
          <a:lstStyle/>
          <a:p>
            <a:pPr lvl="1"/>
            <a:fld id="{2FBB8A3A-024C-437C-A1DD-4EECE9803BC4}" type="slidenum">
              <a:rPr lang="en-US" altLang="en-US"/>
              <a:pPr lvl="1"/>
              <a:t>22</a:t>
            </a:fld>
            <a:endParaRPr lang="en-US" altLang="en-US">
              <a:latin typeface="Times New Roman" pitchFamily="18" charset="0"/>
            </a:endParaRPr>
          </a:p>
        </p:txBody>
      </p:sp>
      <p:sp>
        <p:nvSpPr>
          <p:cNvPr id="344066" name="Rectangle 2"/>
          <p:cNvSpPr>
            <a:spLocks noGrp="1" noChangeArrowheads="1"/>
          </p:cNvSpPr>
          <p:nvPr>
            <p:ph type="title"/>
          </p:nvPr>
        </p:nvSpPr>
        <p:spPr/>
        <p:txBody>
          <a:bodyPr/>
          <a:lstStyle/>
          <a:p>
            <a:r>
              <a:rPr lang="en-US" altLang="en-US" dirty="0"/>
              <a:t>c / Staged under responsibility</a:t>
            </a:r>
            <a:br>
              <a:rPr lang="en-US" altLang="en-US" dirty="0"/>
            </a:br>
            <a:r>
              <a:rPr lang="fr-FR" altLang="en-US" dirty="0" smtClean="0"/>
              <a:t>c</a:t>
            </a:r>
            <a:r>
              <a:rPr lang="fr-FR" altLang="en-US" dirty="0"/>
              <a:t>/ </a:t>
            </a:r>
            <a:r>
              <a:rPr lang="fr-FR" altLang="en-US" dirty="0" err="1"/>
              <a:t>Dàn</a:t>
            </a:r>
            <a:r>
              <a:rPr lang="fr-FR" altLang="en-US" dirty="0"/>
              <a:t> </a:t>
            </a:r>
            <a:r>
              <a:rPr lang="fr-FR" altLang="en-US" dirty="0" err="1"/>
              <a:t>dựng</a:t>
            </a:r>
            <a:r>
              <a:rPr lang="fr-FR" altLang="en-US" dirty="0"/>
              <a:t>  </a:t>
            </a:r>
            <a:r>
              <a:rPr lang="fr-FR" altLang="en-US" dirty="0" err="1"/>
              <a:t>theo</a:t>
            </a:r>
            <a:r>
              <a:rPr lang="fr-FR" altLang="en-US" dirty="0"/>
              <a:t> </a:t>
            </a:r>
            <a:r>
              <a:rPr lang="fr-FR" altLang="en-US" dirty="0" err="1"/>
              <a:t>trách</a:t>
            </a:r>
            <a:r>
              <a:rPr lang="fr-FR" altLang="en-US" dirty="0"/>
              <a:t> </a:t>
            </a:r>
            <a:r>
              <a:rPr lang="fr-FR" altLang="en-US" dirty="0" err="1"/>
              <a:t>nhiệm</a:t>
            </a:r>
            <a:endParaRPr lang="fr-FR" altLang="en-US" dirty="0"/>
          </a:p>
        </p:txBody>
      </p:sp>
      <p:grpSp>
        <p:nvGrpSpPr>
          <p:cNvPr id="344099" name="Group 35"/>
          <p:cNvGrpSpPr>
            <a:grpSpLocks/>
          </p:cNvGrpSpPr>
          <p:nvPr/>
        </p:nvGrpSpPr>
        <p:grpSpPr bwMode="auto">
          <a:xfrm>
            <a:off x="1905001" y="2362200"/>
            <a:ext cx="8226425" cy="3811588"/>
            <a:chOff x="2781" y="10575"/>
            <a:chExt cx="6480" cy="4004"/>
          </a:xfrm>
        </p:grpSpPr>
        <p:sp>
          <p:nvSpPr>
            <p:cNvPr id="344100" name="Text Box 36"/>
            <p:cNvSpPr txBox="1">
              <a:spLocks noChangeArrowheads="1"/>
            </p:cNvSpPr>
            <p:nvPr/>
          </p:nvSpPr>
          <p:spPr bwMode="auto">
            <a:xfrm>
              <a:off x="2781" y="13022"/>
              <a:ext cx="1008" cy="43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Cửa</a:t>
              </a:r>
            </a:p>
            <a:p>
              <a:pPr algn="r"/>
              <a:r>
                <a:rPr lang="en-US" altLang="en-US" sz="1400">
                  <a:solidFill>
                    <a:schemeClr val="bg2"/>
                  </a:solidFill>
                  <a:latin typeface="Arial" charset="0"/>
                </a:rPr>
                <a:t>    1.1</a:t>
              </a:r>
              <a:endParaRPr lang="en-US" altLang="en-US" sz="1400">
                <a:solidFill>
                  <a:schemeClr val="bg2"/>
                </a:solidFill>
              </a:endParaRPr>
            </a:p>
          </p:txBody>
        </p:sp>
        <p:sp>
          <p:nvSpPr>
            <p:cNvPr id="344101" name="Line 37"/>
            <p:cNvSpPr>
              <a:spLocks noChangeShapeType="1"/>
            </p:cNvSpPr>
            <p:nvPr/>
          </p:nvSpPr>
          <p:spPr bwMode="auto">
            <a:xfrm>
              <a:off x="6525" y="11049"/>
              <a:ext cx="0" cy="5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02" name="Line 38"/>
            <p:cNvSpPr>
              <a:spLocks noChangeShapeType="1"/>
            </p:cNvSpPr>
            <p:nvPr/>
          </p:nvSpPr>
          <p:spPr bwMode="auto">
            <a:xfrm>
              <a:off x="4077" y="11450"/>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03" name="Text Box 39"/>
            <p:cNvSpPr txBox="1">
              <a:spLocks noChangeArrowheads="1"/>
            </p:cNvSpPr>
            <p:nvPr/>
          </p:nvSpPr>
          <p:spPr bwMode="auto">
            <a:xfrm>
              <a:off x="5805" y="10575"/>
              <a:ext cx="1584"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Nhà mới</a:t>
              </a:r>
            </a:p>
            <a:p>
              <a:pPr algn="r"/>
              <a:r>
                <a:rPr lang="en-US" altLang="en-US" sz="1400">
                  <a:solidFill>
                    <a:schemeClr val="bg2"/>
                  </a:solidFill>
                  <a:latin typeface="Arial" charset="0"/>
                </a:rPr>
                <a:t>0.0</a:t>
              </a:r>
              <a:endParaRPr lang="en-US" altLang="en-US" sz="1400">
                <a:solidFill>
                  <a:schemeClr val="bg2"/>
                </a:solidFill>
              </a:endParaRPr>
            </a:p>
          </p:txBody>
        </p:sp>
        <p:sp>
          <p:nvSpPr>
            <p:cNvPr id="344104" name="Line 40"/>
            <p:cNvSpPr>
              <a:spLocks noChangeShapeType="1"/>
            </p:cNvSpPr>
            <p:nvPr/>
          </p:nvSpPr>
          <p:spPr bwMode="auto">
            <a:xfrm flipH="1">
              <a:off x="4050" y="12419"/>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05" name="Text Box 41"/>
            <p:cNvSpPr txBox="1">
              <a:spLocks noChangeArrowheads="1"/>
            </p:cNvSpPr>
            <p:nvPr/>
          </p:nvSpPr>
          <p:spPr bwMode="auto">
            <a:xfrm>
              <a:off x="3501" y="11810"/>
              <a:ext cx="1449" cy="7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Đồ gỗ       </a:t>
              </a:r>
            </a:p>
            <a:p>
              <a:pPr algn="r"/>
              <a:r>
                <a:rPr lang="en-US" altLang="en-US" sz="1400">
                  <a:solidFill>
                    <a:schemeClr val="bg2"/>
                  </a:solidFill>
                  <a:latin typeface="Arial" charset="0"/>
                </a:rPr>
                <a:t>1.0</a:t>
              </a:r>
              <a:endParaRPr lang="en-US" altLang="en-US" sz="1400">
                <a:solidFill>
                  <a:schemeClr val="bg2"/>
                </a:solidFill>
              </a:endParaRPr>
            </a:p>
          </p:txBody>
        </p:sp>
        <p:sp>
          <p:nvSpPr>
            <p:cNvPr id="344106" name="Text Box 42"/>
            <p:cNvSpPr txBox="1">
              <a:spLocks noChangeArrowheads="1"/>
            </p:cNvSpPr>
            <p:nvPr/>
          </p:nvSpPr>
          <p:spPr bwMode="auto">
            <a:xfrm>
              <a:off x="5850" y="11630"/>
              <a:ext cx="1107" cy="7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Nề </a:t>
              </a:r>
            </a:p>
            <a:p>
              <a:pPr algn="r"/>
              <a:r>
                <a:rPr lang="en-US" altLang="en-US" sz="1400">
                  <a:solidFill>
                    <a:schemeClr val="bg2"/>
                  </a:solidFill>
                  <a:latin typeface="Arial" charset="0"/>
                </a:rPr>
                <a:t>2.0</a:t>
              </a:r>
              <a:endParaRPr lang="en-US" altLang="en-US" sz="1400">
                <a:solidFill>
                  <a:schemeClr val="bg2"/>
                </a:solidFill>
              </a:endParaRPr>
            </a:p>
          </p:txBody>
        </p:sp>
        <p:sp>
          <p:nvSpPr>
            <p:cNvPr id="344107" name="Text Box 43"/>
            <p:cNvSpPr txBox="1">
              <a:spLocks noChangeArrowheads="1"/>
            </p:cNvSpPr>
            <p:nvPr/>
          </p:nvSpPr>
          <p:spPr bwMode="auto">
            <a:xfrm>
              <a:off x="4446" y="13715"/>
              <a:ext cx="1008"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Xây gạch</a:t>
              </a:r>
            </a:p>
            <a:p>
              <a:pPr algn="r"/>
              <a:r>
                <a:rPr lang="en-US" altLang="en-US" sz="1400">
                  <a:solidFill>
                    <a:schemeClr val="bg2"/>
                  </a:solidFill>
                  <a:latin typeface="Arial" charset="0"/>
                </a:rPr>
                <a:t>2.1.1</a:t>
              </a:r>
              <a:endParaRPr lang="en-US" altLang="en-US" sz="1400">
                <a:solidFill>
                  <a:schemeClr val="bg2"/>
                </a:solidFill>
              </a:endParaRPr>
            </a:p>
          </p:txBody>
        </p:sp>
        <p:sp>
          <p:nvSpPr>
            <p:cNvPr id="344108" name="Text Box 44"/>
            <p:cNvSpPr txBox="1">
              <a:spLocks noChangeArrowheads="1"/>
            </p:cNvSpPr>
            <p:nvPr/>
          </p:nvSpPr>
          <p:spPr bwMode="auto">
            <a:xfrm>
              <a:off x="5742" y="13715"/>
              <a:ext cx="1008"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Trát</a:t>
              </a:r>
            </a:p>
            <a:p>
              <a:pPr algn="r"/>
              <a:r>
                <a:rPr lang="en-US" altLang="en-US" sz="1400">
                  <a:solidFill>
                    <a:schemeClr val="bg2"/>
                  </a:solidFill>
                  <a:latin typeface="Arial" charset="0"/>
                </a:rPr>
                <a:t>           2.1.2</a:t>
              </a:r>
              <a:endParaRPr lang="en-US" altLang="en-US" sz="1400">
                <a:solidFill>
                  <a:schemeClr val="bg2"/>
                </a:solidFill>
              </a:endParaRPr>
            </a:p>
          </p:txBody>
        </p:sp>
        <p:sp>
          <p:nvSpPr>
            <p:cNvPr id="344109" name="Line 45"/>
            <p:cNvSpPr>
              <a:spLocks noChangeShapeType="1"/>
            </p:cNvSpPr>
            <p:nvPr/>
          </p:nvSpPr>
          <p:spPr bwMode="auto">
            <a:xfrm>
              <a:off x="4878" y="13571"/>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10" name="Line 46"/>
            <p:cNvSpPr>
              <a:spLocks noChangeShapeType="1"/>
            </p:cNvSpPr>
            <p:nvPr/>
          </p:nvSpPr>
          <p:spPr bwMode="auto">
            <a:xfrm>
              <a:off x="4878" y="1357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11" name="Line 47"/>
            <p:cNvSpPr>
              <a:spLocks noChangeShapeType="1"/>
            </p:cNvSpPr>
            <p:nvPr/>
          </p:nvSpPr>
          <p:spPr bwMode="auto">
            <a:xfrm>
              <a:off x="6462" y="1357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12" name="Line 48"/>
            <p:cNvSpPr>
              <a:spLocks noChangeShapeType="1"/>
            </p:cNvSpPr>
            <p:nvPr/>
          </p:nvSpPr>
          <p:spPr bwMode="auto">
            <a:xfrm>
              <a:off x="5490" y="1328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13" name="Text Box 49"/>
            <p:cNvSpPr txBox="1">
              <a:spLocks noChangeArrowheads="1"/>
            </p:cNvSpPr>
            <p:nvPr/>
          </p:nvSpPr>
          <p:spPr bwMode="auto">
            <a:xfrm>
              <a:off x="5130" y="12990"/>
              <a:ext cx="86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Tường</a:t>
              </a:r>
            </a:p>
            <a:p>
              <a:pPr algn="r"/>
              <a:r>
                <a:rPr lang="en-US" altLang="en-US" sz="1400">
                  <a:solidFill>
                    <a:schemeClr val="bg2"/>
                  </a:solidFill>
                  <a:latin typeface="Arial" charset="0"/>
                </a:rPr>
                <a:t>2.1</a:t>
              </a:r>
              <a:endParaRPr lang="en-US" altLang="en-US" sz="1400">
                <a:solidFill>
                  <a:schemeClr val="bg2"/>
                </a:solidFill>
              </a:endParaRPr>
            </a:p>
          </p:txBody>
        </p:sp>
        <p:sp>
          <p:nvSpPr>
            <p:cNvPr id="344114" name="Line 50"/>
            <p:cNvSpPr>
              <a:spLocks noChangeShapeType="1"/>
            </p:cNvSpPr>
            <p:nvPr/>
          </p:nvSpPr>
          <p:spPr bwMode="auto">
            <a:xfrm>
              <a:off x="6525" y="12391"/>
              <a:ext cx="45"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15" name="Text Box 51"/>
            <p:cNvSpPr txBox="1">
              <a:spLocks noChangeArrowheads="1"/>
            </p:cNvSpPr>
            <p:nvPr/>
          </p:nvSpPr>
          <p:spPr bwMode="auto">
            <a:xfrm>
              <a:off x="8253" y="11778"/>
              <a:ext cx="1008" cy="7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Điện</a:t>
              </a:r>
            </a:p>
            <a:p>
              <a:pPr algn="r"/>
              <a:r>
                <a:rPr lang="en-US" altLang="en-US" sz="1400">
                  <a:solidFill>
                    <a:schemeClr val="bg2"/>
                  </a:solidFill>
                  <a:latin typeface="Arial" charset="0"/>
                </a:rPr>
                <a:t>3.0</a:t>
              </a:r>
              <a:endParaRPr lang="en-US" altLang="en-US" sz="1400">
                <a:solidFill>
                  <a:schemeClr val="bg2"/>
                </a:solidFill>
              </a:endParaRPr>
            </a:p>
          </p:txBody>
        </p:sp>
        <p:sp>
          <p:nvSpPr>
            <p:cNvPr id="344116" name="Text Box 52"/>
            <p:cNvSpPr txBox="1">
              <a:spLocks noChangeArrowheads="1"/>
            </p:cNvSpPr>
            <p:nvPr/>
          </p:nvSpPr>
          <p:spPr bwMode="auto">
            <a:xfrm>
              <a:off x="3942" y="12989"/>
              <a:ext cx="1008" cy="43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Cầu thang</a:t>
              </a:r>
            </a:p>
            <a:p>
              <a:pPr algn="r"/>
              <a:r>
                <a:rPr lang="en-US" altLang="en-US" sz="1400">
                  <a:solidFill>
                    <a:schemeClr val="bg2"/>
                  </a:solidFill>
                  <a:latin typeface="Arial" charset="0"/>
                </a:rPr>
                <a:t>     1.2</a:t>
              </a:r>
              <a:endParaRPr lang="en-US" altLang="en-US" sz="1400">
                <a:solidFill>
                  <a:schemeClr val="bg2"/>
                </a:solidFill>
              </a:endParaRPr>
            </a:p>
          </p:txBody>
        </p:sp>
        <p:sp>
          <p:nvSpPr>
            <p:cNvPr id="344117" name="Text Box 53"/>
            <p:cNvSpPr txBox="1">
              <a:spLocks noChangeArrowheads="1"/>
            </p:cNvSpPr>
            <p:nvPr/>
          </p:nvSpPr>
          <p:spPr bwMode="auto">
            <a:xfrm>
              <a:off x="6210" y="12990"/>
              <a:ext cx="86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Trần</a:t>
              </a:r>
            </a:p>
            <a:p>
              <a:pPr algn="r"/>
              <a:r>
                <a:rPr lang="en-US" altLang="en-US" sz="1400">
                  <a:solidFill>
                    <a:schemeClr val="bg2"/>
                  </a:solidFill>
                  <a:latin typeface="Arial" charset="0"/>
                </a:rPr>
                <a:t>2.2</a:t>
              </a:r>
              <a:endParaRPr lang="en-US" altLang="en-US" sz="1400">
                <a:solidFill>
                  <a:schemeClr val="bg2"/>
                </a:solidFill>
              </a:endParaRPr>
            </a:p>
          </p:txBody>
        </p:sp>
        <p:sp>
          <p:nvSpPr>
            <p:cNvPr id="344118" name="Text Box 54"/>
            <p:cNvSpPr txBox="1">
              <a:spLocks noChangeArrowheads="1"/>
            </p:cNvSpPr>
            <p:nvPr/>
          </p:nvSpPr>
          <p:spPr bwMode="auto">
            <a:xfrm>
              <a:off x="7326" y="12990"/>
              <a:ext cx="86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400">
                  <a:solidFill>
                    <a:schemeClr val="bg2"/>
                  </a:solidFill>
                  <a:latin typeface="Arial" charset="0"/>
                </a:rPr>
                <a:t>Bể nước</a:t>
              </a:r>
            </a:p>
            <a:p>
              <a:pPr algn="r"/>
              <a:r>
                <a:rPr lang="en-US" altLang="en-US" sz="1400">
                  <a:solidFill>
                    <a:schemeClr val="bg2"/>
                  </a:solidFill>
                  <a:latin typeface="Arial" charset="0"/>
                </a:rPr>
                <a:t>2.3</a:t>
              </a:r>
              <a:endParaRPr lang="en-US" altLang="en-US" sz="1400">
                <a:solidFill>
                  <a:schemeClr val="bg2"/>
                </a:solidFill>
              </a:endParaRPr>
            </a:p>
          </p:txBody>
        </p:sp>
        <p:sp>
          <p:nvSpPr>
            <p:cNvPr id="344119" name="Line 55"/>
            <p:cNvSpPr>
              <a:spLocks noChangeShapeType="1"/>
            </p:cNvSpPr>
            <p:nvPr/>
          </p:nvSpPr>
          <p:spPr bwMode="auto">
            <a:xfrm>
              <a:off x="4050" y="11450"/>
              <a:ext cx="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20" name="Line 56"/>
            <p:cNvSpPr>
              <a:spLocks noChangeShapeType="1"/>
            </p:cNvSpPr>
            <p:nvPr/>
          </p:nvSpPr>
          <p:spPr bwMode="auto">
            <a:xfrm>
              <a:off x="8730" y="11450"/>
              <a:ext cx="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21" name="Line 57"/>
            <p:cNvSpPr>
              <a:spLocks noChangeShapeType="1"/>
            </p:cNvSpPr>
            <p:nvPr/>
          </p:nvSpPr>
          <p:spPr bwMode="auto">
            <a:xfrm>
              <a:off x="3510" y="12702"/>
              <a:ext cx="10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22" name="Line 58"/>
            <p:cNvSpPr>
              <a:spLocks noChangeShapeType="1"/>
            </p:cNvSpPr>
            <p:nvPr/>
          </p:nvSpPr>
          <p:spPr bwMode="auto">
            <a:xfrm>
              <a:off x="4590" y="12702"/>
              <a:ext cx="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23" name="Line 59"/>
            <p:cNvSpPr>
              <a:spLocks noChangeShapeType="1"/>
            </p:cNvSpPr>
            <p:nvPr/>
          </p:nvSpPr>
          <p:spPr bwMode="auto">
            <a:xfrm>
              <a:off x="3510" y="12702"/>
              <a:ext cx="0"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24" name="Line 60"/>
            <p:cNvSpPr>
              <a:spLocks noChangeShapeType="1"/>
            </p:cNvSpPr>
            <p:nvPr/>
          </p:nvSpPr>
          <p:spPr bwMode="auto">
            <a:xfrm>
              <a:off x="5670" y="12702"/>
              <a:ext cx="21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25" name="Line 61"/>
            <p:cNvSpPr>
              <a:spLocks noChangeShapeType="1"/>
            </p:cNvSpPr>
            <p:nvPr/>
          </p:nvSpPr>
          <p:spPr bwMode="auto">
            <a:xfrm>
              <a:off x="5670" y="1270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126" name="Line 62"/>
            <p:cNvSpPr>
              <a:spLocks noChangeShapeType="1"/>
            </p:cNvSpPr>
            <p:nvPr/>
          </p:nvSpPr>
          <p:spPr bwMode="auto">
            <a:xfrm>
              <a:off x="7830" y="1270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1209102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11" name="TextBox 10"/>
          <p:cNvSpPr txBox="1"/>
          <p:nvPr/>
        </p:nvSpPr>
        <p:spPr>
          <a:xfrm>
            <a:off x="457200" y="249316"/>
            <a:ext cx="2764972"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Questions to Ask</a:t>
            </a:r>
          </a:p>
        </p:txBody>
      </p:sp>
      <p:sp>
        <p:nvSpPr>
          <p:cNvPr id="12" name="TextBox 11"/>
          <p:cNvSpPr txBox="1"/>
          <p:nvPr/>
        </p:nvSpPr>
        <p:spPr>
          <a:xfrm>
            <a:off x="831779" y="747778"/>
            <a:ext cx="4732681"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Before building the WBS, ask the following high-level and general questions :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is the WBS maintained, stored, and distributed?</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 a project planning tool be used?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What numbering standards are used?</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are project-related overhead costs handled?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Must all work packages at the same level be comparable in size and importance? </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Must each branch be developed down to the same level?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 each of the lower-level work activities be assigned to an individual or organization for approximately 40 hours?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 each work activity be measured in terms of progress to completion?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 there buy-in from the organization or individual that is responsible for the work package or activity? </a:t>
            </a:r>
          </a:p>
        </p:txBody>
      </p:sp>
      <p:sp>
        <p:nvSpPr>
          <p:cNvPr id="13" name="TextBox 12">
            <a:extLst>
              <a:ext uri="{FF2B5EF4-FFF2-40B4-BE49-F238E27FC236}">
                <a16:creationId xmlns:a16="http://schemas.microsoft.com/office/drawing/2014/main" xmlns="" id="{DB552C1C-F47B-4E24-B270-50CC6C23457B}"/>
              </a:ext>
            </a:extLst>
          </p:cNvPr>
          <p:cNvSpPr txBox="1"/>
          <p:nvPr/>
        </p:nvSpPr>
        <p:spPr>
          <a:xfrm>
            <a:off x="8592457" y="249315"/>
            <a:ext cx="1654630"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Câu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hỏi</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E6E20EC8-DDBA-4D3D-9F9E-214AF96D7BE9}"/>
              </a:ext>
            </a:extLst>
          </p:cNvPr>
          <p:cNvSpPr txBox="1"/>
          <p:nvPr/>
        </p:nvSpPr>
        <p:spPr>
          <a:xfrm>
            <a:off x="6096000" y="747778"/>
            <a:ext cx="5791200" cy="5355312"/>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Trước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xây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dựng</a:t>
            </a:r>
            <a:r>
              <a:rPr lang="en-US" b="1" dirty="0">
                <a:solidFill>
                  <a:srgbClr val="197EC6"/>
                </a:solidFill>
                <a:latin typeface="Times New Roman" panose="02020603050405020304" pitchFamily="18" charset="0"/>
                <a:cs typeface="Times New Roman" panose="02020603050405020304" pitchFamily="18" charset="0"/>
              </a:rPr>
              <a:t> WBS, </a:t>
            </a:r>
            <a:r>
              <a:rPr lang="en-US" b="1" dirty="0" err="1">
                <a:solidFill>
                  <a:srgbClr val="197EC6"/>
                </a:solidFill>
                <a:latin typeface="Times New Roman" panose="02020603050405020304" pitchFamily="18" charset="0"/>
                <a:cs typeface="Times New Roman" panose="02020603050405020304" pitchFamily="18" charset="0"/>
              </a:rPr>
              <a:t>hỏi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những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câu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chung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mức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cao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sau</a:t>
            </a:r>
            <a:r>
              <a:rPr lang="en-US" b="1"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WBS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lưu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trữ</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Tổng</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ở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so </a:t>
            </a:r>
            <a:r>
              <a:rPr lang="en-US" dirty="0" err="1">
                <a:solidFill>
                  <a:srgbClr val="197EC6"/>
                </a:solidFill>
                <a:latin typeface="Times New Roman" panose="02020603050405020304" pitchFamily="18" charset="0"/>
                <a:cs typeface="Times New Roman" panose="02020603050405020304" pitchFamily="18" charset="0"/>
              </a:rPr>
              <a:t>sánh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tầm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vòng</a:t>
            </a:r>
            <a:r>
              <a:rPr lang="en-US" dirty="0">
                <a:solidFill>
                  <a:srgbClr val="197EC6"/>
                </a:solidFill>
                <a:latin typeface="Times New Roman" panose="02020603050405020304" pitchFamily="18" charset="0"/>
                <a:cs typeface="Times New Roman" panose="02020603050405020304" pitchFamily="18" charset="0"/>
              </a:rPr>
              <a:t> 40 </a:t>
            </a:r>
            <a:r>
              <a:rPr lang="en-US" dirty="0" err="1">
                <a:solidFill>
                  <a:srgbClr val="197EC6"/>
                </a:solidFill>
                <a:latin typeface="Times New Roman" panose="02020603050405020304" pitchFamily="18" charset="0"/>
                <a:cs typeface="Times New Roman" panose="02020603050405020304" pitchFamily="18" charset="0"/>
              </a:rPr>
              <a:t>giờ</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a:t>
            </a:r>
            <a:r>
              <a:rPr lang="en-US" dirty="0">
                <a:solidFill>
                  <a:srgbClr val="197EC6"/>
                </a:solidFill>
                <a:latin typeface="Times New Roman" panose="02020603050405020304" pitchFamily="18" charset="0"/>
                <a:cs typeface="Times New Roman" panose="02020603050405020304" pitchFamily="18" charset="0"/>
              </a:rPr>
              <a:t> ý </a:t>
            </a:r>
            <a:r>
              <a:rPr lang="en-US" dirty="0" err="1">
                <a:solidFill>
                  <a:srgbClr val="197EC6"/>
                </a:solidFill>
                <a:latin typeface="Times New Roman" panose="02020603050405020304" pitchFamily="18" charset="0"/>
                <a:cs typeface="Times New Roman" panose="02020603050405020304" pitchFamily="18" charset="0"/>
              </a:rPr>
              <a:t>kiến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8262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Closing Processes</a:t>
            </a:r>
          </a:p>
        </p:txBody>
      </p:sp>
      <p:graphicFrame>
        <p:nvGraphicFramePr>
          <p:cNvPr id="4" name="Table 3"/>
          <p:cNvGraphicFramePr>
            <a:graphicFrameLocks noGrp="1"/>
          </p:cNvGraphicFramePr>
          <p:nvPr>
            <p:extLst>
              <p:ext uri="{D42A27DB-BD31-4B8C-83A1-F6EECF244321}">
                <p14:modId xmlns:p14="http://schemas.microsoft.com/office/powerpoint/2010/main" val="57657777"/>
              </p:ext>
            </p:extLst>
          </p:nvPr>
        </p:nvGraphicFramePr>
        <p:xfrm>
          <a:off x="-19788" y="2795253"/>
          <a:ext cx="6237708" cy="3503513"/>
        </p:xfrm>
        <a:graphic>
          <a:graphicData uri="http://schemas.openxmlformats.org/drawingml/2006/table">
            <a:tbl>
              <a:tblPr firstRow="1" bandRow="1">
                <a:tableStyleId>{5940675A-B579-460E-94D1-54222C63F5DA}</a:tableStyleId>
              </a:tblPr>
              <a:tblGrid>
                <a:gridCol w="3118854">
                  <a:extLst>
                    <a:ext uri="{9D8B030D-6E8A-4147-A177-3AD203B41FA5}">
                      <a16:colId xmlns:a16="http://schemas.microsoft.com/office/drawing/2014/main" xmlns="" val="20000"/>
                    </a:ext>
                  </a:extLst>
                </a:gridCol>
                <a:gridCol w="3118854">
                  <a:extLst>
                    <a:ext uri="{9D8B030D-6E8A-4147-A177-3AD203B41FA5}">
                      <a16:colId xmlns:a16="http://schemas.microsoft.com/office/drawing/2014/main" xmlns="" val="20001"/>
                    </a:ext>
                  </a:extLst>
                </a:gridCol>
              </a:tblGrid>
              <a:tr h="428071">
                <a:tc>
                  <a:txBody>
                    <a:bodyPr/>
                    <a:lstStyle/>
                    <a:p>
                      <a:pPr algn="ctr"/>
                      <a:r>
                        <a:rPr lang="en-US" b="1" dirty="0">
                          <a:latin typeface="Times New Roman" panose="02020603050405020304" pitchFamily="18" charset="0"/>
                          <a:cs typeface="Times New Roman" panose="02020603050405020304" pitchFamily="18" charset="0"/>
                        </a:rPr>
                        <a:t>Top-Down</a:t>
                      </a:r>
                    </a:p>
                  </a:txBody>
                  <a:tcPr>
                    <a:solidFill>
                      <a:schemeClr val="accent1">
                        <a:lumMod val="20000"/>
                        <a:lumOff val="80000"/>
                      </a:schemeClr>
                    </a:solidFill>
                  </a:tcPr>
                </a:tc>
                <a:tc>
                  <a:txBody>
                    <a:bodyPr/>
                    <a:lstStyle/>
                    <a:p>
                      <a:pPr algn="ctr"/>
                      <a:r>
                        <a:rPr lang="en-US" b="1" dirty="0">
                          <a:latin typeface="Times New Roman" panose="02020603050405020304" pitchFamily="18" charset="0"/>
                          <a:cs typeface="Times New Roman" panose="02020603050405020304" pitchFamily="18" charset="0"/>
                        </a:rPr>
                        <a:t>Bottom-Up</a:t>
                      </a:r>
                    </a:p>
                  </a:txBody>
                  <a:tcPr>
                    <a:solidFill>
                      <a:schemeClr val="accent1">
                        <a:lumMod val="20000"/>
                        <a:lumOff val="80000"/>
                      </a:schemeClr>
                    </a:solidFill>
                  </a:tcPr>
                </a:tc>
                <a:extLst>
                  <a:ext uri="{0D108BD9-81ED-4DB2-BD59-A6C34878D82A}">
                    <a16:rowId xmlns:a16="http://schemas.microsoft.com/office/drawing/2014/main" xmlns="" val="10000"/>
                  </a:ext>
                </a:extLst>
              </a:tr>
              <a:tr h="3075442">
                <a:tc>
                  <a:txBody>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a:t>
                      </a:r>
                      <a:r>
                        <a:rPr lang="en-US" baseline="0" dirty="0">
                          <a:latin typeface="Times New Roman" panose="02020603050405020304" pitchFamily="18" charset="0"/>
                          <a:cs typeface="Times New Roman" panose="02020603050405020304" pitchFamily="18" charset="0"/>
                        </a:rPr>
                        <a:t> there a range of more than 10 activities at any level? </a:t>
                      </a:r>
                    </a:p>
                    <a:p>
                      <a:pPr marL="285750" indent="-285750">
                        <a:buFont typeface="Wingdings" panose="05000000000000000000" pitchFamily="2" charset="2"/>
                        <a:buChar char="§"/>
                      </a:pPr>
                      <a:r>
                        <a:rPr lang="en-US" baseline="0" dirty="0">
                          <a:latin typeface="Times New Roman" panose="02020603050405020304" pitchFamily="18" charset="0"/>
                          <a:cs typeface="Times New Roman" panose="02020603050405020304" pitchFamily="18" charset="0"/>
                        </a:rPr>
                        <a:t>Are activities similar in duration and effort?</a:t>
                      </a:r>
                    </a:p>
                    <a:p>
                      <a:pPr marL="285750" indent="-285750">
                        <a:buFont typeface="Wingdings" panose="05000000000000000000" pitchFamily="2" charset="2"/>
                        <a:buChar char="§"/>
                      </a:pPr>
                      <a:r>
                        <a:rPr lang="en-US" baseline="0" dirty="0">
                          <a:latin typeface="Times New Roman" panose="02020603050405020304" pitchFamily="18" charset="0"/>
                          <a:cs typeface="Times New Roman" panose="02020603050405020304" pitchFamily="18" charset="0"/>
                        </a:rPr>
                        <a:t>Can responsibility be assigned to the activities?</a:t>
                      </a:r>
                      <a:endParaRPr lang="en-US" i="1" baseline="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aseline="0" dirty="0">
                          <a:latin typeface="Times New Roman" panose="02020603050405020304" pitchFamily="18" charset="0"/>
                          <a:cs typeface="Times New Roman" panose="02020603050405020304" pitchFamily="18" charset="0"/>
                        </a:rPr>
                        <a:t>Are all the deliverables represented?</a:t>
                      </a:r>
                      <a:endParaRPr lang="en-US" i="1" baseline="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aseline="0" dirty="0">
                          <a:latin typeface="Times New Roman" panose="02020603050405020304" pitchFamily="18" charset="0"/>
                          <a:cs typeface="Times New Roman" panose="02020603050405020304" pitchFamily="18" charset="0"/>
                        </a:rPr>
                        <a:t>Are the project management activities complete?</a:t>
                      </a:r>
                    </a:p>
                  </a:txBody>
                  <a:tcPr/>
                </a:tc>
                <a:tc>
                  <a:txBody>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 responsibility be</a:t>
                      </a:r>
                      <a:r>
                        <a:rPr lang="en-US" baseline="0" dirty="0">
                          <a:latin typeface="Times New Roman" panose="02020603050405020304" pitchFamily="18" charset="0"/>
                          <a:cs typeface="Times New Roman" panose="02020603050405020304" pitchFamily="18" charset="0"/>
                        </a:rPr>
                        <a:t> assigned to an individual? </a:t>
                      </a:r>
                    </a:p>
                    <a:p>
                      <a:pPr marL="285750" indent="-285750">
                        <a:buFont typeface="Wingdings" panose="05000000000000000000" pitchFamily="2" charset="2"/>
                        <a:buChar char="§"/>
                      </a:pPr>
                      <a:r>
                        <a:rPr lang="en-US" baseline="0" dirty="0">
                          <a:latin typeface="Times New Roman" panose="02020603050405020304" pitchFamily="18" charset="0"/>
                          <a:cs typeface="Times New Roman" panose="02020603050405020304" pitchFamily="18" charset="0"/>
                        </a:rPr>
                        <a:t>Can completion criteria   be defined?</a:t>
                      </a:r>
                      <a:endParaRPr lang="en-US" i="1" baseline="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aseline="0" dirty="0">
                          <a:latin typeface="Times New Roman" panose="02020603050405020304" pitchFamily="18" charset="0"/>
                          <a:cs typeface="Times New Roman" panose="02020603050405020304" pitchFamily="18" charset="0"/>
                        </a:rPr>
                        <a:t>Can the work package be accurately estimated?</a:t>
                      </a:r>
                    </a:p>
                    <a:p>
                      <a:pPr marL="285750" indent="-285750">
                        <a:buFont typeface="Wingdings" panose="05000000000000000000" pitchFamily="2" charset="2"/>
                        <a:buChar char="§"/>
                      </a:pPr>
                      <a:r>
                        <a:rPr lang="en-US" baseline="0" dirty="0">
                          <a:latin typeface="Times New Roman" panose="02020603050405020304" pitchFamily="18" charset="0"/>
                          <a:cs typeface="Times New Roman" panose="02020603050405020304" pitchFamily="18" charset="0"/>
                        </a:rPr>
                        <a:t>Is the work package a size that is manageable and controllable?</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
        <p:nvSpPr>
          <p:cNvPr id="11" name="TextBox 10"/>
          <p:cNvSpPr txBox="1"/>
          <p:nvPr/>
        </p:nvSpPr>
        <p:spPr>
          <a:xfrm>
            <a:off x="305971" y="47297"/>
            <a:ext cx="3671669"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Review / Validate WBS</a:t>
            </a:r>
          </a:p>
        </p:txBody>
      </p:sp>
      <p:sp>
        <p:nvSpPr>
          <p:cNvPr id="12" name="TextBox 11"/>
          <p:cNvSpPr txBox="1"/>
          <p:nvPr/>
        </p:nvSpPr>
        <p:spPr>
          <a:xfrm>
            <a:off x="-1" y="508962"/>
            <a:ext cx="6272075" cy="2308324"/>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Review results with all key team members and ensure buy-in all parties</a:t>
            </a:r>
          </a:p>
          <a:p>
            <a:pPr marL="342900" indent="-342900">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Ensure that the WBS covers all work packages and that ALL cost factors related to the project (direct and overhead) are included</a:t>
            </a:r>
          </a:p>
          <a:p>
            <a:pPr marL="342900" indent="-342900">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Review how the WBS is used and maintained during the project</a:t>
            </a:r>
            <a:endParaRPr lang="en-US" i="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Review results from both top-down and bottom-up approaches</a:t>
            </a:r>
            <a:endParaRPr lang="en-US" i="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xmlns="" id="{C3CA5696-B583-45A5-AEB7-C7BAF0FAE683}"/>
              </a:ext>
            </a:extLst>
          </p:cNvPr>
          <p:cNvSpPr txBox="1"/>
          <p:nvPr/>
        </p:nvSpPr>
        <p:spPr>
          <a:xfrm>
            <a:off x="7726680" y="0"/>
            <a:ext cx="3671670"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Xem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xét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phê</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chuẩn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WBS</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xmlns="" id="{4AFC2C4A-F623-4F3C-94A5-B098207918C9}"/>
              </a:ext>
            </a:extLst>
          </p:cNvPr>
          <p:cNvSpPr txBox="1"/>
          <p:nvPr/>
        </p:nvSpPr>
        <p:spPr>
          <a:xfrm>
            <a:off x="6291861" y="457089"/>
            <a:ext cx="5781822" cy="2308324"/>
          </a:xfrm>
          <a:prstGeom prst="rect">
            <a:avLst/>
          </a:prstGeom>
          <a:noFill/>
        </p:spPr>
        <p:txBody>
          <a:bodyPr wrap="square" rtlCol="0">
            <a:spAutoFit/>
          </a:bodyPr>
          <a:lstStyle/>
          <a:p>
            <a:pPr marL="342900" indent="-342900">
              <a:buAutoNum type="arabicPeriod"/>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Xem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xét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lại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những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kết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quả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với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tất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thành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viên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cốt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lõi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trong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đội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đảm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bảo</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tiếp</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thu</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ý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kiến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từ</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tất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bên</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Đảm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bảo</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rằng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WBS bao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trùm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tất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gói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công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việc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tất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những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yếu</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tố</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hao</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phí</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liên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quan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đến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án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được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bao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gồm</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Xem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lại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cách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WBS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được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dùng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duy</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trì</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trong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suốt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án</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Xem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lại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kết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quả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từ</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tiếp</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cận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trên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xuống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dưới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lên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a:t>
            </a:r>
          </a:p>
        </p:txBody>
      </p:sp>
      <p:graphicFrame>
        <p:nvGraphicFramePr>
          <p:cNvPr id="15" name="Table 14">
            <a:extLst>
              <a:ext uri="{FF2B5EF4-FFF2-40B4-BE49-F238E27FC236}">
                <a16:creationId xmlns:a16="http://schemas.microsoft.com/office/drawing/2014/main" xmlns="" id="{55FE918B-A3E2-4A8F-942A-B6FB3E5660B0}"/>
              </a:ext>
            </a:extLst>
          </p:cNvPr>
          <p:cNvGraphicFramePr>
            <a:graphicFrameLocks noGrp="1"/>
          </p:cNvGraphicFramePr>
          <p:nvPr>
            <p:extLst>
              <p:ext uri="{D42A27DB-BD31-4B8C-83A1-F6EECF244321}">
                <p14:modId xmlns:p14="http://schemas.microsoft.com/office/powerpoint/2010/main" val="1770856952"/>
              </p:ext>
            </p:extLst>
          </p:nvPr>
        </p:nvGraphicFramePr>
        <p:xfrm>
          <a:off x="6272074" y="2795254"/>
          <a:ext cx="5919926" cy="3503514"/>
        </p:xfrm>
        <a:graphic>
          <a:graphicData uri="http://schemas.openxmlformats.org/drawingml/2006/table">
            <a:tbl>
              <a:tblPr firstRow="1" bandRow="1">
                <a:tableStyleId>{5940675A-B579-460E-94D1-54222C63F5DA}</a:tableStyleId>
              </a:tblPr>
              <a:tblGrid>
                <a:gridCol w="3026671">
                  <a:extLst>
                    <a:ext uri="{9D8B030D-6E8A-4147-A177-3AD203B41FA5}">
                      <a16:colId xmlns:a16="http://schemas.microsoft.com/office/drawing/2014/main" xmlns="" val="20000"/>
                    </a:ext>
                  </a:extLst>
                </a:gridCol>
                <a:gridCol w="2893255">
                  <a:extLst>
                    <a:ext uri="{9D8B030D-6E8A-4147-A177-3AD203B41FA5}">
                      <a16:colId xmlns:a16="http://schemas.microsoft.com/office/drawing/2014/main" xmlns="" val="20001"/>
                    </a:ext>
                  </a:extLst>
                </a:gridCol>
              </a:tblGrid>
              <a:tr h="394554">
                <a:tc>
                  <a:txBody>
                    <a:bodyPr/>
                    <a:lstStyle/>
                    <a:p>
                      <a:pPr algn="ctr"/>
                      <a:r>
                        <a:rPr lang="en-US" b="1" i="0" dirty="0">
                          <a:solidFill>
                            <a:srgbClr val="197EC6"/>
                          </a:solidFill>
                          <a:latin typeface="Times New Roman" panose="02020603050405020304" pitchFamily="18" charset="0"/>
                          <a:cs typeface="Times New Roman" panose="02020603050405020304" pitchFamily="18" charset="0"/>
                        </a:rPr>
                        <a:t>Top-Down</a:t>
                      </a:r>
                    </a:p>
                  </a:txBody>
                  <a:tcPr>
                    <a:solidFill>
                      <a:schemeClr val="accent1">
                        <a:lumMod val="20000"/>
                        <a:lumOff val="80000"/>
                      </a:schemeClr>
                    </a:solidFill>
                  </a:tcPr>
                </a:tc>
                <a:tc>
                  <a:txBody>
                    <a:bodyPr/>
                    <a:lstStyle/>
                    <a:p>
                      <a:pPr algn="ctr"/>
                      <a:r>
                        <a:rPr lang="en-US" b="1" i="0" dirty="0">
                          <a:solidFill>
                            <a:srgbClr val="197EC6"/>
                          </a:solidFill>
                          <a:latin typeface="Times New Roman" panose="02020603050405020304" pitchFamily="18" charset="0"/>
                          <a:cs typeface="Times New Roman" panose="02020603050405020304" pitchFamily="18" charset="0"/>
                        </a:rPr>
                        <a:t>Bottom-Up</a:t>
                      </a:r>
                    </a:p>
                  </a:txBody>
                  <a:tcPr>
                    <a:solidFill>
                      <a:schemeClr val="accent1">
                        <a:lumMod val="20000"/>
                        <a:lumOff val="80000"/>
                      </a:schemeClr>
                    </a:solidFill>
                  </a:tcPr>
                </a:tc>
                <a:extLst>
                  <a:ext uri="{0D108BD9-81ED-4DB2-BD59-A6C34878D82A}">
                    <a16:rowId xmlns:a16="http://schemas.microsoft.com/office/drawing/2014/main" xmlns="" val="10000"/>
                  </a:ext>
                </a:extLst>
              </a:tr>
              <a:tr h="370840">
                <a:tc>
                  <a:txBody>
                    <a:bodyPr/>
                    <a:lstStyle/>
                    <a:p>
                      <a:pPr marL="285750" indent="-285750">
                        <a:buFont typeface="Wingdings" panose="05000000000000000000" pitchFamily="2" charset="2"/>
                        <a:buChar char="§"/>
                      </a:pPr>
                      <a:r>
                        <a:rPr lang="en-US" i="0" baseline="0" dirty="0" err="1">
                          <a:solidFill>
                            <a:srgbClr val="197EC6"/>
                          </a:solidFill>
                          <a:latin typeface="Times New Roman" panose="02020603050405020304" pitchFamily="18" charset="0"/>
                          <a:cs typeface="Times New Roman" panose="02020603050405020304" pitchFamily="18" charset="0"/>
                        </a:rPr>
                        <a:t>Có</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dãy</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hơn</a:t>
                      </a:r>
                      <a:r>
                        <a:rPr lang="en-US" i="0" baseline="0" dirty="0">
                          <a:solidFill>
                            <a:srgbClr val="197EC6"/>
                          </a:solidFill>
                          <a:latin typeface="Times New Roman" panose="02020603050405020304" pitchFamily="18" charset="0"/>
                          <a:cs typeface="Times New Roman" panose="02020603050405020304" pitchFamily="18" charset="0"/>
                        </a:rPr>
                        <a:t> 10 </a:t>
                      </a:r>
                      <a:r>
                        <a:rPr lang="en-US" i="0" baseline="0" dirty="0" err="1">
                          <a:solidFill>
                            <a:srgbClr val="197EC6"/>
                          </a:solidFill>
                          <a:latin typeface="Times New Roman" panose="02020603050405020304" pitchFamily="18" charset="0"/>
                          <a:cs typeface="Times New Roman" panose="02020603050405020304" pitchFamily="18" charset="0"/>
                        </a:rPr>
                        <a:t>hoạt</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động</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tại</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mọi</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mức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không</a:t>
                      </a:r>
                      <a:r>
                        <a:rPr lang="en-US" i="0" baseline="0"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0" baseline="0" dirty="0" err="1">
                          <a:solidFill>
                            <a:srgbClr val="197EC6"/>
                          </a:solidFill>
                          <a:latin typeface="Times New Roman" panose="02020603050405020304" pitchFamily="18" charset="0"/>
                          <a:cs typeface="Times New Roman" panose="02020603050405020304" pitchFamily="18" charset="0"/>
                        </a:rPr>
                        <a:t>Các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hoạt</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động</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đều</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tương</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tự</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nhau</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về</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thời</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gian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nỗ</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lực</a:t>
                      </a:r>
                      <a:endParaRPr lang="en-US" i="0" baseline="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i="0" baseline="0" dirty="0" err="1">
                          <a:solidFill>
                            <a:srgbClr val="197EC6"/>
                          </a:solidFill>
                          <a:latin typeface="Times New Roman" panose="02020603050405020304" pitchFamily="18" charset="0"/>
                          <a:cs typeface="Times New Roman" panose="02020603050405020304" pitchFamily="18" charset="0"/>
                        </a:rPr>
                        <a:t>Trách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nhiệm</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có</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thể</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được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chỉ</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định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cho</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hoạt</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động</a:t>
                      </a:r>
                      <a:r>
                        <a:rPr lang="en-US" i="0" baseline="0"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0" baseline="0" dirty="0" err="1">
                          <a:solidFill>
                            <a:srgbClr val="197EC6"/>
                          </a:solidFill>
                          <a:latin typeface="Times New Roman" panose="02020603050405020304" pitchFamily="18" charset="0"/>
                          <a:cs typeface="Times New Roman" panose="02020603050405020304" pitchFamily="18" charset="0"/>
                        </a:rPr>
                        <a:t>Có</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phải</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tất</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cả</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thành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phẩm</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đều</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được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trình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bày</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không</a:t>
                      </a:r>
                      <a:r>
                        <a:rPr lang="en-US" i="0" baseline="0"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0" baseline="0" dirty="0" err="1">
                          <a:solidFill>
                            <a:srgbClr val="197EC6"/>
                          </a:solidFill>
                          <a:latin typeface="Times New Roman" panose="02020603050405020304" pitchFamily="18" charset="0"/>
                          <a:cs typeface="Times New Roman" panose="02020603050405020304" pitchFamily="18" charset="0"/>
                        </a:rPr>
                        <a:t>Có</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phải</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những</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hoạt</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động</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quản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lí</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dự</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án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được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hoàn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thành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không</a:t>
                      </a:r>
                      <a:r>
                        <a:rPr lang="en-US" i="0" baseline="0" dirty="0">
                          <a:solidFill>
                            <a:srgbClr val="197EC6"/>
                          </a:solidFill>
                          <a:latin typeface="Times New Roman" panose="02020603050405020304" pitchFamily="18" charset="0"/>
                          <a:cs typeface="Times New Roman" panose="02020603050405020304" pitchFamily="18" charset="0"/>
                        </a:rPr>
                        <a:t>?</a:t>
                      </a:r>
                      <a:endParaRPr lang="en-US" i="0" dirty="0">
                        <a:solidFill>
                          <a:srgbClr val="197EC6"/>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i="0" baseline="0" dirty="0" err="1">
                          <a:solidFill>
                            <a:srgbClr val="197EC6"/>
                          </a:solidFill>
                          <a:latin typeface="Times New Roman" panose="02020603050405020304" pitchFamily="18" charset="0"/>
                          <a:cs typeface="Times New Roman" panose="02020603050405020304" pitchFamily="18" charset="0"/>
                        </a:rPr>
                        <a:t>Cá</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nhân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có</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chịu</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trách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nhiệm</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không</a:t>
                      </a:r>
                      <a:r>
                        <a:rPr lang="en-US" i="0" baseline="0"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0" baseline="0" dirty="0" err="1">
                          <a:solidFill>
                            <a:srgbClr val="197EC6"/>
                          </a:solidFill>
                          <a:latin typeface="Times New Roman" panose="02020603050405020304" pitchFamily="18" charset="0"/>
                          <a:cs typeface="Times New Roman" panose="02020603050405020304" pitchFamily="18" charset="0"/>
                        </a:rPr>
                        <a:t>Tiêu</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chí</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hoàn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thành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có</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thể</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định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nghĩa</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được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không</a:t>
                      </a:r>
                      <a:r>
                        <a:rPr lang="en-US" i="0" baseline="0"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0" baseline="0" dirty="0" err="1">
                          <a:solidFill>
                            <a:srgbClr val="197EC6"/>
                          </a:solidFill>
                          <a:latin typeface="Times New Roman" panose="02020603050405020304" pitchFamily="18" charset="0"/>
                          <a:cs typeface="Times New Roman" panose="02020603050405020304" pitchFamily="18" charset="0"/>
                        </a:rPr>
                        <a:t>Gói</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công</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việc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được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đánh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giá</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chính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xác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không</a:t>
                      </a:r>
                      <a:r>
                        <a:rPr lang="en-US" i="0" baseline="0" dirty="0">
                          <a:solidFill>
                            <a:srgbClr val="197EC6"/>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0" baseline="0" dirty="0" err="1">
                          <a:solidFill>
                            <a:srgbClr val="197EC6"/>
                          </a:solidFill>
                          <a:latin typeface="Times New Roman" panose="02020603050405020304" pitchFamily="18" charset="0"/>
                          <a:cs typeface="Times New Roman" panose="02020603050405020304" pitchFamily="18" charset="0"/>
                        </a:rPr>
                        <a:t>Gói</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công</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việc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có</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phải</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là</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một</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kích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thước</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có</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thể</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quản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lí</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và</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điều</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khiển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không</a:t>
                      </a:r>
                      <a:r>
                        <a:rPr lang="en-US" i="0" baseline="0" dirty="0">
                          <a:solidFill>
                            <a:srgbClr val="197EC6"/>
                          </a:solidFill>
                          <a:latin typeface="Times New Roman" panose="02020603050405020304" pitchFamily="18" charset="0"/>
                          <a:cs typeface="Times New Roman" panose="02020603050405020304" pitchFamily="18" charset="0"/>
                        </a:rPr>
                        <a:t>?</a:t>
                      </a:r>
                      <a:endParaRPr lang="en-US"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636148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normAutofit/>
          </a:bodyPr>
          <a:lstStyle/>
          <a:p>
            <a:r>
              <a:rPr lang="fr-FR" altLang="en-US" dirty="0"/>
              <a:t>Consensus </a:t>
            </a:r>
            <a:r>
              <a:rPr lang="fr-FR" altLang="en-US" dirty="0" err="1"/>
              <a:t>reached</a:t>
            </a:r>
            <a:r>
              <a:rPr lang="fr-FR" altLang="en-US" dirty="0"/>
              <a:t> </a:t>
            </a:r>
            <a:r>
              <a:rPr lang="fr-FR" altLang="en-US" dirty="0" smtClean="0"/>
              <a:t/>
            </a:r>
            <a:br>
              <a:rPr lang="fr-FR" altLang="en-US" dirty="0" smtClean="0"/>
            </a:br>
            <a:r>
              <a:rPr lang="fr-FR" altLang="en-US" dirty="0" err="1" smtClean="0"/>
              <a:t>Đạt</a:t>
            </a:r>
            <a:r>
              <a:rPr lang="fr-FR" altLang="en-US" dirty="0" smtClean="0"/>
              <a:t> </a:t>
            </a:r>
            <a:r>
              <a:rPr lang="fr-FR" altLang="en-US" dirty="0" err="1"/>
              <a:t>tới</a:t>
            </a:r>
            <a:r>
              <a:rPr lang="fr-FR" altLang="en-US" dirty="0"/>
              <a:t> </a:t>
            </a:r>
            <a:r>
              <a:rPr lang="fr-FR" altLang="en-US" dirty="0" err="1"/>
              <a:t>sự</a:t>
            </a:r>
            <a:r>
              <a:rPr lang="fr-FR" altLang="en-US" dirty="0"/>
              <a:t> </a:t>
            </a:r>
            <a:r>
              <a:rPr lang="fr-FR" altLang="en-US" dirty="0" err="1"/>
              <a:t>đồng</a:t>
            </a:r>
            <a:r>
              <a:rPr lang="fr-FR" altLang="en-US" dirty="0"/>
              <a:t> </a:t>
            </a:r>
            <a:r>
              <a:rPr lang="fr-FR" altLang="en-US" dirty="0" err="1" smtClean="0"/>
              <a:t>thuận</a:t>
            </a:r>
            <a:endParaRPr lang="fr-FR" altLang="en-US" dirty="0"/>
          </a:p>
        </p:txBody>
      </p:sp>
      <p:sp>
        <p:nvSpPr>
          <p:cNvPr id="360451" name="Rectangle 3"/>
          <p:cNvSpPr>
            <a:spLocks noGrp="1" noChangeArrowheads="1"/>
          </p:cNvSpPr>
          <p:nvPr>
            <p:ph sz="half" idx="1"/>
          </p:nvPr>
        </p:nvSpPr>
        <p:spPr/>
        <p:txBody>
          <a:bodyPr/>
          <a:lstStyle/>
          <a:p>
            <a:r>
              <a:rPr lang="fr-FR" altLang="en-US" dirty="0" err="1">
                <a:solidFill>
                  <a:srgbClr val="0070C0"/>
                </a:solidFill>
              </a:rPr>
              <a:t>Lấy</a:t>
            </a:r>
            <a:r>
              <a:rPr lang="fr-FR" altLang="en-US" dirty="0">
                <a:solidFill>
                  <a:srgbClr val="0070C0"/>
                </a:solidFill>
              </a:rPr>
              <a:t> </a:t>
            </a:r>
            <a:r>
              <a:rPr lang="fr-FR" altLang="en-US" dirty="0" err="1">
                <a:solidFill>
                  <a:srgbClr val="0070C0"/>
                </a:solidFill>
              </a:rPr>
              <a:t>chữ</a:t>
            </a:r>
            <a:r>
              <a:rPr lang="fr-FR" altLang="en-US" dirty="0">
                <a:solidFill>
                  <a:srgbClr val="0070C0"/>
                </a:solidFill>
              </a:rPr>
              <a:t> </a:t>
            </a:r>
            <a:r>
              <a:rPr lang="fr-FR" altLang="en-US" dirty="0" err="1">
                <a:solidFill>
                  <a:srgbClr val="0070C0"/>
                </a:solidFill>
              </a:rPr>
              <a:t>ký</a:t>
            </a:r>
            <a:r>
              <a:rPr lang="fr-FR" altLang="en-US" dirty="0">
                <a:solidFill>
                  <a:srgbClr val="0070C0"/>
                </a:solidFill>
              </a:rPr>
              <a:t> </a:t>
            </a:r>
            <a:r>
              <a:rPr lang="fr-FR" altLang="en-US" dirty="0" err="1">
                <a:solidFill>
                  <a:srgbClr val="0070C0"/>
                </a:solidFill>
              </a:rPr>
              <a:t>của</a:t>
            </a:r>
            <a:r>
              <a:rPr lang="fr-FR" altLang="en-US" dirty="0">
                <a:solidFill>
                  <a:srgbClr val="0070C0"/>
                </a:solidFill>
              </a:rPr>
              <a:t> </a:t>
            </a:r>
            <a:r>
              <a:rPr lang="fr-FR" altLang="en-US" dirty="0" err="1">
                <a:solidFill>
                  <a:srgbClr val="0070C0"/>
                </a:solidFill>
              </a:rPr>
              <a:t>những</a:t>
            </a:r>
            <a:r>
              <a:rPr lang="fr-FR" altLang="en-US" dirty="0">
                <a:solidFill>
                  <a:srgbClr val="0070C0"/>
                </a:solidFill>
              </a:rPr>
              <a:t> </a:t>
            </a:r>
            <a:r>
              <a:rPr lang="fr-FR" altLang="en-US" dirty="0" err="1">
                <a:solidFill>
                  <a:srgbClr val="0070C0"/>
                </a:solidFill>
              </a:rPr>
              <a:t>người</a:t>
            </a:r>
            <a:r>
              <a:rPr lang="fr-FR" altLang="en-US" dirty="0">
                <a:solidFill>
                  <a:srgbClr val="0070C0"/>
                </a:solidFill>
              </a:rPr>
              <a:t> </a:t>
            </a:r>
            <a:r>
              <a:rPr lang="fr-FR" altLang="en-US" dirty="0" err="1">
                <a:solidFill>
                  <a:srgbClr val="0070C0"/>
                </a:solidFill>
              </a:rPr>
              <a:t>có</a:t>
            </a:r>
            <a:r>
              <a:rPr lang="fr-FR" altLang="en-US" dirty="0">
                <a:solidFill>
                  <a:srgbClr val="0070C0"/>
                </a:solidFill>
              </a:rPr>
              <a:t> </a:t>
            </a:r>
            <a:r>
              <a:rPr lang="fr-FR" altLang="en-US" dirty="0" err="1">
                <a:solidFill>
                  <a:srgbClr val="0070C0"/>
                </a:solidFill>
              </a:rPr>
              <a:t>liên</a:t>
            </a:r>
            <a:r>
              <a:rPr lang="fr-FR" altLang="en-US" dirty="0">
                <a:solidFill>
                  <a:srgbClr val="0070C0"/>
                </a:solidFill>
              </a:rPr>
              <a:t> </a:t>
            </a:r>
            <a:r>
              <a:rPr lang="fr-FR" altLang="en-US" dirty="0" err="1">
                <a:solidFill>
                  <a:srgbClr val="0070C0"/>
                </a:solidFill>
              </a:rPr>
              <a:t>quan</a:t>
            </a:r>
            <a:r>
              <a:rPr lang="fr-FR" altLang="en-US" dirty="0">
                <a:solidFill>
                  <a:srgbClr val="0070C0"/>
                </a:solidFill>
              </a:rPr>
              <a:t> (</a:t>
            </a:r>
            <a:r>
              <a:rPr lang="fr-FR" altLang="en-US" dirty="0" err="1">
                <a:solidFill>
                  <a:srgbClr val="0070C0"/>
                </a:solidFill>
              </a:rPr>
              <a:t>trực</a:t>
            </a:r>
            <a:r>
              <a:rPr lang="fr-FR" altLang="en-US" dirty="0">
                <a:solidFill>
                  <a:srgbClr val="0070C0"/>
                </a:solidFill>
              </a:rPr>
              <a:t> </a:t>
            </a:r>
            <a:r>
              <a:rPr lang="fr-FR" altLang="en-US" dirty="0" err="1">
                <a:solidFill>
                  <a:srgbClr val="0070C0"/>
                </a:solidFill>
              </a:rPr>
              <a:t>tiếp</a:t>
            </a:r>
            <a:r>
              <a:rPr lang="fr-FR" altLang="en-US" dirty="0">
                <a:solidFill>
                  <a:srgbClr val="0070C0"/>
                </a:solidFill>
              </a:rPr>
              <a:t> </a:t>
            </a:r>
            <a:r>
              <a:rPr lang="fr-FR" altLang="en-US" dirty="0" err="1">
                <a:solidFill>
                  <a:srgbClr val="0070C0"/>
                </a:solidFill>
              </a:rPr>
              <a:t>hoặc</a:t>
            </a:r>
            <a:r>
              <a:rPr lang="fr-FR" altLang="en-US" dirty="0">
                <a:solidFill>
                  <a:srgbClr val="0070C0"/>
                </a:solidFill>
              </a:rPr>
              <a:t> </a:t>
            </a:r>
            <a:r>
              <a:rPr lang="fr-FR" altLang="en-US" dirty="0" err="1">
                <a:solidFill>
                  <a:srgbClr val="0070C0"/>
                </a:solidFill>
              </a:rPr>
              <a:t>gián</a:t>
            </a:r>
            <a:r>
              <a:rPr lang="fr-FR" altLang="en-US" dirty="0">
                <a:solidFill>
                  <a:srgbClr val="0070C0"/>
                </a:solidFill>
              </a:rPr>
              <a:t> </a:t>
            </a:r>
            <a:r>
              <a:rPr lang="fr-FR" altLang="en-US" dirty="0" err="1">
                <a:solidFill>
                  <a:srgbClr val="0070C0"/>
                </a:solidFill>
              </a:rPr>
              <a:t>tiếp</a:t>
            </a:r>
            <a:r>
              <a:rPr lang="fr-FR" altLang="en-US" dirty="0">
                <a:solidFill>
                  <a:srgbClr val="0070C0"/>
                </a:solidFill>
              </a:rPr>
              <a:t>)</a:t>
            </a:r>
          </a:p>
          <a:p>
            <a:r>
              <a:rPr lang="fr-FR" altLang="en-US" dirty="0" err="1">
                <a:solidFill>
                  <a:srgbClr val="0070C0"/>
                </a:solidFill>
              </a:rPr>
              <a:t>Chuẩn</a:t>
            </a:r>
            <a:r>
              <a:rPr lang="fr-FR" altLang="en-US" dirty="0">
                <a:solidFill>
                  <a:srgbClr val="0070C0"/>
                </a:solidFill>
              </a:rPr>
              <a:t> </a:t>
            </a:r>
            <a:r>
              <a:rPr lang="fr-FR" altLang="en-US" dirty="0" err="1">
                <a:solidFill>
                  <a:srgbClr val="0070C0"/>
                </a:solidFill>
              </a:rPr>
              <a:t>bị</a:t>
            </a:r>
            <a:r>
              <a:rPr lang="fr-FR" altLang="en-US" dirty="0">
                <a:solidFill>
                  <a:srgbClr val="0070C0"/>
                </a:solidFill>
              </a:rPr>
              <a:t> </a:t>
            </a:r>
            <a:r>
              <a:rPr lang="fr-FR" altLang="en-US" dirty="0" err="1">
                <a:solidFill>
                  <a:srgbClr val="0070C0"/>
                </a:solidFill>
              </a:rPr>
              <a:t>bản</a:t>
            </a:r>
            <a:r>
              <a:rPr lang="fr-FR" altLang="en-US" dirty="0">
                <a:solidFill>
                  <a:srgbClr val="0070C0"/>
                </a:solidFill>
              </a:rPr>
              <a:t> </a:t>
            </a:r>
            <a:r>
              <a:rPr lang="fr-FR" altLang="en-US" dirty="0" err="1">
                <a:solidFill>
                  <a:srgbClr val="0070C0"/>
                </a:solidFill>
              </a:rPr>
              <a:t>thảo</a:t>
            </a:r>
            <a:r>
              <a:rPr lang="fr-FR" altLang="en-US" dirty="0">
                <a:solidFill>
                  <a:srgbClr val="0070C0"/>
                </a:solidFill>
              </a:rPr>
              <a:t> </a:t>
            </a:r>
            <a:r>
              <a:rPr lang="fr-FR" altLang="en-US" dirty="0" err="1">
                <a:solidFill>
                  <a:srgbClr val="0070C0"/>
                </a:solidFill>
              </a:rPr>
              <a:t>của</a:t>
            </a:r>
            <a:r>
              <a:rPr lang="fr-FR" altLang="en-US" dirty="0">
                <a:solidFill>
                  <a:srgbClr val="0070C0"/>
                </a:solidFill>
              </a:rPr>
              <a:t> WBS, </a:t>
            </a:r>
            <a:r>
              <a:rPr lang="fr-FR" altLang="en-US" dirty="0" err="1">
                <a:solidFill>
                  <a:srgbClr val="0070C0"/>
                </a:solidFill>
              </a:rPr>
              <a:t>gửi</a:t>
            </a:r>
            <a:r>
              <a:rPr lang="fr-FR" altLang="en-US" dirty="0">
                <a:solidFill>
                  <a:srgbClr val="0070C0"/>
                </a:solidFill>
              </a:rPr>
              <a:t> </a:t>
            </a:r>
            <a:r>
              <a:rPr lang="fr-FR" altLang="en-US" dirty="0" err="1">
                <a:solidFill>
                  <a:srgbClr val="0070C0"/>
                </a:solidFill>
              </a:rPr>
              <a:t>cho</a:t>
            </a:r>
            <a:r>
              <a:rPr lang="fr-FR" altLang="en-US" dirty="0">
                <a:solidFill>
                  <a:srgbClr val="0070C0"/>
                </a:solidFill>
              </a:rPr>
              <a:t> </a:t>
            </a:r>
            <a:r>
              <a:rPr lang="fr-FR" altLang="en-US" dirty="0" err="1">
                <a:solidFill>
                  <a:srgbClr val="0070C0"/>
                </a:solidFill>
              </a:rPr>
              <a:t>mọi</a:t>
            </a:r>
            <a:r>
              <a:rPr lang="fr-FR" altLang="en-US" dirty="0">
                <a:solidFill>
                  <a:srgbClr val="0070C0"/>
                </a:solidFill>
              </a:rPr>
              <a:t> </a:t>
            </a:r>
            <a:r>
              <a:rPr lang="fr-FR" altLang="en-US" dirty="0" err="1">
                <a:solidFill>
                  <a:srgbClr val="0070C0"/>
                </a:solidFill>
              </a:rPr>
              <a:t>người</a:t>
            </a:r>
            <a:r>
              <a:rPr lang="fr-FR" altLang="en-US" dirty="0">
                <a:solidFill>
                  <a:srgbClr val="0070C0"/>
                </a:solidFill>
              </a:rPr>
              <a:t> </a:t>
            </a:r>
            <a:r>
              <a:rPr lang="fr-FR" altLang="en-US" dirty="0" err="1">
                <a:solidFill>
                  <a:srgbClr val="0070C0"/>
                </a:solidFill>
              </a:rPr>
              <a:t>đọc</a:t>
            </a:r>
            <a:r>
              <a:rPr lang="fr-FR" altLang="en-US" dirty="0">
                <a:solidFill>
                  <a:srgbClr val="0070C0"/>
                </a:solidFill>
              </a:rPr>
              <a:t> </a:t>
            </a:r>
            <a:r>
              <a:rPr lang="fr-FR" altLang="en-US" dirty="0" err="1">
                <a:solidFill>
                  <a:srgbClr val="0070C0"/>
                </a:solidFill>
              </a:rPr>
              <a:t>trước</a:t>
            </a:r>
            <a:endParaRPr lang="fr-FR" altLang="en-US" dirty="0">
              <a:solidFill>
                <a:srgbClr val="0070C0"/>
              </a:solidFill>
            </a:endParaRPr>
          </a:p>
          <a:p>
            <a:r>
              <a:rPr lang="fr-FR" altLang="en-US" dirty="0" err="1">
                <a:solidFill>
                  <a:srgbClr val="0070C0"/>
                </a:solidFill>
              </a:rPr>
              <a:t>Họp</a:t>
            </a:r>
            <a:r>
              <a:rPr lang="fr-FR" altLang="en-US" dirty="0">
                <a:solidFill>
                  <a:srgbClr val="0070C0"/>
                </a:solidFill>
              </a:rPr>
              <a:t> </a:t>
            </a:r>
            <a:r>
              <a:rPr lang="fr-FR" altLang="en-US" dirty="0" err="1">
                <a:solidFill>
                  <a:srgbClr val="0070C0"/>
                </a:solidFill>
              </a:rPr>
              <a:t>thảo</a:t>
            </a:r>
            <a:r>
              <a:rPr lang="fr-FR" altLang="en-US" dirty="0">
                <a:solidFill>
                  <a:srgbClr val="0070C0"/>
                </a:solidFill>
              </a:rPr>
              <a:t> </a:t>
            </a:r>
            <a:r>
              <a:rPr lang="fr-FR" altLang="en-US" dirty="0" err="1">
                <a:solidFill>
                  <a:srgbClr val="0070C0"/>
                </a:solidFill>
              </a:rPr>
              <a:t>luận</a:t>
            </a:r>
            <a:r>
              <a:rPr lang="fr-FR" altLang="en-US" dirty="0">
                <a:solidFill>
                  <a:srgbClr val="0070C0"/>
                </a:solidFill>
              </a:rPr>
              <a:t>, </a:t>
            </a:r>
            <a:r>
              <a:rPr lang="fr-FR" altLang="en-US" dirty="0" err="1">
                <a:solidFill>
                  <a:srgbClr val="0070C0"/>
                </a:solidFill>
              </a:rPr>
              <a:t>đi</a:t>
            </a:r>
            <a:r>
              <a:rPr lang="fr-FR" altLang="en-US" dirty="0">
                <a:solidFill>
                  <a:srgbClr val="0070C0"/>
                </a:solidFill>
              </a:rPr>
              <a:t> </a:t>
            </a:r>
            <a:r>
              <a:rPr lang="fr-FR" altLang="en-US" dirty="0" err="1">
                <a:solidFill>
                  <a:srgbClr val="0070C0"/>
                </a:solidFill>
              </a:rPr>
              <a:t>đến</a:t>
            </a:r>
            <a:r>
              <a:rPr lang="fr-FR" altLang="en-US" dirty="0">
                <a:solidFill>
                  <a:srgbClr val="0070C0"/>
                </a:solidFill>
              </a:rPr>
              <a:t> </a:t>
            </a:r>
            <a:r>
              <a:rPr lang="fr-FR" altLang="en-US" dirty="0" err="1">
                <a:solidFill>
                  <a:srgbClr val="0070C0"/>
                </a:solidFill>
              </a:rPr>
              <a:t>nhất</a:t>
            </a:r>
            <a:r>
              <a:rPr lang="fr-FR" altLang="en-US" dirty="0">
                <a:solidFill>
                  <a:srgbClr val="0070C0"/>
                </a:solidFill>
              </a:rPr>
              <a:t> </a:t>
            </a:r>
            <a:r>
              <a:rPr lang="fr-FR" altLang="en-US" dirty="0" err="1">
                <a:solidFill>
                  <a:srgbClr val="0070C0"/>
                </a:solidFill>
              </a:rPr>
              <a:t>trí</a:t>
            </a:r>
            <a:r>
              <a:rPr lang="fr-FR" altLang="en-US" dirty="0">
                <a:solidFill>
                  <a:srgbClr val="0070C0"/>
                </a:solidFill>
              </a:rPr>
              <a:t> </a:t>
            </a:r>
            <a:r>
              <a:rPr lang="fr-FR" altLang="en-US" dirty="0" err="1">
                <a:solidFill>
                  <a:srgbClr val="0070C0"/>
                </a:solidFill>
              </a:rPr>
              <a:t>và</a:t>
            </a:r>
            <a:r>
              <a:rPr lang="fr-FR" altLang="en-US" dirty="0">
                <a:solidFill>
                  <a:srgbClr val="0070C0"/>
                </a:solidFill>
              </a:rPr>
              <a:t> </a:t>
            </a:r>
            <a:r>
              <a:rPr lang="fr-FR" altLang="en-US" dirty="0" err="1" smtClean="0">
                <a:solidFill>
                  <a:srgbClr val="0070C0"/>
                </a:solidFill>
              </a:rPr>
              <a:t>ký</a:t>
            </a:r>
            <a:endParaRPr lang="fr-FR" altLang="en-US" dirty="0" smtClean="0">
              <a:solidFill>
                <a:srgbClr val="0070C0"/>
              </a:solidFill>
            </a:endParaRPr>
          </a:p>
          <a:p>
            <a:r>
              <a:rPr lang="en-US" altLang="en-US" dirty="0"/>
              <a:t>Get signatures of related people (directly or indirectly)</a:t>
            </a:r>
          </a:p>
          <a:p>
            <a:r>
              <a:rPr lang="en-US" altLang="en-US" dirty="0"/>
              <a:t>Prepare a draft of WBS, send it to everyone for reading first</a:t>
            </a:r>
          </a:p>
          <a:p>
            <a:r>
              <a:rPr lang="en-US" altLang="en-US" dirty="0"/>
              <a:t>Discussion meeting, agreement and signing</a:t>
            </a:r>
            <a:endParaRPr lang="fr-FR" altLang="en-US" dirty="0"/>
          </a:p>
        </p:txBody>
      </p:sp>
      <p:sp>
        <p:nvSpPr>
          <p:cNvPr id="4" name="Date Placeholder 3"/>
          <p:cNvSpPr>
            <a:spLocks noGrp="1"/>
          </p:cNvSpPr>
          <p:nvPr>
            <p:ph type="dt" sz="half" idx="10"/>
          </p:nvPr>
        </p:nvSpPr>
        <p:spPr/>
        <p:txBody>
          <a:bodyPr/>
          <a:lstStyle/>
          <a:p>
            <a:r>
              <a:rPr lang="en-US" altLang="en-US"/>
              <a:t>Bảng công việc</a:t>
            </a:r>
          </a:p>
        </p:txBody>
      </p:sp>
      <p:sp>
        <p:nvSpPr>
          <p:cNvPr id="5" name="Footer Placeholder 4"/>
          <p:cNvSpPr>
            <a:spLocks noGrp="1"/>
          </p:cNvSpPr>
          <p:nvPr>
            <p:ph type="ftr" sz="quarter" idx="11"/>
          </p:nvPr>
        </p:nvSpPr>
        <p:spPr/>
        <p:txBody>
          <a:bodyPr/>
          <a:lstStyle/>
          <a:p>
            <a:r>
              <a:rPr lang="en-US" altLang="en-US"/>
              <a:t>Lập kế hoạch thực hiện dự án</a:t>
            </a:r>
          </a:p>
        </p:txBody>
      </p:sp>
      <p:sp>
        <p:nvSpPr>
          <p:cNvPr id="6" name="Slide Number Placeholder 5"/>
          <p:cNvSpPr>
            <a:spLocks noGrp="1"/>
          </p:cNvSpPr>
          <p:nvPr>
            <p:ph type="sldNum" sz="quarter" idx="12"/>
          </p:nvPr>
        </p:nvSpPr>
        <p:spPr/>
        <p:txBody>
          <a:bodyPr/>
          <a:lstStyle/>
          <a:p>
            <a:pPr lvl="1"/>
            <a:fld id="{543930BB-475A-41B3-BC93-1875CEEE978C}" type="slidenum">
              <a:rPr lang="en-US" altLang="en-US"/>
              <a:pPr lvl="1"/>
              <a:t>25</a:t>
            </a:fld>
            <a:endParaRPr lang="en-US" altLang="en-US">
              <a:latin typeface="Times New Roman" pitchFamily="18" charset="0"/>
            </a:endParaRPr>
          </a:p>
        </p:txBody>
      </p:sp>
      <p:pic>
        <p:nvPicPr>
          <p:cNvPr id="8"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577013" y="2433638"/>
            <a:ext cx="4219575" cy="28479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2857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30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tra</a:t>
            </a:r>
            <a:r>
              <a:rPr lang="en-US" dirty="0" smtClean="0"/>
              <a:t> </a:t>
            </a:r>
            <a:r>
              <a:rPr lang="en-US" dirty="0" err="1" smtClean="0"/>
              <a:t>và</a:t>
            </a:r>
            <a:r>
              <a:rPr lang="en-US" dirty="0" smtClean="0"/>
              <a:t> </a:t>
            </a:r>
            <a:r>
              <a:rPr lang="en-US" dirty="0" err="1" smtClean="0"/>
              <a:t>rà</a:t>
            </a:r>
            <a:r>
              <a:rPr lang="en-US" dirty="0" smtClean="0"/>
              <a:t> </a:t>
            </a:r>
            <a:r>
              <a:rPr lang="en-US" dirty="0" err="1" smtClean="0"/>
              <a:t>soát</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err="1" smtClean="0"/>
              <a:t>Rất</a:t>
            </a:r>
            <a:r>
              <a:rPr lang="en-US" dirty="0" smtClean="0"/>
              <a:t> </a:t>
            </a:r>
            <a:r>
              <a:rPr lang="en-US" dirty="0" err="1" smtClean="0"/>
              <a:t>khó</a:t>
            </a:r>
            <a:r>
              <a:rPr lang="en-US" dirty="0" smtClean="0"/>
              <a:t> </a:t>
            </a:r>
            <a:r>
              <a:rPr lang="en-US" dirty="0" err="1" smtClean="0"/>
              <a:t>tạo</a:t>
            </a:r>
            <a:r>
              <a:rPr lang="en-US" dirty="0" smtClean="0"/>
              <a:t> </a:t>
            </a:r>
            <a:r>
              <a:rPr lang="en-US" dirty="0" err="1" smtClean="0"/>
              <a:t>được</a:t>
            </a:r>
            <a:r>
              <a:rPr lang="en-US" dirty="0" smtClean="0"/>
              <a:t> </a:t>
            </a:r>
            <a:r>
              <a:rPr lang="en-US" dirty="0" err="1" smtClean="0"/>
              <a:t>tuyên</a:t>
            </a:r>
            <a:r>
              <a:rPr lang="en-US" dirty="0" smtClean="0"/>
              <a:t> </a:t>
            </a:r>
            <a:r>
              <a:rPr lang="en-US" dirty="0" err="1" smtClean="0"/>
              <a:t>bố</a:t>
            </a:r>
            <a:r>
              <a:rPr lang="en-US" dirty="0" smtClean="0"/>
              <a:t> </a:t>
            </a:r>
            <a:r>
              <a:rPr lang="en-US" dirty="0" err="1" smtClean="0"/>
              <a:t>phạm</a:t>
            </a:r>
            <a:r>
              <a:rPr lang="en-US" dirty="0" smtClean="0"/>
              <a:t> vi </a:t>
            </a:r>
            <a:r>
              <a:rPr lang="en-US" dirty="0" err="1" smtClean="0"/>
              <a:t>tốt</a:t>
            </a:r>
            <a:r>
              <a:rPr lang="en-US" dirty="0" smtClean="0"/>
              <a:t> và WBS </a:t>
            </a:r>
            <a:r>
              <a:rPr lang="en-US" dirty="0" err="1" smtClean="0"/>
              <a:t>tốt</a:t>
            </a:r>
            <a:r>
              <a:rPr lang="en-US" dirty="0" smtClean="0"/>
              <a:t> </a:t>
            </a:r>
            <a:r>
              <a:rPr lang="en-US" dirty="0" err="1" smtClean="0"/>
              <a:t>cho</a:t>
            </a:r>
            <a:r>
              <a:rPr lang="en-US" dirty="0" smtClean="0"/>
              <a:t> </a:t>
            </a:r>
            <a:r>
              <a:rPr lang="en-US" dirty="0" err="1" smtClean="0"/>
              <a:t>một</a:t>
            </a:r>
            <a:r>
              <a:rPr lang="en-US" dirty="0" smtClean="0"/>
              <a:t> </a:t>
            </a:r>
            <a:r>
              <a:rPr lang="en-US" dirty="0" err="1" smtClean="0"/>
              <a:t>dự</a:t>
            </a:r>
            <a:r>
              <a:rPr lang="en-US" dirty="0" smtClean="0"/>
              <a:t> án.</a:t>
            </a:r>
          </a:p>
          <a:p>
            <a:r>
              <a:rPr lang="en-US" dirty="0" err="1" smtClean="0"/>
              <a:t>Kiểm</a:t>
            </a:r>
            <a:r>
              <a:rPr lang="en-US" dirty="0" smtClean="0"/>
              <a:t> </a:t>
            </a:r>
            <a:r>
              <a:rPr lang="en-US" dirty="0" err="1" smtClean="0"/>
              <a:t>tra</a:t>
            </a:r>
            <a:r>
              <a:rPr lang="en-US" dirty="0" smtClean="0"/>
              <a:t> </a:t>
            </a:r>
            <a:r>
              <a:rPr lang="en-US" dirty="0" err="1" smtClean="0"/>
              <a:t>phạm</a:t>
            </a:r>
            <a:r>
              <a:rPr lang="en-US" dirty="0" smtClean="0"/>
              <a:t> vi </a:t>
            </a:r>
            <a:r>
              <a:rPr lang="en-US" dirty="0" err="1" smtClean="0"/>
              <a:t>dự</a:t>
            </a:r>
            <a:r>
              <a:rPr lang="en-US" dirty="0" smtClean="0"/>
              <a:t> án và </a:t>
            </a:r>
            <a:r>
              <a:rPr lang="en-US" dirty="0" err="1" smtClean="0"/>
              <a:t>giảm</a:t>
            </a:r>
            <a:r>
              <a:rPr lang="en-US" dirty="0" smtClean="0"/>
              <a:t> </a:t>
            </a:r>
            <a:r>
              <a:rPr lang="en-US" dirty="0" err="1" smtClean="0"/>
              <a:t>thiểu</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dự</a:t>
            </a:r>
            <a:r>
              <a:rPr lang="en-US" dirty="0" smtClean="0"/>
              <a:t> án </a:t>
            </a:r>
            <a:r>
              <a:rPr lang="en-US" dirty="0" err="1" smtClean="0"/>
              <a:t>là</a:t>
            </a:r>
            <a:r>
              <a:rPr lang="en-US" dirty="0" smtClean="0"/>
              <a:t> </a:t>
            </a:r>
            <a:r>
              <a:rPr lang="en-US" dirty="0" err="1" smtClean="0"/>
              <a:t>điều</a:t>
            </a:r>
            <a:r>
              <a:rPr lang="en-US" dirty="0" smtClean="0"/>
              <a:t> </a:t>
            </a:r>
            <a:r>
              <a:rPr lang="en-US" dirty="0" err="1" smtClean="0"/>
              <a:t>khó</a:t>
            </a:r>
            <a:r>
              <a:rPr lang="en-US" dirty="0" smtClean="0"/>
              <a:t> </a:t>
            </a:r>
            <a:r>
              <a:rPr lang="en-US" dirty="0" err="1" smtClean="0"/>
              <a:t>hơn</a:t>
            </a:r>
            <a:r>
              <a:rPr lang="en-US" dirty="0" smtClean="0"/>
              <a:t>.</a:t>
            </a:r>
          </a:p>
          <a:p>
            <a:r>
              <a:rPr lang="en-US" dirty="0" err="1" smtClean="0"/>
              <a:t>Nhiều</a:t>
            </a:r>
            <a:r>
              <a:rPr lang="en-US" dirty="0" smtClean="0"/>
              <a:t> </a:t>
            </a:r>
            <a:r>
              <a:rPr lang="en-US" dirty="0" err="1" smtClean="0"/>
              <a:t>dự</a:t>
            </a:r>
            <a:r>
              <a:rPr lang="en-US" dirty="0" smtClean="0"/>
              <a:t> án CNTT </a:t>
            </a:r>
            <a:r>
              <a:rPr lang="en-US" dirty="0" err="1" smtClean="0"/>
              <a:t>chịu</a:t>
            </a:r>
            <a:r>
              <a:rPr lang="en-US" dirty="0" smtClean="0"/>
              <a:t> </a:t>
            </a:r>
            <a:r>
              <a:rPr lang="en-US" dirty="0" err="1" smtClean="0"/>
              <a:t>phải</a:t>
            </a:r>
            <a:r>
              <a:rPr lang="en-US" dirty="0" smtClean="0"/>
              <a:t> </a:t>
            </a:r>
            <a:r>
              <a:rPr lang="en-US" dirty="0" err="1" smtClean="0"/>
              <a:t>tình</a:t>
            </a:r>
            <a:r>
              <a:rPr lang="en-US" dirty="0" smtClean="0"/>
              <a:t> </a:t>
            </a:r>
            <a:r>
              <a:rPr lang="en-US" dirty="0" err="1" smtClean="0"/>
              <a:t>trạnh</a:t>
            </a:r>
            <a:r>
              <a:rPr lang="en-US" dirty="0" smtClean="0"/>
              <a:t> “</a:t>
            </a:r>
            <a:r>
              <a:rPr lang="en-US" dirty="0" err="1" smtClean="0"/>
              <a:t>dự</a:t>
            </a:r>
            <a:r>
              <a:rPr lang="en-US" dirty="0" smtClean="0"/>
              <a:t> án </a:t>
            </a:r>
            <a:r>
              <a:rPr lang="en-US" dirty="0" err="1" smtClean="0"/>
              <a:t>phình</a:t>
            </a:r>
            <a:r>
              <a:rPr lang="en-US" dirty="0" smtClean="0"/>
              <a:t> </a:t>
            </a:r>
            <a:r>
              <a:rPr lang="en-US" dirty="0" err="1" smtClean="0"/>
              <a:t>ra</a:t>
            </a:r>
            <a:r>
              <a:rPr lang="en-US" dirty="0" smtClean="0"/>
              <a:t>” (Scope Creep) và </a:t>
            </a:r>
            <a:r>
              <a:rPr lang="en-US" dirty="0" err="1" smtClean="0"/>
              <a:t>thường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phạm</a:t>
            </a:r>
            <a:r>
              <a:rPr lang="en-US" dirty="0" smtClean="0"/>
              <a:t> vi không </a:t>
            </a:r>
            <a:r>
              <a:rPr lang="en-US" dirty="0" err="1" smtClean="0"/>
              <a:t>tốt</a:t>
            </a:r>
            <a:r>
              <a:rPr lang="en-US" dirty="0" smtClean="0"/>
              <a:t>. </a:t>
            </a:r>
          </a:p>
          <a:p>
            <a:r>
              <a:rPr lang="en-US" dirty="0" smtClean="0"/>
              <a:t>It </a:t>
            </a:r>
            <a:r>
              <a:rPr lang="en-US" dirty="0"/>
              <a:t>is very difficult to create good scope claims and good WBS for a project.</a:t>
            </a:r>
          </a:p>
          <a:p>
            <a:r>
              <a:rPr lang="en-US" dirty="0"/>
              <a:t>Checking the project scope and minimizing project changes is more difficult.</a:t>
            </a:r>
          </a:p>
          <a:p>
            <a:r>
              <a:rPr lang="en-US" dirty="0"/>
              <a:t>Many IT projects suffer from the "Scope Creep" situation and often have poor scope and control</a:t>
            </a:r>
            <a:r>
              <a:rPr lang="en-US" dirty="0" smtClean="0"/>
              <a:t>.</a:t>
            </a:r>
            <a:endParaRPr lang="en-US" dirty="0"/>
          </a:p>
        </p:txBody>
      </p:sp>
      <p:sp>
        <p:nvSpPr>
          <p:cNvPr id="4" name="TextBox 11"/>
          <p:cNvSpPr txBox="1">
            <a:spLocks noChangeArrowheads="1"/>
          </p:cNvSpPr>
          <p:nvPr/>
        </p:nvSpPr>
        <p:spPr bwMode="auto">
          <a:xfrm>
            <a:off x="2807905" y="6389830"/>
            <a:ext cx="3849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r>
              <a:rPr lang="en-US" sz="1600" dirty="0" err="1">
                <a:solidFill>
                  <a:schemeClr val="bg1"/>
                </a:solidFill>
              </a:rPr>
              <a:t>Chương</a:t>
            </a:r>
            <a:r>
              <a:rPr lang="en-US" sz="1600" dirty="0">
                <a:solidFill>
                  <a:schemeClr val="bg1"/>
                </a:solidFill>
              </a:rPr>
              <a:t> 3: </a:t>
            </a:r>
            <a:r>
              <a:rPr lang="en-US" sz="1600" dirty="0" err="1">
                <a:solidFill>
                  <a:schemeClr val="bg1"/>
                </a:solidFill>
              </a:rPr>
              <a:t>Phạm</a:t>
            </a:r>
            <a:r>
              <a:rPr lang="en-US" sz="1600" dirty="0">
                <a:solidFill>
                  <a:schemeClr val="bg1"/>
                </a:solidFill>
              </a:rPr>
              <a:t> vi </a:t>
            </a:r>
            <a:r>
              <a:rPr lang="en-US" sz="1600" dirty="0" err="1">
                <a:solidFill>
                  <a:schemeClr val="bg1"/>
                </a:solidFill>
              </a:rPr>
              <a:t>hoạt</a:t>
            </a:r>
            <a:r>
              <a:rPr lang="en-US" sz="1600" dirty="0">
                <a:solidFill>
                  <a:schemeClr val="bg1"/>
                </a:solidFill>
              </a:rPr>
              <a:t> </a:t>
            </a:r>
            <a:r>
              <a:rPr lang="en-US" sz="1600" dirty="0" err="1">
                <a:solidFill>
                  <a:schemeClr val="bg1"/>
                </a:solidFill>
              </a:rPr>
              <a:t>động</a:t>
            </a:r>
            <a:r>
              <a:rPr lang="en-US" sz="1600" dirty="0">
                <a:solidFill>
                  <a:schemeClr val="bg1"/>
                </a:solidFill>
              </a:rPr>
              <a:t> </a:t>
            </a:r>
            <a:r>
              <a:rPr lang="en-US" sz="1600" dirty="0" err="1">
                <a:solidFill>
                  <a:schemeClr val="bg1"/>
                </a:solidFill>
              </a:rPr>
              <a:t>của</a:t>
            </a:r>
            <a:r>
              <a:rPr lang="en-US" sz="1600" dirty="0">
                <a:solidFill>
                  <a:schemeClr val="bg1"/>
                </a:solidFill>
              </a:rPr>
              <a:t> </a:t>
            </a:r>
            <a:r>
              <a:rPr lang="en-US" sz="1600" dirty="0" err="1">
                <a:solidFill>
                  <a:schemeClr val="bg1"/>
                </a:solidFill>
              </a:rPr>
              <a:t>dự</a:t>
            </a:r>
            <a:r>
              <a:rPr lang="en-US" sz="1600" dirty="0">
                <a:solidFill>
                  <a:schemeClr val="bg1"/>
                </a:solidFill>
              </a:rPr>
              <a:t> </a:t>
            </a:r>
            <a:r>
              <a:rPr lang="en-US" sz="1600" dirty="0" err="1">
                <a:solidFill>
                  <a:schemeClr val="bg1"/>
                </a:solidFill>
              </a:rPr>
              <a:t>án</a:t>
            </a:r>
            <a:endParaRPr lang="en-US" sz="1600" dirty="0">
              <a:solidFill>
                <a:schemeClr val="bg1"/>
              </a:solidFill>
            </a:endParaRPr>
          </a:p>
        </p:txBody>
      </p:sp>
      <p:sp>
        <p:nvSpPr>
          <p:cNvPr id="7" name="TextBox 11"/>
          <p:cNvSpPr txBox="1">
            <a:spLocks noChangeArrowheads="1"/>
          </p:cNvSpPr>
          <p:nvPr/>
        </p:nvSpPr>
        <p:spPr bwMode="auto">
          <a:xfrm>
            <a:off x="8722257" y="6400685"/>
            <a:ext cx="17388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algn="ctr" eaLnBrk="0" fontAlgn="base" hangingPunct="0">
              <a:spcBef>
                <a:spcPct val="0"/>
              </a:spcBef>
              <a:spcAft>
                <a:spcPct val="0"/>
              </a:spcAft>
              <a:defRPr>
                <a:solidFill>
                  <a:schemeClr val="tx1"/>
                </a:solidFill>
                <a:latin typeface="Tahoma" pitchFamily="34" charset="0"/>
              </a:defRPr>
            </a:lvl6pPr>
            <a:lvl7pPr marL="2971800" indent="-228600" algn="ctr" eaLnBrk="0" fontAlgn="base" hangingPunct="0">
              <a:spcBef>
                <a:spcPct val="0"/>
              </a:spcBef>
              <a:spcAft>
                <a:spcPct val="0"/>
              </a:spcAft>
              <a:defRPr>
                <a:solidFill>
                  <a:schemeClr val="tx1"/>
                </a:solidFill>
                <a:latin typeface="Tahoma" pitchFamily="34" charset="0"/>
              </a:defRPr>
            </a:lvl7pPr>
            <a:lvl8pPr marL="3429000" indent="-228600" algn="ctr" eaLnBrk="0" fontAlgn="base" hangingPunct="0">
              <a:spcBef>
                <a:spcPct val="0"/>
              </a:spcBef>
              <a:spcAft>
                <a:spcPct val="0"/>
              </a:spcAft>
              <a:defRPr>
                <a:solidFill>
                  <a:schemeClr val="tx1"/>
                </a:solidFill>
                <a:latin typeface="Tahoma" pitchFamily="34" charset="0"/>
              </a:defRPr>
            </a:lvl8pPr>
            <a:lvl9pPr marL="3886200" indent="-228600" algn="ctr" eaLnBrk="0" fontAlgn="base" hangingPunct="0">
              <a:spcBef>
                <a:spcPct val="0"/>
              </a:spcBef>
              <a:spcAft>
                <a:spcPct val="0"/>
              </a:spcAft>
              <a:defRPr>
                <a:solidFill>
                  <a:schemeClr val="tx1"/>
                </a:solidFill>
                <a:latin typeface="Tahoma" pitchFamily="34" charset="0"/>
              </a:defRPr>
            </a:lvl9pPr>
          </a:lstStyle>
          <a:p>
            <a:r>
              <a:rPr lang="en-US" sz="1600" dirty="0">
                <a:solidFill>
                  <a:schemeClr val="bg1"/>
                </a:solidFill>
              </a:rPr>
              <a:t>                     25</a:t>
            </a:r>
          </a:p>
        </p:txBody>
      </p:sp>
      <p:pic>
        <p:nvPicPr>
          <p:cNvPr id="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026111"/>
            <a:ext cx="4937125" cy="366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204421"/>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fr-FR" altLang="en-US" dirty="0" err="1"/>
              <a:t>Review</a:t>
            </a:r>
            <a:r>
              <a:rPr lang="fr-FR" altLang="en-US" dirty="0"/>
              <a:t> a good </a:t>
            </a:r>
            <a:r>
              <a:rPr lang="fr-FR" altLang="en-US" dirty="0" smtClean="0"/>
              <a:t>WBS</a:t>
            </a:r>
            <a:br>
              <a:rPr lang="fr-FR" altLang="en-US" dirty="0" smtClean="0"/>
            </a:br>
            <a:r>
              <a:rPr lang="fr-FR" altLang="en-US" dirty="0" err="1" smtClean="0"/>
              <a:t>Đánh</a:t>
            </a:r>
            <a:r>
              <a:rPr lang="fr-FR" altLang="en-US" dirty="0" smtClean="0"/>
              <a:t> </a:t>
            </a:r>
            <a:r>
              <a:rPr lang="fr-FR" altLang="en-US" dirty="0" err="1" smtClean="0"/>
              <a:t>giá</a:t>
            </a:r>
            <a:r>
              <a:rPr lang="fr-FR" altLang="en-US" dirty="0" smtClean="0"/>
              <a:t> </a:t>
            </a:r>
            <a:r>
              <a:rPr lang="fr-FR" altLang="en-US" dirty="0" err="1" smtClean="0"/>
              <a:t>một</a:t>
            </a:r>
            <a:r>
              <a:rPr lang="fr-FR" altLang="en-US" dirty="0" smtClean="0"/>
              <a:t> WBS </a:t>
            </a:r>
            <a:r>
              <a:rPr lang="fr-FR" altLang="en-US" dirty="0" err="1" smtClean="0"/>
              <a:t>tốt</a:t>
            </a:r>
            <a:endParaRPr lang="fr-FR" altLang="en-US" dirty="0"/>
          </a:p>
        </p:txBody>
      </p:sp>
      <p:sp>
        <p:nvSpPr>
          <p:cNvPr id="364547" name="Rectangle 3"/>
          <p:cNvSpPr>
            <a:spLocks noGrp="1" noChangeArrowheads="1"/>
          </p:cNvSpPr>
          <p:nvPr>
            <p:ph sz="half" idx="1"/>
          </p:nvPr>
        </p:nvSpPr>
        <p:spPr/>
        <p:txBody>
          <a:bodyPr>
            <a:normAutofit/>
          </a:bodyPr>
          <a:lstStyle/>
          <a:p>
            <a:r>
              <a:rPr lang="fr-FR" altLang="en-US" dirty="0" err="1" smtClean="0"/>
              <a:t>Mọi</a:t>
            </a:r>
            <a:r>
              <a:rPr lang="fr-FR" altLang="en-US" dirty="0" smtClean="0"/>
              <a:t> </a:t>
            </a:r>
            <a:r>
              <a:rPr lang="fr-FR" altLang="en-US" dirty="0" err="1" smtClean="0"/>
              <a:t>nhánh</a:t>
            </a:r>
            <a:r>
              <a:rPr lang="fr-FR" altLang="en-US" dirty="0" smtClean="0"/>
              <a:t> </a:t>
            </a:r>
            <a:r>
              <a:rPr lang="fr-FR" altLang="en-US" dirty="0" err="1" smtClean="0"/>
              <a:t>của</a:t>
            </a:r>
            <a:r>
              <a:rPr lang="fr-FR" altLang="en-US" dirty="0" smtClean="0"/>
              <a:t> WBS </a:t>
            </a:r>
            <a:r>
              <a:rPr lang="fr-FR" altLang="en-US" dirty="0" err="1" smtClean="0"/>
              <a:t>được</a:t>
            </a:r>
            <a:r>
              <a:rPr lang="fr-FR" altLang="en-US" dirty="0" smtClean="0"/>
              <a:t> chi </a:t>
            </a:r>
            <a:r>
              <a:rPr lang="fr-FR" altLang="en-US" dirty="0" err="1" smtClean="0"/>
              <a:t>tiết</a:t>
            </a:r>
            <a:r>
              <a:rPr lang="fr-FR" altLang="en-US" dirty="0" smtClean="0"/>
              <a:t> </a:t>
            </a:r>
            <a:r>
              <a:rPr lang="fr-FR" altLang="en-US" dirty="0" err="1" smtClean="0"/>
              <a:t>tới</a:t>
            </a:r>
            <a:r>
              <a:rPr lang="fr-FR" altLang="en-US" dirty="0" smtClean="0"/>
              <a:t> </a:t>
            </a:r>
            <a:r>
              <a:rPr lang="fr-FR" altLang="en-US" dirty="0" err="1" smtClean="0"/>
              <a:t>mức</a:t>
            </a:r>
            <a:r>
              <a:rPr lang="fr-FR" altLang="en-US" dirty="0" smtClean="0"/>
              <a:t> </a:t>
            </a:r>
            <a:r>
              <a:rPr lang="fr-FR" altLang="en-US" dirty="0" err="1" smtClean="0"/>
              <a:t>thấp</a:t>
            </a:r>
            <a:r>
              <a:rPr lang="fr-FR" altLang="en-US" dirty="0" smtClean="0"/>
              <a:t> </a:t>
            </a:r>
            <a:r>
              <a:rPr lang="fr-FR" altLang="en-US" dirty="0" err="1" smtClean="0"/>
              <a:t>nhất</a:t>
            </a:r>
            <a:endParaRPr lang="fr-FR" altLang="en-US" dirty="0" smtClean="0"/>
          </a:p>
          <a:p>
            <a:r>
              <a:rPr lang="fr-FR" altLang="en-US" dirty="0" err="1" smtClean="0"/>
              <a:t>Mọi</a:t>
            </a:r>
            <a:r>
              <a:rPr lang="fr-FR" altLang="en-US" dirty="0" smtClean="0"/>
              <a:t> ô </a:t>
            </a:r>
            <a:r>
              <a:rPr lang="fr-FR" altLang="en-US" dirty="0" err="1" smtClean="0"/>
              <a:t>của</a:t>
            </a:r>
            <a:r>
              <a:rPr lang="fr-FR" altLang="en-US" dirty="0" smtClean="0"/>
              <a:t> WBS </a:t>
            </a:r>
            <a:r>
              <a:rPr lang="fr-FR" altLang="en-US" dirty="0" err="1" smtClean="0"/>
              <a:t>được</a:t>
            </a:r>
            <a:r>
              <a:rPr lang="fr-FR" altLang="en-US" dirty="0" smtClean="0"/>
              <a:t> </a:t>
            </a:r>
            <a:r>
              <a:rPr lang="fr-FR" altLang="en-US" dirty="0" err="1" smtClean="0"/>
              <a:t>đánh</a:t>
            </a:r>
            <a:r>
              <a:rPr lang="fr-FR" altLang="en-US" dirty="0" smtClean="0"/>
              <a:t> </a:t>
            </a:r>
            <a:r>
              <a:rPr lang="fr-FR" altLang="en-US" dirty="0" err="1" smtClean="0"/>
              <a:t>số</a:t>
            </a:r>
            <a:r>
              <a:rPr lang="fr-FR" altLang="en-US" dirty="0" smtClean="0"/>
              <a:t> </a:t>
            </a:r>
            <a:r>
              <a:rPr lang="fr-FR" altLang="en-US" dirty="0" err="1" smtClean="0"/>
              <a:t>duy</a:t>
            </a:r>
            <a:r>
              <a:rPr lang="fr-FR" altLang="en-US" dirty="0" smtClean="0"/>
              <a:t> </a:t>
            </a:r>
            <a:r>
              <a:rPr lang="fr-FR" altLang="en-US" dirty="0" err="1" smtClean="0"/>
              <a:t>nhất</a:t>
            </a:r>
            <a:r>
              <a:rPr lang="fr-FR" altLang="en-US" dirty="0" smtClean="0"/>
              <a:t>.</a:t>
            </a:r>
          </a:p>
          <a:p>
            <a:r>
              <a:rPr lang="fr-FR" altLang="en-US" dirty="0" err="1" smtClean="0"/>
              <a:t>Mọi</a:t>
            </a:r>
            <a:r>
              <a:rPr lang="fr-FR" altLang="en-US" dirty="0" smtClean="0"/>
              <a:t> ô </a:t>
            </a:r>
            <a:r>
              <a:rPr lang="fr-FR" altLang="en-US" dirty="0" err="1" smtClean="0"/>
              <a:t>của</a:t>
            </a:r>
            <a:r>
              <a:rPr lang="fr-FR" altLang="en-US" dirty="0" smtClean="0"/>
              <a:t> </a:t>
            </a:r>
            <a:r>
              <a:rPr lang="fr-FR" altLang="en-US" dirty="0" err="1" smtClean="0"/>
              <a:t>Danh</a:t>
            </a:r>
            <a:r>
              <a:rPr lang="fr-FR" altLang="en-US" dirty="0" smtClean="0"/>
              <a:t> </a:t>
            </a:r>
            <a:r>
              <a:rPr lang="fr-FR" altLang="en-US" dirty="0" err="1" smtClean="0"/>
              <a:t>sách</a:t>
            </a:r>
            <a:r>
              <a:rPr lang="fr-FR" altLang="en-US" dirty="0" smtClean="0"/>
              <a:t> </a:t>
            </a:r>
            <a:r>
              <a:rPr lang="fr-FR" altLang="en-US" dirty="0" err="1" smtClean="0"/>
              <a:t>sản</a:t>
            </a:r>
            <a:r>
              <a:rPr lang="fr-FR" altLang="en-US" dirty="0" smtClean="0"/>
              <a:t> </a:t>
            </a:r>
            <a:r>
              <a:rPr lang="fr-FR" altLang="en-US" dirty="0" err="1" smtClean="0"/>
              <a:t>phẩm</a:t>
            </a:r>
            <a:r>
              <a:rPr lang="fr-FR" altLang="en-US" dirty="0" smtClean="0"/>
              <a:t> </a:t>
            </a:r>
            <a:r>
              <a:rPr lang="fr-FR" altLang="en-US" dirty="0" err="1" smtClean="0"/>
              <a:t>được</a:t>
            </a:r>
            <a:r>
              <a:rPr lang="fr-FR" altLang="en-US" dirty="0" smtClean="0"/>
              <a:t> </a:t>
            </a:r>
            <a:r>
              <a:rPr lang="fr-FR" altLang="en-US" dirty="0" err="1" smtClean="0"/>
              <a:t>thể</a:t>
            </a:r>
            <a:r>
              <a:rPr lang="fr-FR" altLang="en-US" dirty="0" smtClean="0"/>
              <a:t> </a:t>
            </a:r>
            <a:r>
              <a:rPr lang="fr-FR" altLang="en-US" dirty="0" err="1" smtClean="0"/>
              <a:t>hiện</a:t>
            </a:r>
            <a:r>
              <a:rPr lang="fr-FR" altLang="en-US" dirty="0" smtClean="0"/>
              <a:t> </a:t>
            </a:r>
            <a:r>
              <a:rPr lang="fr-FR" altLang="en-US" dirty="0" err="1" smtClean="0"/>
              <a:t>bằng</a:t>
            </a:r>
            <a:r>
              <a:rPr lang="fr-FR" altLang="en-US" dirty="0" smtClean="0"/>
              <a:t> </a:t>
            </a:r>
            <a:r>
              <a:rPr lang="fr-FR" altLang="en-US" dirty="0" err="1" smtClean="0"/>
              <a:t>danh</a:t>
            </a:r>
            <a:r>
              <a:rPr lang="fr-FR" altLang="en-US" dirty="0" smtClean="0"/>
              <a:t> </a:t>
            </a:r>
            <a:r>
              <a:rPr lang="fr-FR" altLang="en-US" dirty="0" err="1" smtClean="0"/>
              <a:t>từ</a:t>
            </a:r>
            <a:r>
              <a:rPr lang="fr-FR" altLang="en-US" dirty="0" smtClean="0"/>
              <a:t> (</a:t>
            </a:r>
            <a:r>
              <a:rPr lang="fr-FR" altLang="en-US" dirty="0" err="1" smtClean="0"/>
              <a:t>và</a:t>
            </a:r>
            <a:r>
              <a:rPr lang="fr-FR" altLang="en-US" dirty="0" smtClean="0"/>
              <a:t> </a:t>
            </a:r>
            <a:r>
              <a:rPr lang="fr-FR" altLang="en-US" dirty="0" err="1" smtClean="0"/>
              <a:t>tính</a:t>
            </a:r>
            <a:r>
              <a:rPr lang="fr-FR" altLang="en-US" dirty="0" smtClean="0"/>
              <a:t> </a:t>
            </a:r>
            <a:r>
              <a:rPr lang="fr-FR" altLang="en-US" dirty="0" err="1" smtClean="0"/>
              <a:t>từ</a:t>
            </a:r>
            <a:r>
              <a:rPr lang="fr-FR" altLang="en-US" dirty="0" smtClean="0"/>
              <a:t>)</a:t>
            </a:r>
          </a:p>
          <a:p>
            <a:r>
              <a:rPr lang="fr-FR" altLang="en-US" dirty="0" err="1" smtClean="0"/>
              <a:t>Mọi</a:t>
            </a:r>
            <a:r>
              <a:rPr lang="fr-FR" altLang="en-US" dirty="0" smtClean="0"/>
              <a:t> ô </a:t>
            </a:r>
            <a:r>
              <a:rPr lang="fr-FR" altLang="en-US" dirty="0" err="1" smtClean="0"/>
              <a:t>của</a:t>
            </a:r>
            <a:r>
              <a:rPr lang="fr-FR" altLang="en-US" dirty="0" smtClean="0"/>
              <a:t> </a:t>
            </a:r>
            <a:r>
              <a:rPr lang="fr-FR" altLang="en-US" dirty="0" err="1" smtClean="0"/>
              <a:t>Danh</a:t>
            </a:r>
            <a:r>
              <a:rPr lang="fr-FR" altLang="en-US" dirty="0" smtClean="0"/>
              <a:t> </a:t>
            </a:r>
            <a:r>
              <a:rPr lang="fr-FR" altLang="en-US" dirty="0" err="1" smtClean="0"/>
              <a:t>sách</a:t>
            </a:r>
            <a:r>
              <a:rPr lang="fr-FR" altLang="en-US" dirty="0" smtClean="0"/>
              <a:t> </a:t>
            </a:r>
            <a:r>
              <a:rPr lang="fr-FR" altLang="en-US" dirty="0" err="1" smtClean="0"/>
              <a:t>công</a:t>
            </a:r>
            <a:r>
              <a:rPr lang="fr-FR" altLang="en-US" dirty="0" smtClean="0"/>
              <a:t> </a:t>
            </a:r>
            <a:r>
              <a:rPr lang="fr-FR" altLang="en-US" dirty="0" err="1" smtClean="0"/>
              <a:t>việc</a:t>
            </a:r>
            <a:r>
              <a:rPr lang="fr-FR" altLang="en-US" dirty="0" smtClean="0"/>
              <a:t> </a:t>
            </a:r>
            <a:r>
              <a:rPr lang="fr-FR" altLang="en-US" dirty="0" err="1" smtClean="0"/>
              <a:t>được</a:t>
            </a:r>
            <a:r>
              <a:rPr lang="fr-FR" altLang="en-US" dirty="0" smtClean="0"/>
              <a:t> </a:t>
            </a:r>
            <a:r>
              <a:rPr lang="fr-FR" altLang="en-US" dirty="0" err="1" smtClean="0"/>
              <a:t>thể</a:t>
            </a:r>
            <a:r>
              <a:rPr lang="fr-FR" altLang="en-US" dirty="0" smtClean="0"/>
              <a:t> </a:t>
            </a:r>
            <a:r>
              <a:rPr lang="fr-FR" altLang="en-US" dirty="0" err="1" smtClean="0"/>
              <a:t>hiện</a:t>
            </a:r>
            <a:r>
              <a:rPr lang="fr-FR" altLang="en-US" dirty="0" smtClean="0"/>
              <a:t> </a:t>
            </a:r>
            <a:r>
              <a:rPr lang="fr-FR" altLang="en-US" dirty="0" err="1" smtClean="0"/>
              <a:t>bằng</a:t>
            </a:r>
            <a:r>
              <a:rPr lang="fr-FR" altLang="en-US" dirty="0" smtClean="0"/>
              <a:t> </a:t>
            </a:r>
            <a:r>
              <a:rPr lang="fr-FR" altLang="en-US" dirty="0" err="1" smtClean="0"/>
              <a:t>động</a:t>
            </a:r>
            <a:r>
              <a:rPr lang="fr-FR" altLang="en-US" dirty="0" smtClean="0"/>
              <a:t> </a:t>
            </a:r>
            <a:r>
              <a:rPr lang="fr-FR" altLang="en-US" dirty="0" err="1" smtClean="0"/>
              <a:t>từ</a:t>
            </a:r>
            <a:r>
              <a:rPr lang="fr-FR" altLang="en-US" dirty="0" smtClean="0"/>
              <a:t> </a:t>
            </a:r>
            <a:r>
              <a:rPr lang="fr-FR" altLang="en-US" dirty="0" err="1" smtClean="0"/>
              <a:t>và</a:t>
            </a:r>
            <a:r>
              <a:rPr lang="fr-FR" altLang="en-US" dirty="0" smtClean="0"/>
              <a:t> </a:t>
            </a:r>
            <a:r>
              <a:rPr lang="fr-FR" altLang="en-US" dirty="0" err="1" smtClean="0"/>
              <a:t>bổ</a:t>
            </a:r>
            <a:r>
              <a:rPr lang="fr-FR" altLang="en-US" dirty="0" smtClean="0"/>
              <a:t> </a:t>
            </a:r>
            <a:r>
              <a:rPr lang="fr-FR" altLang="en-US" dirty="0" err="1" smtClean="0"/>
              <a:t>ngữ</a:t>
            </a:r>
            <a:r>
              <a:rPr lang="fr-FR" altLang="en-US" dirty="0" smtClean="0"/>
              <a:t>.</a:t>
            </a:r>
          </a:p>
          <a:p>
            <a:r>
              <a:rPr lang="fr-FR" altLang="en-US" dirty="0" err="1" smtClean="0"/>
              <a:t>Mọi</a:t>
            </a:r>
            <a:r>
              <a:rPr lang="fr-FR" altLang="en-US" dirty="0" smtClean="0"/>
              <a:t> </a:t>
            </a:r>
            <a:r>
              <a:rPr lang="fr-FR" altLang="en-US" dirty="0" err="1" smtClean="0"/>
              <a:t>công</a:t>
            </a:r>
            <a:r>
              <a:rPr lang="fr-FR" altLang="en-US" dirty="0" smtClean="0"/>
              <a:t> </a:t>
            </a:r>
            <a:r>
              <a:rPr lang="fr-FR" altLang="en-US" dirty="0" err="1" smtClean="0"/>
              <a:t>việc</a:t>
            </a:r>
            <a:r>
              <a:rPr lang="fr-FR" altLang="en-US" dirty="0" smtClean="0"/>
              <a:t> </a:t>
            </a:r>
            <a:r>
              <a:rPr lang="fr-FR" altLang="en-US" dirty="0" err="1" smtClean="0"/>
              <a:t>trong</a:t>
            </a:r>
            <a:r>
              <a:rPr lang="fr-FR" altLang="en-US" dirty="0" smtClean="0"/>
              <a:t> WBS, </a:t>
            </a:r>
            <a:r>
              <a:rPr lang="fr-FR" altLang="en-US" dirty="0" err="1" smtClean="0"/>
              <a:t>đều</a:t>
            </a:r>
            <a:r>
              <a:rPr lang="fr-FR" altLang="en-US" dirty="0" smtClean="0"/>
              <a:t> </a:t>
            </a:r>
            <a:r>
              <a:rPr lang="fr-FR" altLang="en-US" dirty="0" err="1" smtClean="0"/>
              <a:t>được</a:t>
            </a:r>
            <a:r>
              <a:rPr lang="fr-FR" altLang="en-US" dirty="0" smtClean="0"/>
              <a:t> </a:t>
            </a:r>
            <a:r>
              <a:rPr lang="fr-FR" altLang="en-US" dirty="0" err="1" smtClean="0"/>
              <a:t>xác</a:t>
            </a:r>
            <a:r>
              <a:rPr lang="fr-FR" altLang="en-US" dirty="0" smtClean="0"/>
              <a:t> </a:t>
            </a:r>
            <a:r>
              <a:rPr lang="fr-FR" altLang="en-US" dirty="0" err="1" smtClean="0"/>
              <a:t>định</a:t>
            </a:r>
            <a:r>
              <a:rPr lang="fr-FR" altLang="en-US" dirty="0" smtClean="0"/>
              <a:t> </a:t>
            </a:r>
            <a:r>
              <a:rPr lang="fr-FR" altLang="en-US" dirty="0" err="1" smtClean="0"/>
              <a:t>đầy</a:t>
            </a:r>
            <a:r>
              <a:rPr lang="fr-FR" altLang="en-US" dirty="0" smtClean="0"/>
              <a:t> </a:t>
            </a:r>
            <a:r>
              <a:rPr lang="fr-FR" altLang="en-US" dirty="0" err="1" smtClean="0"/>
              <a:t>đủ</a:t>
            </a:r>
            <a:endParaRPr lang="fr-FR" altLang="en-US" dirty="0" smtClean="0"/>
          </a:p>
          <a:p>
            <a:r>
              <a:rPr lang="fr-FR" altLang="en-US" dirty="0" err="1" smtClean="0"/>
              <a:t>Đã</a:t>
            </a:r>
            <a:r>
              <a:rPr lang="fr-FR" altLang="en-US" dirty="0" smtClean="0"/>
              <a:t> </a:t>
            </a:r>
            <a:r>
              <a:rPr lang="fr-FR" altLang="en-US" dirty="0" err="1" smtClean="0"/>
              <a:t>được</a:t>
            </a:r>
            <a:r>
              <a:rPr lang="fr-FR" altLang="en-US" dirty="0" smtClean="0"/>
              <a:t> </a:t>
            </a:r>
            <a:r>
              <a:rPr lang="fr-FR" altLang="en-US" dirty="0" err="1" smtClean="0"/>
              <a:t>phản</a:t>
            </a:r>
            <a:r>
              <a:rPr lang="fr-FR" altLang="en-US" dirty="0" smtClean="0"/>
              <a:t> </a:t>
            </a:r>
            <a:r>
              <a:rPr lang="fr-FR" altLang="en-US" dirty="0" err="1" smtClean="0"/>
              <a:t>hồi</a:t>
            </a:r>
            <a:r>
              <a:rPr lang="fr-FR" altLang="en-US" dirty="0" smtClean="0"/>
              <a:t> </a:t>
            </a:r>
            <a:r>
              <a:rPr lang="fr-FR" altLang="en-US" dirty="0" err="1" smtClean="0"/>
              <a:t>và</a:t>
            </a:r>
            <a:r>
              <a:rPr lang="fr-FR" altLang="en-US" dirty="0" smtClean="0"/>
              <a:t> </a:t>
            </a:r>
            <a:r>
              <a:rPr lang="fr-FR" altLang="en-US" dirty="0" err="1" smtClean="0"/>
              <a:t>chấp</a:t>
            </a:r>
            <a:r>
              <a:rPr lang="fr-FR" altLang="en-US" dirty="0" smtClean="0"/>
              <a:t> </a:t>
            </a:r>
            <a:r>
              <a:rPr lang="fr-FR" altLang="en-US" dirty="0" err="1" smtClean="0"/>
              <a:t>thuận</a:t>
            </a:r>
            <a:r>
              <a:rPr lang="fr-FR" altLang="en-US" dirty="0" smtClean="0"/>
              <a:t> </a:t>
            </a:r>
            <a:r>
              <a:rPr lang="fr-FR" altLang="en-US" dirty="0" err="1" smtClean="0"/>
              <a:t>từ</a:t>
            </a:r>
            <a:r>
              <a:rPr lang="fr-FR" altLang="en-US" dirty="0" smtClean="0"/>
              <a:t> </a:t>
            </a:r>
            <a:r>
              <a:rPr lang="fr-FR" altLang="en-US" dirty="0" err="1" smtClean="0"/>
              <a:t>mọi</a:t>
            </a:r>
            <a:r>
              <a:rPr lang="fr-FR" altLang="en-US" dirty="0" smtClean="0"/>
              <a:t> </a:t>
            </a:r>
            <a:r>
              <a:rPr lang="fr-FR" altLang="en-US" dirty="0" err="1" smtClean="0"/>
              <a:t>người</a:t>
            </a:r>
            <a:r>
              <a:rPr lang="fr-FR" altLang="en-US" dirty="0" smtClean="0"/>
              <a:t> </a:t>
            </a:r>
            <a:r>
              <a:rPr lang="fr-FR" altLang="en-US" dirty="0" err="1" smtClean="0"/>
              <a:t>liên</a:t>
            </a:r>
            <a:r>
              <a:rPr lang="fr-FR" altLang="en-US" dirty="0" smtClean="0"/>
              <a:t> </a:t>
            </a:r>
            <a:r>
              <a:rPr lang="fr-FR" altLang="en-US" dirty="0" err="1" smtClean="0"/>
              <a:t>đới</a:t>
            </a:r>
            <a:r>
              <a:rPr lang="fr-FR" altLang="en-US" dirty="0" smtClean="0"/>
              <a:t> </a:t>
            </a:r>
            <a:r>
              <a:rPr lang="fr-FR" altLang="en-US" dirty="0" err="1" smtClean="0"/>
              <a:t>đến</a:t>
            </a:r>
            <a:r>
              <a:rPr lang="fr-FR" altLang="en-US" dirty="0" smtClean="0"/>
              <a:t> WBS</a:t>
            </a:r>
            <a:endParaRPr lang="fr-FR" altLang="en-US" dirty="0"/>
          </a:p>
        </p:txBody>
      </p:sp>
      <p:sp>
        <p:nvSpPr>
          <p:cNvPr id="2" name="Content Placeholder 1"/>
          <p:cNvSpPr>
            <a:spLocks noGrp="1"/>
          </p:cNvSpPr>
          <p:nvPr>
            <p:ph sz="half" idx="2"/>
          </p:nvPr>
        </p:nvSpPr>
        <p:spPr/>
        <p:txBody>
          <a:bodyPr/>
          <a:lstStyle/>
          <a:p>
            <a:r>
              <a:rPr lang="en-US" dirty="0"/>
              <a:t>Every branch of WBS is detailed to the lowest</a:t>
            </a:r>
          </a:p>
          <a:p>
            <a:r>
              <a:rPr lang="en-US" dirty="0"/>
              <a:t>Every cell of WBS is uniquely numbered.</a:t>
            </a:r>
          </a:p>
          <a:p>
            <a:r>
              <a:rPr lang="en-US" dirty="0"/>
              <a:t>All cells of the Product List are represented by nouns (and adjectives)</a:t>
            </a:r>
          </a:p>
          <a:p>
            <a:r>
              <a:rPr lang="en-US" dirty="0"/>
              <a:t>Every box of the Jobs List is represented by verbs and complements.</a:t>
            </a:r>
          </a:p>
          <a:p>
            <a:r>
              <a:rPr lang="en-US" dirty="0"/>
              <a:t>Every job in WBS, is fully defined</a:t>
            </a:r>
          </a:p>
          <a:p>
            <a:r>
              <a:rPr lang="en-US" dirty="0"/>
              <a:t>Has been responded to and approved by everyone associated with WBS</a:t>
            </a:r>
          </a:p>
        </p:txBody>
      </p:sp>
      <p:sp>
        <p:nvSpPr>
          <p:cNvPr id="4" name="Date Placeholder 3"/>
          <p:cNvSpPr>
            <a:spLocks noGrp="1"/>
          </p:cNvSpPr>
          <p:nvPr>
            <p:ph type="dt" sz="half" idx="10"/>
          </p:nvPr>
        </p:nvSpPr>
        <p:spPr/>
        <p:txBody>
          <a:bodyPr/>
          <a:lstStyle/>
          <a:p>
            <a:r>
              <a:rPr lang="en-US" altLang="en-US" smtClean="0"/>
              <a:t>Bảng công việc</a:t>
            </a:r>
            <a:endParaRPr lang="en-US" altLang="en-US"/>
          </a:p>
        </p:txBody>
      </p:sp>
      <p:sp>
        <p:nvSpPr>
          <p:cNvPr id="5" name="Footer Placeholder 4"/>
          <p:cNvSpPr>
            <a:spLocks noGrp="1"/>
          </p:cNvSpPr>
          <p:nvPr>
            <p:ph type="ftr" sz="quarter" idx="11"/>
          </p:nvPr>
        </p:nvSpPr>
        <p:spPr/>
        <p:txBody>
          <a:bodyPr/>
          <a:lstStyle/>
          <a:p>
            <a:r>
              <a:rPr lang="en-US" altLang="en-US" smtClean="0"/>
              <a:t>Lập kế hoạch thực hiện dự án</a:t>
            </a:r>
            <a:endParaRPr lang="en-US" altLang="en-US"/>
          </a:p>
        </p:txBody>
      </p:sp>
      <p:sp>
        <p:nvSpPr>
          <p:cNvPr id="6" name="Slide Number Placeholder 5"/>
          <p:cNvSpPr>
            <a:spLocks noGrp="1"/>
          </p:cNvSpPr>
          <p:nvPr>
            <p:ph type="sldNum" sz="quarter" idx="12"/>
          </p:nvPr>
        </p:nvSpPr>
        <p:spPr/>
        <p:txBody>
          <a:bodyPr/>
          <a:lstStyle/>
          <a:p>
            <a:pPr lvl="1"/>
            <a:fld id="{3C1287CA-61B0-4E21-9CBD-4C4F8D2E5575}" type="slidenum">
              <a:rPr lang="en-US" altLang="en-US" smtClean="0"/>
              <a:pPr lvl="1"/>
              <a:t>27</a:t>
            </a:fld>
            <a:endParaRPr lang="en-US" altLang="en-US"/>
          </a:p>
        </p:txBody>
      </p:sp>
    </p:spTree>
    <p:extLst>
      <p:ext uri="{BB962C8B-B14F-4D97-AF65-F5344CB8AC3E}">
        <p14:creationId xmlns:p14="http://schemas.microsoft.com/office/powerpoint/2010/main" val="2108848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p:txBody>
          <a:bodyPr>
            <a:normAutofit/>
          </a:bodyPr>
          <a:lstStyle/>
          <a:p>
            <a:r>
              <a:rPr lang="en-US" altLang="en-US" dirty="0" smtClean="0"/>
              <a:t>Job </a:t>
            </a:r>
            <a:r>
              <a:rPr lang="en-US" altLang="en-US" dirty="0"/>
              <a:t>description for </a:t>
            </a:r>
            <a:r>
              <a:rPr lang="en-US" altLang="en-US" dirty="0" smtClean="0"/>
              <a:t>WBS</a:t>
            </a:r>
            <a:br>
              <a:rPr lang="en-US" altLang="en-US" dirty="0" smtClean="0"/>
            </a:br>
            <a:r>
              <a:rPr lang="en-US" altLang="en-US" dirty="0" err="1" smtClean="0">
                <a:solidFill>
                  <a:srgbClr val="0070C0"/>
                </a:solidFill>
              </a:rPr>
              <a:t>Mô</a:t>
            </a:r>
            <a:r>
              <a:rPr lang="en-US" altLang="en-US" dirty="0" smtClean="0">
                <a:solidFill>
                  <a:srgbClr val="0070C0"/>
                </a:solidFill>
              </a:rPr>
              <a:t> </a:t>
            </a:r>
            <a:r>
              <a:rPr lang="en-US" altLang="en-US" dirty="0" err="1">
                <a:solidFill>
                  <a:srgbClr val="0070C0"/>
                </a:solidFill>
              </a:rPr>
              <a:t>tả</a:t>
            </a:r>
            <a:r>
              <a:rPr lang="en-US" altLang="en-US" dirty="0">
                <a:solidFill>
                  <a:srgbClr val="0070C0"/>
                </a:solidFill>
              </a:rPr>
              <a:t> công </a:t>
            </a:r>
            <a:r>
              <a:rPr lang="en-US" altLang="en-US" dirty="0" smtClean="0">
                <a:solidFill>
                  <a:srgbClr val="0070C0"/>
                </a:solidFill>
              </a:rPr>
              <a:t>việc </a:t>
            </a:r>
            <a:r>
              <a:rPr lang="en-US" altLang="en-US" dirty="0" err="1" smtClean="0">
                <a:solidFill>
                  <a:srgbClr val="0070C0"/>
                </a:solidFill>
              </a:rPr>
              <a:t>cho</a:t>
            </a:r>
            <a:r>
              <a:rPr lang="en-US" altLang="en-US" dirty="0" smtClean="0">
                <a:solidFill>
                  <a:srgbClr val="0070C0"/>
                </a:solidFill>
              </a:rPr>
              <a:t> WBS</a:t>
            </a:r>
            <a:endParaRPr lang="en-US" altLang="en-US" dirty="0">
              <a:solidFill>
                <a:srgbClr val="0070C0"/>
              </a:solidFill>
              <a:latin typeface="Times New Roman" pitchFamily="18" charset="0"/>
            </a:endParaRPr>
          </a:p>
        </p:txBody>
      </p:sp>
      <p:sp>
        <p:nvSpPr>
          <p:cNvPr id="1000451" name="Rectangle 3"/>
          <p:cNvSpPr>
            <a:spLocks noGrp="1" noChangeArrowheads="1"/>
          </p:cNvSpPr>
          <p:nvPr>
            <p:ph sz="half" idx="1"/>
          </p:nvPr>
        </p:nvSpPr>
        <p:spPr/>
        <p:txBody>
          <a:bodyPr/>
          <a:lstStyle/>
          <a:p>
            <a:r>
              <a:rPr lang="en-US" altLang="en-US" dirty="0"/>
              <a:t>Orientation of handover results</a:t>
            </a:r>
          </a:p>
          <a:p>
            <a:r>
              <a:rPr lang="en-US" altLang="en-US" dirty="0"/>
              <a:t>Responsibility of an individual</a:t>
            </a:r>
          </a:p>
          <a:p>
            <a:r>
              <a:rPr lang="en-US" altLang="en-US" dirty="0"/>
              <a:t>There is a limit to the start and end</a:t>
            </a:r>
          </a:p>
          <a:p>
            <a:r>
              <a:rPr lang="en-US" altLang="en-US" dirty="0"/>
              <a:t>The unit of work is manageable</a:t>
            </a:r>
          </a:p>
          <a:p>
            <a:r>
              <a:rPr lang="en-US" altLang="en-US" dirty="0"/>
              <a:t>Easy to understand</a:t>
            </a:r>
          </a:p>
          <a:p>
            <a:r>
              <a:rPr lang="en-US" altLang="en-US" dirty="0"/>
              <a:t>Measurable</a:t>
            </a:r>
          </a:p>
        </p:txBody>
      </p:sp>
      <p:sp>
        <p:nvSpPr>
          <p:cNvPr id="2" name="Content Placeholder 1"/>
          <p:cNvSpPr>
            <a:spLocks noGrp="1"/>
          </p:cNvSpPr>
          <p:nvPr>
            <p:ph sz="half" idx="2"/>
          </p:nvPr>
        </p:nvSpPr>
        <p:spPr/>
        <p:txBody>
          <a:bodyPr/>
          <a:lstStyle/>
          <a:p>
            <a:r>
              <a:rPr lang="en-US" altLang="en-US" dirty="0" err="1">
                <a:solidFill>
                  <a:srgbClr val="0070C0"/>
                </a:solidFill>
              </a:rPr>
              <a:t>Định</a:t>
            </a:r>
            <a:r>
              <a:rPr lang="en-US" altLang="en-US" dirty="0">
                <a:solidFill>
                  <a:srgbClr val="0070C0"/>
                </a:solidFill>
              </a:rPr>
              <a:t> hướng kết quả </a:t>
            </a:r>
            <a:r>
              <a:rPr lang="en-US" altLang="en-US" dirty="0" err="1">
                <a:solidFill>
                  <a:srgbClr val="0070C0"/>
                </a:solidFill>
              </a:rPr>
              <a:t>bàn</a:t>
            </a:r>
            <a:r>
              <a:rPr lang="en-US" altLang="en-US" dirty="0">
                <a:solidFill>
                  <a:srgbClr val="0070C0"/>
                </a:solidFill>
              </a:rPr>
              <a:t> giao</a:t>
            </a:r>
          </a:p>
          <a:p>
            <a:r>
              <a:rPr lang="en-US" altLang="en-US" dirty="0" err="1">
                <a:solidFill>
                  <a:srgbClr val="0070C0"/>
                </a:solidFill>
              </a:rPr>
              <a:t>Trách</a:t>
            </a:r>
            <a:r>
              <a:rPr lang="en-US" altLang="en-US" dirty="0">
                <a:solidFill>
                  <a:srgbClr val="0070C0"/>
                </a:solidFill>
              </a:rPr>
              <a:t> </a:t>
            </a:r>
            <a:r>
              <a:rPr lang="en-US" altLang="en-US" dirty="0" err="1">
                <a:solidFill>
                  <a:srgbClr val="0070C0"/>
                </a:solidFill>
              </a:rPr>
              <a:t>nhiệm</a:t>
            </a:r>
            <a:r>
              <a:rPr lang="en-US" altLang="en-US" dirty="0">
                <a:solidFill>
                  <a:srgbClr val="0070C0"/>
                </a:solidFill>
              </a:rPr>
              <a:t> của </a:t>
            </a:r>
            <a:r>
              <a:rPr lang="en-US" altLang="en-US" dirty="0" err="1">
                <a:solidFill>
                  <a:srgbClr val="0070C0"/>
                </a:solidFill>
              </a:rPr>
              <a:t>một</a:t>
            </a:r>
            <a:r>
              <a:rPr lang="en-US" altLang="en-US" dirty="0">
                <a:solidFill>
                  <a:srgbClr val="0070C0"/>
                </a:solidFill>
              </a:rPr>
              <a:t> </a:t>
            </a:r>
            <a:r>
              <a:rPr lang="en-US" altLang="en-US" dirty="0" err="1">
                <a:solidFill>
                  <a:srgbClr val="0070C0"/>
                </a:solidFill>
              </a:rPr>
              <a:t>cá</a:t>
            </a:r>
            <a:r>
              <a:rPr lang="en-US" altLang="en-US" dirty="0">
                <a:solidFill>
                  <a:srgbClr val="0070C0"/>
                </a:solidFill>
              </a:rPr>
              <a:t> </a:t>
            </a:r>
            <a:r>
              <a:rPr lang="en-US" altLang="en-US" dirty="0" err="1">
                <a:solidFill>
                  <a:srgbClr val="0070C0"/>
                </a:solidFill>
              </a:rPr>
              <a:t>nhân</a:t>
            </a:r>
            <a:endParaRPr lang="en-US" altLang="en-US" dirty="0">
              <a:solidFill>
                <a:srgbClr val="0070C0"/>
              </a:solidFill>
            </a:endParaRPr>
          </a:p>
          <a:p>
            <a:r>
              <a:rPr lang="en-US" altLang="en-US" dirty="0">
                <a:solidFill>
                  <a:srgbClr val="0070C0"/>
                </a:solidFill>
              </a:rPr>
              <a:t>Có </a:t>
            </a:r>
            <a:r>
              <a:rPr lang="en-US" altLang="en-US" dirty="0" err="1">
                <a:solidFill>
                  <a:srgbClr val="0070C0"/>
                </a:solidFill>
              </a:rPr>
              <a:t>hạn</a:t>
            </a:r>
            <a:r>
              <a:rPr lang="en-US" altLang="en-US" dirty="0">
                <a:solidFill>
                  <a:srgbClr val="0070C0"/>
                </a:solidFill>
              </a:rPr>
              <a:t> </a:t>
            </a:r>
            <a:r>
              <a:rPr lang="en-US" altLang="en-US" dirty="0" err="1">
                <a:solidFill>
                  <a:srgbClr val="0070C0"/>
                </a:solidFill>
              </a:rPr>
              <a:t>đối</a:t>
            </a:r>
            <a:r>
              <a:rPr lang="en-US" altLang="en-US" dirty="0">
                <a:solidFill>
                  <a:srgbClr val="0070C0"/>
                </a:solidFill>
              </a:rPr>
              <a:t> </a:t>
            </a:r>
            <a:r>
              <a:rPr lang="en-US" altLang="en-US" dirty="0" err="1">
                <a:solidFill>
                  <a:srgbClr val="0070C0"/>
                </a:solidFill>
              </a:rPr>
              <a:t>với</a:t>
            </a:r>
            <a:r>
              <a:rPr lang="en-US" altLang="en-US" dirty="0">
                <a:solidFill>
                  <a:srgbClr val="0070C0"/>
                </a:solidFill>
              </a:rPr>
              <a:t> việc </a:t>
            </a:r>
            <a:r>
              <a:rPr lang="en-US" altLang="en-US" dirty="0" err="1">
                <a:solidFill>
                  <a:srgbClr val="0070C0"/>
                </a:solidFill>
              </a:rPr>
              <a:t>bắt</a:t>
            </a:r>
            <a:r>
              <a:rPr lang="en-US" altLang="en-US" dirty="0">
                <a:solidFill>
                  <a:srgbClr val="0070C0"/>
                </a:solidFill>
              </a:rPr>
              <a:t> </a:t>
            </a:r>
            <a:r>
              <a:rPr lang="en-US" altLang="en-US" dirty="0" err="1">
                <a:solidFill>
                  <a:srgbClr val="0070C0"/>
                </a:solidFill>
              </a:rPr>
              <a:t>đầu</a:t>
            </a:r>
            <a:r>
              <a:rPr lang="en-US" altLang="en-US" dirty="0">
                <a:solidFill>
                  <a:srgbClr val="0070C0"/>
                </a:solidFill>
              </a:rPr>
              <a:t> và kết </a:t>
            </a:r>
            <a:r>
              <a:rPr lang="en-US" altLang="en-US" dirty="0" err="1">
                <a:solidFill>
                  <a:srgbClr val="0070C0"/>
                </a:solidFill>
              </a:rPr>
              <a:t>thúc</a:t>
            </a:r>
            <a:endParaRPr lang="en-US" altLang="en-US" dirty="0">
              <a:solidFill>
                <a:srgbClr val="0070C0"/>
              </a:solidFill>
            </a:endParaRPr>
          </a:p>
          <a:p>
            <a:r>
              <a:rPr lang="en-US" altLang="en-US" dirty="0" err="1">
                <a:solidFill>
                  <a:srgbClr val="0070C0"/>
                </a:solidFill>
              </a:rPr>
              <a:t>Đơn</a:t>
            </a:r>
            <a:r>
              <a:rPr lang="en-US" altLang="en-US" dirty="0">
                <a:solidFill>
                  <a:srgbClr val="0070C0"/>
                </a:solidFill>
              </a:rPr>
              <a:t> </a:t>
            </a:r>
            <a:r>
              <a:rPr lang="en-US" altLang="en-US" dirty="0" err="1">
                <a:solidFill>
                  <a:srgbClr val="0070C0"/>
                </a:solidFill>
              </a:rPr>
              <a:t>vị</a:t>
            </a:r>
            <a:r>
              <a:rPr lang="en-US" altLang="en-US" dirty="0">
                <a:solidFill>
                  <a:srgbClr val="0070C0"/>
                </a:solidFill>
              </a:rPr>
              <a:t> công việc có thể </a:t>
            </a:r>
            <a:r>
              <a:rPr lang="en-US" altLang="en-US" dirty="0" err="1">
                <a:solidFill>
                  <a:srgbClr val="0070C0"/>
                </a:solidFill>
              </a:rPr>
              <a:t>quản</a:t>
            </a:r>
            <a:r>
              <a:rPr lang="en-US" altLang="en-US" dirty="0">
                <a:solidFill>
                  <a:srgbClr val="0070C0"/>
                </a:solidFill>
              </a:rPr>
              <a:t> </a:t>
            </a:r>
            <a:r>
              <a:rPr lang="en-US" altLang="en-US" dirty="0" err="1">
                <a:solidFill>
                  <a:srgbClr val="0070C0"/>
                </a:solidFill>
              </a:rPr>
              <a:t>lý</a:t>
            </a:r>
            <a:r>
              <a:rPr lang="en-US" altLang="en-US" dirty="0">
                <a:solidFill>
                  <a:srgbClr val="0070C0"/>
                </a:solidFill>
              </a:rPr>
              <a:t> </a:t>
            </a:r>
            <a:r>
              <a:rPr lang="en-US" altLang="en-US" dirty="0" err="1">
                <a:solidFill>
                  <a:srgbClr val="0070C0"/>
                </a:solidFill>
              </a:rPr>
              <a:t>được</a:t>
            </a:r>
            <a:r>
              <a:rPr lang="en-US" altLang="en-US" dirty="0">
                <a:solidFill>
                  <a:srgbClr val="0070C0"/>
                </a:solidFill>
              </a:rPr>
              <a:t> </a:t>
            </a:r>
          </a:p>
          <a:p>
            <a:r>
              <a:rPr lang="en-US" altLang="en-US" dirty="0" err="1">
                <a:solidFill>
                  <a:srgbClr val="0070C0"/>
                </a:solidFill>
              </a:rPr>
              <a:t>Dễ</a:t>
            </a:r>
            <a:r>
              <a:rPr lang="en-US" altLang="en-US" dirty="0">
                <a:solidFill>
                  <a:srgbClr val="0070C0"/>
                </a:solidFill>
              </a:rPr>
              <a:t> </a:t>
            </a:r>
            <a:r>
              <a:rPr lang="en-US" altLang="en-US" dirty="0" err="1">
                <a:solidFill>
                  <a:srgbClr val="0070C0"/>
                </a:solidFill>
              </a:rPr>
              <a:t>hiểu</a:t>
            </a:r>
            <a:endParaRPr lang="en-US" altLang="en-US" dirty="0">
              <a:solidFill>
                <a:srgbClr val="0070C0"/>
              </a:solidFill>
            </a:endParaRPr>
          </a:p>
          <a:p>
            <a:r>
              <a:rPr lang="en-US" altLang="en-US" dirty="0">
                <a:solidFill>
                  <a:srgbClr val="0070C0"/>
                </a:solidFill>
              </a:rPr>
              <a:t>Có thể </a:t>
            </a:r>
            <a:r>
              <a:rPr lang="en-US" altLang="en-US" dirty="0" err="1">
                <a:solidFill>
                  <a:srgbClr val="0070C0"/>
                </a:solidFill>
              </a:rPr>
              <a:t>đo</a:t>
            </a:r>
            <a:r>
              <a:rPr lang="en-US" altLang="en-US" dirty="0">
                <a:solidFill>
                  <a:srgbClr val="0070C0"/>
                </a:solidFill>
              </a:rPr>
              <a:t> </a:t>
            </a:r>
            <a:r>
              <a:rPr lang="en-US" altLang="en-US" dirty="0" err="1">
                <a:solidFill>
                  <a:srgbClr val="0070C0"/>
                </a:solidFill>
              </a:rPr>
              <a:t>lường</a:t>
            </a:r>
            <a:r>
              <a:rPr lang="en-US" altLang="en-US" dirty="0">
                <a:solidFill>
                  <a:srgbClr val="0070C0"/>
                </a:solidFill>
              </a:rPr>
              <a:t> </a:t>
            </a:r>
            <a:r>
              <a:rPr lang="en-US" altLang="en-US" dirty="0" err="1">
                <a:solidFill>
                  <a:srgbClr val="0070C0"/>
                </a:solidFill>
              </a:rPr>
              <a:t>được</a:t>
            </a:r>
            <a:endParaRPr lang="en-US" dirty="0">
              <a:solidFill>
                <a:srgbClr val="0070C0"/>
              </a:solidFill>
            </a:endParaRPr>
          </a:p>
        </p:txBody>
      </p:sp>
      <p:sp>
        <p:nvSpPr>
          <p:cNvPr id="5" name="Footer Placeholder 4"/>
          <p:cNvSpPr>
            <a:spLocks noGrp="1"/>
          </p:cNvSpPr>
          <p:nvPr>
            <p:ph type="ftr" sz="quarter" idx="11"/>
          </p:nvPr>
        </p:nvSpPr>
        <p:spPr/>
        <p:txBody>
          <a:bodyPr/>
          <a:lstStyle/>
          <a:p>
            <a:r>
              <a:rPr lang="en-US" altLang="en-US"/>
              <a:t>Lập kế hoạch thực hiện dự án</a:t>
            </a:r>
          </a:p>
        </p:txBody>
      </p:sp>
      <p:sp>
        <p:nvSpPr>
          <p:cNvPr id="6" name="Slide Number Placeholder 5"/>
          <p:cNvSpPr>
            <a:spLocks noGrp="1"/>
          </p:cNvSpPr>
          <p:nvPr>
            <p:ph type="sldNum" sz="quarter" idx="12"/>
          </p:nvPr>
        </p:nvSpPr>
        <p:spPr/>
        <p:txBody>
          <a:bodyPr/>
          <a:lstStyle/>
          <a:p>
            <a:pPr lvl="1"/>
            <a:fld id="{7BD6A5D5-72A2-4F28-BFA3-CE0084FBC4C2}" type="slidenum">
              <a:rPr lang="en-US" altLang="en-US"/>
              <a:pPr lvl="1"/>
              <a:t>28</a:t>
            </a:fld>
            <a:endParaRPr lang="en-US" altLang="en-US">
              <a:latin typeface="Times New Roman" pitchFamily="18" charset="0"/>
            </a:endParaRPr>
          </a:p>
        </p:txBody>
      </p:sp>
    </p:spTree>
    <p:extLst>
      <p:ext uri="{BB962C8B-B14F-4D97-AF65-F5344CB8AC3E}">
        <p14:creationId xmlns:p14="http://schemas.microsoft.com/office/powerpoint/2010/main" val="530328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normAutofit/>
          </a:bodyPr>
          <a:lstStyle/>
          <a:p>
            <a:r>
              <a:rPr lang="fr-FR" altLang="en-US" dirty="0" err="1"/>
              <a:t>Ways</a:t>
            </a:r>
            <a:r>
              <a:rPr lang="fr-FR" altLang="en-US" dirty="0"/>
              <a:t> to </a:t>
            </a:r>
            <a:r>
              <a:rPr lang="fr-FR" altLang="en-US" dirty="0" err="1"/>
              <a:t>present</a:t>
            </a:r>
            <a:r>
              <a:rPr lang="fr-FR" altLang="en-US" dirty="0"/>
              <a:t> </a:t>
            </a:r>
            <a:r>
              <a:rPr lang="fr-FR" altLang="en-US" dirty="0" smtClean="0"/>
              <a:t>WBS</a:t>
            </a:r>
            <a:br>
              <a:rPr lang="fr-FR" altLang="en-US" dirty="0" smtClean="0"/>
            </a:br>
            <a:r>
              <a:rPr lang="fr-FR" altLang="en-US" dirty="0" err="1" smtClean="0"/>
              <a:t>Các</a:t>
            </a:r>
            <a:r>
              <a:rPr lang="fr-FR" altLang="en-US" dirty="0" smtClean="0"/>
              <a:t> </a:t>
            </a:r>
            <a:r>
              <a:rPr lang="fr-FR" altLang="en-US" dirty="0" err="1"/>
              <a:t>cách</a:t>
            </a:r>
            <a:r>
              <a:rPr lang="fr-FR" altLang="en-US" dirty="0"/>
              <a:t> </a:t>
            </a:r>
            <a:r>
              <a:rPr lang="fr-FR" altLang="en-US" dirty="0" err="1"/>
              <a:t>trình</a:t>
            </a:r>
            <a:r>
              <a:rPr lang="fr-FR" altLang="en-US" dirty="0"/>
              <a:t> </a:t>
            </a:r>
            <a:r>
              <a:rPr lang="fr-FR" altLang="en-US" dirty="0" err="1"/>
              <a:t>bày</a:t>
            </a:r>
            <a:r>
              <a:rPr lang="fr-FR" altLang="en-US" dirty="0"/>
              <a:t> </a:t>
            </a:r>
            <a:r>
              <a:rPr lang="fr-FR" altLang="en-US" dirty="0" smtClean="0"/>
              <a:t>WBS</a:t>
            </a:r>
            <a:endParaRPr lang="fr-FR" altLang="en-US" dirty="0"/>
          </a:p>
        </p:txBody>
      </p:sp>
      <p:sp>
        <p:nvSpPr>
          <p:cNvPr id="348163" name="Rectangle 3"/>
          <p:cNvSpPr>
            <a:spLocks noGrp="1" noChangeArrowheads="1"/>
          </p:cNvSpPr>
          <p:nvPr>
            <p:ph sz="half" idx="1"/>
          </p:nvPr>
        </p:nvSpPr>
        <p:spPr/>
        <p:txBody>
          <a:bodyPr/>
          <a:lstStyle/>
          <a:p>
            <a:r>
              <a:rPr lang="en-US" altLang="en-US" dirty="0"/>
              <a:t>Presentation on large white board, yellow sticky paper</a:t>
            </a:r>
          </a:p>
          <a:p>
            <a:r>
              <a:rPr lang="en-US" altLang="en-US" dirty="0"/>
              <a:t>Draw WBS on a large whiteboard, draw until it's done, write it down on paper</a:t>
            </a:r>
          </a:p>
          <a:p>
            <a:r>
              <a:rPr lang="en-US" altLang="en-US" dirty="0"/>
              <a:t>Drawing on paper. Not suitable for large projects</a:t>
            </a:r>
          </a:p>
          <a:p>
            <a:r>
              <a:rPr lang="en-US" altLang="en-US" dirty="0"/>
              <a:t>Draw on the computer. Easy to modify</a:t>
            </a:r>
          </a:p>
          <a:p>
            <a:r>
              <a:rPr lang="en-US" altLang="en-US" dirty="0"/>
              <a:t>In every presentation, WBS eventually had to print it out.</a:t>
            </a:r>
            <a:endParaRPr lang="fr-FR" altLang="en-US" dirty="0"/>
          </a:p>
        </p:txBody>
      </p:sp>
      <p:sp>
        <p:nvSpPr>
          <p:cNvPr id="2" name="Content Placeholder 1"/>
          <p:cNvSpPr>
            <a:spLocks noGrp="1"/>
          </p:cNvSpPr>
          <p:nvPr>
            <p:ph sz="half" idx="2"/>
          </p:nvPr>
        </p:nvSpPr>
        <p:spPr/>
        <p:txBody>
          <a:bodyPr/>
          <a:lstStyle/>
          <a:p>
            <a:r>
              <a:rPr lang="fr-FR" altLang="en-US" dirty="0" err="1">
                <a:solidFill>
                  <a:srgbClr val="0070C0"/>
                </a:solidFill>
              </a:rPr>
              <a:t>Trình</a:t>
            </a:r>
            <a:r>
              <a:rPr lang="fr-FR" altLang="en-US" dirty="0">
                <a:solidFill>
                  <a:srgbClr val="0070C0"/>
                </a:solidFill>
              </a:rPr>
              <a:t> </a:t>
            </a:r>
            <a:r>
              <a:rPr lang="fr-FR" altLang="en-US" dirty="0" err="1">
                <a:solidFill>
                  <a:srgbClr val="0070C0"/>
                </a:solidFill>
              </a:rPr>
              <a:t>bầy</a:t>
            </a:r>
            <a:r>
              <a:rPr lang="fr-FR" altLang="en-US" dirty="0">
                <a:solidFill>
                  <a:srgbClr val="0070C0"/>
                </a:solidFill>
              </a:rPr>
              <a:t> </a:t>
            </a:r>
            <a:r>
              <a:rPr lang="fr-FR" altLang="en-US" dirty="0" err="1">
                <a:solidFill>
                  <a:srgbClr val="0070C0"/>
                </a:solidFill>
              </a:rPr>
              <a:t>trên</a:t>
            </a:r>
            <a:r>
              <a:rPr lang="fr-FR" altLang="en-US" dirty="0">
                <a:solidFill>
                  <a:srgbClr val="0070C0"/>
                </a:solidFill>
              </a:rPr>
              <a:t> </a:t>
            </a:r>
            <a:r>
              <a:rPr lang="fr-FR" altLang="en-US" dirty="0" err="1">
                <a:solidFill>
                  <a:srgbClr val="0070C0"/>
                </a:solidFill>
              </a:rPr>
              <a:t>bảng</a:t>
            </a:r>
            <a:r>
              <a:rPr lang="fr-FR" altLang="en-US" dirty="0">
                <a:solidFill>
                  <a:srgbClr val="0070C0"/>
                </a:solidFill>
              </a:rPr>
              <a:t> </a:t>
            </a:r>
            <a:r>
              <a:rPr lang="fr-FR" altLang="en-US" dirty="0" err="1">
                <a:solidFill>
                  <a:srgbClr val="0070C0"/>
                </a:solidFill>
              </a:rPr>
              <a:t>trắng</a:t>
            </a:r>
            <a:r>
              <a:rPr lang="fr-FR" altLang="en-US" dirty="0">
                <a:solidFill>
                  <a:srgbClr val="0070C0"/>
                </a:solidFill>
              </a:rPr>
              <a:t> to, </a:t>
            </a:r>
            <a:r>
              <a:rPr lang="fr-FR" altLang="en-US" dirty="0" err="1">
                <a:solidFill>
                  <a:srgbClr val="0070C0"/>
                </a:solidFill>
              </a:rPr>
              <a:t>giấy</a:t>
            </a:r>
            <a:r>
              <a:rPr lang="fr-FR" altLang="en-US" dirty="0">
                <a:solidFill>
                  <a:srgbClr val="0070C0"/>
                </a:solidFill>
              </a:rPr>
              <a:t> </a:t>
            </a:r>
            <a:r>
              <a:rPr lang="fr-FR" altLang="en-US" dirty="0" err="1">
                <a:solidFill>
                  <a:srgbClr val="0070C0"/>
                </a:solidFill>
              </a:rPr>
              <a:t>dính</a:t>
            </a:r>
            <a:r>
              <a:rPr lang="fr-FR" altLang="en-US" dirty="0">
                <a:solidFill>
                  <a:srgbClr val="0070C0"/>
                </a:solidFill>
              </a:rPr>
              <a:t> </a:t>
            </a:r>
            <a:r>
              <a:rPr lang="fr-FR" altLang="en-US" dirty="0" err="1">
                <a:solidFill>
                  <a:srgbClr val="0070C0"/>
                </a:solidFill>
              </a:rPr>
              <a:t>màu</a:t>
            </a:r>
            <a:r>
              <a:rPr lang="fr-FR" altLang="en-US" dirty="0">
                <a:solidFill>
                  <a:srgbClr val="0070C0"/>
                </a:solidFill>
              </a:rPr>
              <a:t> </a:t>
            </a:r>
            <a:r>
              <a:rPr lang="fr-FR" altLang="en-US" dirty="0" err="1">
                <a:solidFill>
                  <a:srgbClr val="0070C0"/>
                </a:solidFill>
              </a:rPr>
              <a:t>vàng</a:t>
            </a:r>
            <a:endParaRPr lang="fr-FR" altLang="en-US" dirty="0">
              <a:solidFill>
                <a:srgbClr val="0070C0"/>
              </a:solidFill>
            </a:endParaRPr>
          </a:p>
          <a:p>
            <a:r>
              <a:rPr lang="fr-FR" altLang="en-US" dirty="0" err="1">
                <a:solidFill>
                  <a:srgbClr val="0070C0"/>
                </a:solidFill>
              </a:rPr>
              <a:t>Vẽ</a:t>
            </a:r>
            <a:r>
              <a:rPr lang="fr-FR" altLang="en-US" dirty="0">
                <a:solidFill>
                  <a:srgbClr val="0070C0"/>
                </a:solidFill>
              </a:rPr>
              <a:t> WBS </a:t>
            </a:r>
            <a:r>
              <a:rPr lang="fr-FR" altLang="en-US" dirty="0" err="1">
                <a:solidFill>
                  <a:srgbClr val="0070C0"/>
                </a:solidFill>
              </a:rPr>
              <a:t>trên</a:t>
            </a:r>
            <a:r>
              <a:rPr lang="fr-FR" altLang="en-US" dirty="0">
                <a:solidFill>
                  <a:srgbClr val="0070C0"/>
                </a:solidFill>
              </a:rPr>
              <a:t> </a:t>
            </a:r>
            <a:r>
              <a:rPr lang="fr-FR" altLang="en-US" dirty="0" err="1">
                <a:solidFill>
                  <a:srgbClr val="0070C0"/>
                </a:solidFill>
              </a:rPr>
              <a:t>bảng</a:t>
            </a:r>
            <a:r>
              <a:rPr lang="fr-FR" altLang="en-US" dirty="0">
                <a:solidFill>
                  <a:srgbClr val="0070C0"/>
                </a:solidFill>
              </a:rPr>
              <a:t> </a:t>
            </a:r>
            <a:r>
              <a:rPr lang="fr-FR" altLang="en-US" dirty="0" err="1">
                <a:solidFill>
                  <a:srgbClr val="0070C0"/>
                </a:solidFill>
              </a:rPr>
              <a:t>trắng</a:t>
            </a:r>
            <a:r>
              <a:rPr lang="fr-FR" altLang="en-US" dirty="0">
                <a:solidFill>
                  <a:srgbClr val="0070C0"/>
                </a:solidFill>
              </a:rPr>
              <a:t> to, </a:t>
            </a:r>
            <a:r>
              <a:rPr lang="fr-FR" altLang="en-US" dirty="0" err="1">
                <a:solidFill>
                  <a:srgbClr val="0070C0"/>
                </a:solidFill>
              </a:rPr>
              <a:t>vẽ</a:t>
            </a:r>
            <a:r>
              <a:rPr lang="fr-FR" altLang="en-US" dirty="0">
                <a:solidFill>
                  <a:srgbClr val="0070C0"/>
                </a:solidFill>
              </a:rPr>
              <a:t> </a:t>
            </a:r>
            <a:r>
              <a:rPr lang="fr-FR" altLang="en-US" dirty="0" err="1">
                <a:solidFill>
                  <a:srgbClr val="0070C0"/>
                </a:solidFill>
              </a:rPr>
              <a:t>cho</a:t>
            </a:r>
            <a:r>
              <a:rPr lang="fr-FR" altLang="en-US" dirty="0">
                <a:solidFill>
                  <a:srgbClr val="0070C0"/>
                </a:solidFill>
              </a:rPr>
              <a:t> </a:t>
            </a:r>
            <a:r>
              <a:rPr lang="fr-FR" altLang="en-US" dirty="0" err="1">
                <a:solidFill>
                  <a:srgbClr val="0070C0"/>
                </a:solidFill>
              </a:rPr>
              <a:t>đến</a:t>
            </a:r>
            <a:r>
              <a:rPr lang="fr-FR" altLang="en-US" dirty="0">
                <a:solidFill>
                  <a:srgbClr val="0070C0"/>
                </a:solidFill>
              </a:rPr>
              <a:t> khi </a:t>
            </a:r>
            <a:r>
              <a:rPr lang="fr-FR" altLang="en-US" dirty="0" err="1">
                <a:solidFill>
                  <a:srgbClr val="0070C0"/>
                </a:solidFill>
              </a:rPr>
              <a:t>nào</a:t>
            </a:r>
            <a:r>
              <a:rPr lang="fr-FR" altLang="en-US" dirty="0">
                <a:solidFill>
                  <a:srgbClr val="0070C0"/>
                </a:solidFill>
              </a:rPr>
              <a:t> </a:t>
            </a:r>
            <a:r>
              <a:rPr lang="fr-FR" altLang="en-US" dirty="0" err="1">
                <a:solidFill>
                  <a:srgbClr val="0070C0"/>
                </a:solidFill>
              </a:rPr>
              <a:t>xong</a:t>
            </a:r>
            <a:r>
              <a:rPr lang="fr-FR" altLang="en-US" dirty="0">
                <a:solidFill>
                  <a:srgbClr val="0070C0"/>
                </a:solidFill>
              </a:rPr>
              <a:t> </a:t>
            </a:r>
            <a:r>
              <a:rPr lang="fr-FR" altLang="en-US" dirty="0" err="1">
                <a:solidFill>
                  <a:srgbClr val="0070C0"/>
                </a:solidFill>
              </a:rPr>
              <a:t>thì</a:t>
            </a:r>
            <a:r>
              <a:rPr lang="fr-FR" altLang="en-US" dirty="0">
                <a:solidFill>
                  <a:srgbClr val="0070C0"/>
                </a:solidFill>
              </a:rPr>
              <a:t> </a:t>
            </a:r>
            <a:r>
              <a:rPr lang="fr-FR" altLang="en-US" dirty="0" err="1">
                <a:solidFill>
                  <a:srgbClr val="0070C0"/>
                </a:solidFill>
              </a:rPr>
              <a:t>thôi</a:t>
            </a:r>
            <a:r>
              <a:rPr lang="fr-FR" altLang="en-US" dirty="0">
                <a:solidFill>
                  <a:srgbClr val="0070C0"/>
                </a:solidFill>
              </a:rPr>
              <a:t>, </a:t>
            </a:r>
            <a:r>
              <a:rPr lang="fr-FR" altLang="en-US" dirty="0" err="1">
                <a:solidFill>
                  <a:srgbClr val="0070C0"/>
                </a:solidFill>
              </a:rPr>
              <a:t>chép</a:t>
            </a:r>
            <a:r>
              <a:rPr lang="fr-FR" altLang="en-US" dirty="0">
                <a:solidFill>
                  <a:srgbClr val="0070C0"/>
                </a:solidFill>
              </a:rPr>
              <a:t> ra </a:t>
            </a:r>
            <a:r>
              <a:rPr lang="fr-FR" altLang="en-US" dirty="0" err="1">
                <a:solidFill>
                  <a:srgbClr val="0070C0"/>
                </a:solidFill>
              </a:rPr>
              <a:t>giấy</a:t>
            </a:r>
            <a:endParaRPr lang="fr-FR" altLang="en-US" dirty="0">
              <a:solidFill>
                <a:srgbClr val="0070C0"/>
              </a:solidFill>
            </a:endParaRPr>
          </a:p>
          <a:p>
            <a:r>
              <a:rPr lang="fr-FR" altLang="en-US" dirty="0" err="1">
                <a:solidFill>
                  <a:srgbClr val="0070C0"/>
                </a:solidFill>
              </a:rPr>
              <a:t>Vẽ</a:t>
            </a:r>
            <a:r>
              <a:rPr lang="fr-FR" altLang="en-US" dirty="0">
                <a:solidFill>
                  <a:srgbClr val="0070C0"/>
                </a:solidFill>
              </a:rPr>
              <a:t> </a:t>
            </a:r>
            <a:r>
              <a:rPr lang="fr-FR" altLang="en-US" dirty="0" err="1">
                <a:solidFill>
                  <a:srgbClr val="0070C0"/>
                </a:solidFill>
              </a:rPr>
              <a:t>trên</a:t>
            </a:r>
            <a:r>
              <a:rPr lang="fr-FR" altLang="en-US" dirty="0">
                <a:solidFill>
                  <a:srgbClr val="0070C0"/>
                </a:solidFill>
              </a:rPr>
              <a:t> </a:t>
            </a:r>
            <a:r>
              <a:rPr lang="fr-FR" altLang="en-US" dirty="0" err="1">
                <a:solidFill>
                  <a:srgbClr val="0070C0"/>
                </a:solidFill>
              </a:rPr>
              <a:t>giấy</a:t>
            </a:r>
            <a:r>
              <a:rPr lang="fr-FR" altLang="en-US" dirty="0">
                <a:solidFill>
                  <a:srgbClr val="0070C0"/>
                </a:solidFill>
              </a:rPr>
              <a:t>. </a:t>
            </a:r>
            <a:r>
              <a:rPr lang="fr-FR" altLang="en-US" dirty="0" err="1">
                <a:solidFill>
                  <a:srgbClr val="0070C0"/>
                </a:solidFill>
              </a:rPr>
              <a:t>Không</a:t>
            </a:r>
            <a:r>
              <a:rPr lang="fr-FR" altLang="en-US" dirty="0">
                <a:solidFill>
                  <a:srgbClr val="0070C0"/>
                </a:solidFill>
              </a:rPr>
              <a:t> </a:t>
            </a:r>
            <a:r>
              <a:rPr lang="fr-FR" altLang="en-US" dirty="0" err="1">
                <a:solidFill>
                  <a:srgbClr val="0070C0"/>
                </a:solidFill>
              </a:rPr>
              <a:t>thích</a:t>
            </a:r>
            <a:r>
              <a:rPr lang="fr-FR" altLang="en-US" dirty="0">
                <a:solidFill>
                  <a:srgbClr val="0070C0"/>
                </a:solidFill>
              </a:rPr>
              <a:t> </a:t>
            </a:r>
            <a:r>
              <a:rPr lang="fr-FR" altLang="en-US" dirty="0" err="1">
                <a:solidFill>
                  <a:srgbClr val="0070C0"/>
                </a:solidFill>
              </a:rPr>
              <a:t>hợp</a:t>
            </a:r>
            <a:r>
              <a:rPr lang="fr-FR" altLang="en-US" dirty="0">
                <a:solidFill>
                  <a:srgbClr val="0070C0"/>
                </a:solidFill>
              </a:rPr>
              <a:t> </a:t>
            </a:r>
            <a:r>
              <a:rPr lang="fr-FR" altLang="en-US" dirty="0" err="1">
                <a:solidFill>
                  <a:srgbClr val="0070C0"/>
                </a:solidFill>
              </a:rPr>
              <a:t>đối</a:t>
            </a:r>
            <a:r>
              <a:rPr lang="fr-FR" altLang="en-US" dirty="0">
                <a:solidFill>
                  <a:srgbClr val="0070C0"/>
                </a:solidFill>
              </a:rPr>
              <a:t> </a:t>
            </a:r>
            <a:r>
              <a:rPr lang="fr-FR" altLang="en-US" dirty="0" err="1">
                <a:solidFill>
                  <a:srgbClr val="0070C0"/>
                </a:solidFill>
              </a:rPr>
              <a:t>với</a:t>
            </a:r>
            <a:r>
              <a:rPr lang="fr-FR" altLang="en-US" dirty="0">
                <a:solidFill>
                  <a:srgbClr val="0070C0"/>
                </a:solidFill>
              </a:rPr>
              <a:t> </a:t>
            </a:r>
            <a:r>
              <a:rPr lang="fr-FR" altLang="en-US" dirty="0" err="1">
                <a:solidFill>
                  <a:srgbClr val="0070C0"/>
                </a:solidFill>
              </a:rPr>
              <a:t>các</a:t>
            </a:r>
            <a:r>
              <a:rPr lang="fr-FR" altLang="en-US" dirty="0">
                <a:solidFill>
                  <a:srgbClr val="0070C0"/>
                </a:solidFill>
              </a:rPr>
              <a:t> </a:t>
            </a:r>
            <a:r>
              <a:rPr lang="fr-FR" altLang="en-US" dirty="0" err="1">
                <a:solidFill>
                  <a:srgbClr val="0070C0"/>
                </a:solidFill>
              </a:rPr>
              <a:t>dự</a:t>
            </a:r>
            <a:r>
              <a:rPr lang="fr-FR" altLang="en-US" dirty="0">
                <a:solidFill>
                  <a:srgbClr val="0070C0"/>
                </a:solidFill>
              </a:rPr>
              <a:t> </a:t>
            </a:r>
            <a:r>
              <a:rPr lang="fr-FR" altLang="en-US" dirty="0" err="1">
                <a:solidFill>
                  <a:srgbClr val="0070C0"/>
                </a:solidFill>
              </a:rPr>
              <a:t>án</a:t>
            </a:r>
            <a:r>
              <a:rPr lang="fr-FR" altLang="en-US" dirty="0">
                <a:solidFill>
                  <a:srgbClr val="0070C0"/>
                </a:solidFill>
              </a:rPr>
              <a:t> </a:t>
            </a:r>
            <a:r>
              <a:rPr lang="fr-FR" altLang="en-US" dirty="0" err="1">
                <a:solidFill>
                  <a:srgbClr val="0070C0"/>
                </a:solidFill>
              </a:rPr>
              <a:t>lớn</a:t>
            </a:r>
            <a:endParaRPr lang="fr-FR" altLang="en-US" dirty="0">
              <a:solidFill>
                <a:srgbClr val="0070C0"/>
              </a:solidFill>
            </a:endParaRPr>
          </a:p>
          <a:p>
            <a:r>
              <a:rPr lang="fr-FR" altLang="en-US" dirty="0" err="1">
                <a:solidFill>
                  <a:srgbClr val="0070C0"/>
                </a:solidFill>
              </a:rPr>
              <a:t>Vẽ</a:t>
            </a:r>
            <a:r>
              <a:rPr lang="fr-FR" altLang="en-US" dirty="0">
                <a:solidFill>
                  <a:srgbClr val="0070C0"/>
                </a:solidFill>
              </a:rPr>
              <a:t> </a:t>
            </a:r>
            <a:r>
              <a:rPr lang="fr-FR" altLang="en-US" dirty="0" err="1">
                <a:solidFill>
                  <a:srgbClr val="0070C0"/>
                </a:solidFill>
              </a:rPr>
              <a:t>trên</a:t>
            </a:r>
            <a:r>
              <a:rPr lang="fr-FR" altLang="en-US" dirty="0">
                <a:solidFill>
                  <a:srgbClr val="0070C0"/>
                </a:solidFill>
              </a:rPr>
              <a:t> </a:t>
            </a:r>
            <a:r>
              <a:rPr lang="fr-FR" altLang="en-US" dirty="0" err="1">
                <a:solidFill>
                  <a:srgbClr val="0070C0"/>
                </a:solidFill>
              </a:rPr>
              <a:t>máy</a:t>
            </a:r>
            <a:r>
              <a:rPr lang="fr-FR" altLang="en-US" dirty="0">
                <a:solidFill>
                  <a:srgbClr val="0070C0"/>
                </a:solidFill>
              </a:rPr>
              <a:t> </a:t>
            </a:r>
            <a:r>
              <a:rPr lang="fr-FR" altLang="en-US" dirty="0" err="1">
                <a:solidFill>
                  <a:srgbClr val="0070C0"/>
                </a:solidFill>
              </a:rPr>
              <a:t>tính</a:t>
            </a:r>
            <a:r>
              <a:rPr lang="fr-FR" altLang="en-US" dirty="0">
                <a:solidFill>
                  <a:srgbClr val="0070C0"/>
                </a:solidFill>
              </a:rPr>
              <a:t>. </a:t>
            </a:r>
            <a:r>
              <a:rPr lang="fr-FR" altLang="en-US" dirty="0" err="1">
                <a:solidFill>
                  <a:srgbClr val="0070C0"/>
                </a:solidFill>
              </a:rPr>
              <a:t>Dễ</a:t>
            </a:r>
            <a:r>
              <a:rPr lang="fr-FR" altLang="en-US" dirty="0">
                <a:solidFill>
                  <a:srgbClr val="0070C0"/>
                </a:solidFill>
              </a:rPr>
              <a:t> </a:t>
            </a:r>
            <a:r>
              <a:rPr lang="fr-FR" altLang="en-US" dirty="0" err="1">
                <a:solidFill>
                  <a:srgbClr val="0070C0"/>
                </a:solidFill>
              </a:rPr>
              <a:t>sửa</a:t>
            </a:r>
            <a:r>
              <a:rPr lang="fr-FR" altLang="en-US" dirty="0">
                <a:solidFill>
                  <a:srgbClr val="0070C0"/>
                </a:solidFill>
              </a:rPr>
              <a:t> </a:t>
            </a:r>
            <a:r>
              <a:rPr lang="fr-FR" altLang="en-US" dirty="0" err="1">
                <a:solidFill>
                  <a:srgbClr val="0070C0"/>
                </a:solidFill>
              </a:rPr>
              <a:t>đổi</a:t>
            </a:r>
            <a:endParaRPr lang="fr-FR" altLang="en-US" dirty="0">
              <a:solidFill>
                <a:srgbClr val="0070C0"/>
              </a:solidFill>
            </a:endParaRPr>
          </a:p>
          <a:p>
            <a:r>
              <a:rPr lang="fr-FR" altLang="en-US" dirty="0" err="1">
                <a:solidFill>
                  <a:srgbClr val="0070C0"/>
                </a:solidFill>
              </a:rPr>
              <a:t>Trong</a:t>
            </a:r>
            <a:r>
              <a:rPr lang="fr-FR" altLang="en-US" dirty="0">
                <a:solidFill>
                  <a:srgbClr val="0070C0"/>
                </a:solidFill>
              </a:rPr>
              <a:t> </a:t>
            </a:r>
            <a:r>
              <a:rPr lang="fr-FR" altLang="en-US" dirty="0" err="1">
                <a:solidFill>
                  <a:srgbClr val="0070C0"/>
                </a:solidFill>
              </a:rPr>
              <a:t>mọi</a:t>
            </a:r>
            <a:r>
              <a:rPr lang="fr-FR" altLang="en-US" dirty="0">
                <a:solidFill>
                  <a:srgbClr val="0070C0"/>
                </a:solidFill>
              </a:rPr>
              <a:t> </a:t>
            </a:r>
            <a:r>
              <a:rPr lang="fr-FR" altLang="en-US" dirty="0" err="1">
                <a:solidFill>
                  <a:srgbClr val="0070C0"/>
                </a:solidFill>
              </a:rPr>
              <a:t>cách</a:t>
            </a:r>
            <a:r>
              <a:rPr lang="fr-FR" altLang="en-US" dirty="0">
                <a:solidFill>
                  <a:srgbClr val="0070C0"/>
                </a:solidFill>
              </a:rPr>
              <a:t> </a:t>
            </a:r>
            <a:r>
              <a:rPr lang="fr-FR" altLang="en-US" dirty="0" err="1">
                <a:solidFill>
                  <a:srgbClr val="0070C0"/>
                </a:solidFill>
              </a:rPr>
              <a:t>trình</a:t>
            </a:r>
            <a:r>
              <a:rPr lang="fr-FR" altLang="en-US" dirty="0">
                <a:solidFill>
                  <a:srgbClr val="0070C0"/>
                </a:solidFill>
              </a:rPr>
              <a:t> </a:t>
            </a:r>
            <a:r>
              <a:rPr lang="fr-FR" altLang="en-US" dirty="0" err="1">
                <a:solidFill>
                  <a:srgbClr val="0070C0"/>
                </a:solidFill>
              </a:rPr>
              <a:t>bày</a:t>
            </a:r>
            <a:r>
              <a:rPr lang="fr-FR" altLang="en-US" dirty="0">
                <a:solidFill>
                  <a:srgbClr val="0070C0"/>
                </a:solidFill>
              </a:rPr>
              <a:t>, </a:t>
            </a:r>
            <a:r>
              <a:rPr lang="fr-FR" altLang="en-US" dirty="0" err="1">
                <a:solidFill>
                  <a:srgbClr val="0070C0"/>
                </a:solidFill>
              </a:rPr>
              <a:t>cuối</a:t>
            </a:r>
            <a:r>
              <a:rPr lang="fr-FR" altLang="en-US" dirty="0">
                <a:solidFill>
                  <a:srgbClr val="0070C0"/>
                </a:solidFill>
              </a:rPr>
              <a:t> </a:t>
            </a:r>
            <a:r>
              <a:rPr lang="fr-FR" altLang="en-US" dirty="0" err="1">
                <a:solidFill>
                  <a:srgbClr val="0070C0"/>
                </a:solidFill>
              </a:rPr>
              <a:t>cùng</a:t>
            </a:r>
            <a:r>
              <a:rPr lang="fr-FR" altLang="en-US" dirty="0">
                <a:solidFill>
                  <a:srgbClr val="0070C0"/>
                </a:solidFill>
              </a:rPr>
              <a:t> WBS </a:t>
            </a:r>
            <a:r>
              <a:rPr lang="fr-FR" altLang="en-US" dirty="0" err="1">
                <a:solidFill>
                  <a:srgbClr val="0070C0"/>
                </a:solidFill>
              </a:rPr>
              <a:t>bắt</a:t>
            </a:r>
            <a:r>
              <a:rPr lang="fr-FR" altLang="en-US" dirty="0">
                <a:solidFill>
                  <a:srgbClr val="0070C0"/>
                </a:solidFill>
              </a:rPr>
              <a:t> </a:t>
            </a:r>
            <a:r>
              <a:rPr lang="fr-FR" altLang="en-US" dirty="0" err="1">
                <a:solidFill>
                  <a:srgbClr val="0070C0"/>
                </a:solidFill>
              </a:rPr>
              <a:t>buộc</a:t>
            </a:r>
            <a:r>
              <a:rPr lang="fr-FR" altLang="en-US" dirty="0">
                <a:solidFill>
                  <a:srgbClr val="0070C0"/>
                </a:solidFill>
              </a:rPr>
              <a:t> </a:t>
            </a:r>
            <a:r>
              <a:rPr lang="fr-FR" altLang="en-US" dirty="0" err="1">
                <a:solidFill>
                  <a:srgbClr val="0070C0"/>
                </a:solidFill>
              </a:rPr>
              <a:t>phải</a:t>
            </a:r>
            <a:r>
              <a:rPr lang="fr-FR" altLang="en-US" dirty="0">
                <a:solidFill>
                  <a:srgbClr val="0070C0"/>
                </a:solidFill>
              </a:rPr>
              <a:t> in ra </a:t>
            </a:r>
            <a:r>
              <a:rPr lang="fr-FR" altLang="en-US" dirty="0" err="1">
                <a:solidFill>
                  <a:srgbClr val="0070C0"/>
                </a:solidFill>
              </a:rPr>
              <a:t>giấy</a:t>
            </a:r>
            <a:r>
              <a:rPr lang="fr-FR" altLang="en-US" dirty="0">
                <a:solidFill>
                  <a:srgbClr val="0070C0"/>
                </a:solidFill>
              </a:rPr>
              <a:t>.</a:t>
            </a:r>
            <a:endParaRPr lang="en-US" dirty="0">
              <a:solidFill>
                <a:srgbClr val="0070C0"/>
              </a:solidFill>
            </a:endParaRPr>
          </a:p>
        </p:txBody>
      </p:sp>
      <p:sp>
        <p:nvSpPr>
          <p:cNvPr id="4" name="Date Placeholder 3"/>
          <p:cNvSpPr>
            <a:spLocks noGrp="1"/>
          </p:cNvSpPr>
          <p:nvPr>
            <p:ph type="dt" sz="half" idx="10"/>
          </p:nvPr>
        </p:nvSpPr>
        <p:spPr/>
        <p:txBody>
          <a:bodyPr/>
          <a:lstStyle/>
          <a:p>
            <a:r>
              <a:rPr lang="en-US" altLang="en-US"/>
              <a:t>Bảng công việc</a:t>
            </a:r>
          </a:p>
        </p:txBody>
      </p:sp>
      <p:sp>
        <p:nvSpPr>
          <p:cNvPr id="5" name="Footer Placeholder 4"/>
          <p:cNvSpPr>
            <a:spLocks noGrp="1"/>
          </p:cNvSpPr>
          <p:nvPr>
            <p:ph type="ftr" sz="quarter" idx="11"/>
          </p:nvPr>
        </p:nvSpPr>
        <p:spPr/>
        <p:txBody>
          <a:bodyPr/>
          <a:lstStyle/>
          <a:p>
            <a:r>
              <a:rPr lang="en-US" altLang="en-US"/>
              <a:t>Lập kế hoạch thực hiện dự án</a:t>
            </a:r>
          </a:p>
        </p:txBody>
      </p:sp>
      <p:sp>
        <p:nvSpPr>
          <p:cNvPr id="6" name="Slide Number Placeholder 5"/>
          <p:cNvSpPr>
            <a:spLocks noGrp="1"/>
          </p:cNvSpPr>
          <p:nvPr>
            <p:ph type="sldNum" sz="quarter" idx="12"/>
          </p:nvPr>
        </p:nvSpPr>
        <p:spPr/>
        <p:txBody>
          <a:bodyPr/>
          <a:lstStyle/>
          <a:p>
            <a:pPr lvl="1"/>
            <a:fld id="{2CED71C1-B7F5-4225-8510-EC516603B31B}" type="slidenum">
              <a:rPr lang="en-US" altLang="en-US"/>
              <a:pPr lvl="1"/>
              <a:t>29</a:t>
            </a:fld>
            <a:endParaRPr lang="en-US" altLang="en-US">
              <a:latin typeface="Times New Roman" pitchFamily="18" charset="0"/>
            </a:endParaRPr>
          </a:p>
        </p:txBody>
      </p:sp>
    </p:spTree>
    <p:extLst>
      <p:ext uri="{BB962C8B-B14F-4D97-AF65-F5344CB8AC3E}">
        <p14:creationId xmlns:p14="http://schemas.microsoft.com/office/powerpoint/2010/main" val="2201204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199" y="434340"/>
            <a:ext cx="3144130"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Objectives</a:t>
            </a:r>
          </a:p>
        </p:txBody>
      </p:sp>
      <p:sp>
        <p:nvSpPr>
          <p:cNvPr id="3" name="TextBox 2"/>
          <p:cNvSpPr txBox="1"/>
          <p:nvPr/>
        </p:nvSpPr>
        <p:spPr>
          <a:xfrm>
            <a:off x="150269" y="1056941"/>
            <a:ext cx="4499876"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completing this unit, you should be able to :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and describe the Work Breakdown Structure (WBS)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Explain the value of a WBS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work packages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the common WBS formats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 how to build a WBS Dictionary</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 a WBS following the fundamental procedures</a:t>
            </a:r>
          </a:p>
          <a:p>
            <a:pPr lvl="1"/>
            <a:r>
              <a:rPr lang="en-US"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009" y="24348"/>
            <a:ext cx="1841991" cy="1743313"/>
          </a:xfrm>
          <a:prstGeom prst="rect">
            <a:avLst/>
          </a:prstGeom>
        </p:spPr>
      </p:pic>
      <p:sp>
        <p:nvSpPr>
          <p:cNvPr id="6" name="TextBox 5">
            <a:extLst>
              <a:ext uri="{FF2B5EF4-FFF2-40B4-BE49-F238E27FC236}">
                <a16:creationId xmlns:a16="http://schemas.microsoft.com/office/drawing/2014/main" xmlns="" id="{60152C8C-BAA9-493C-AC60-0260A8351449}"/>
              </a:ext>
            </a:extLst>
          </p:cNvPr>
          <p:cNvSpPr txBox="1"/>
          <p:nvPr/>
        </p:nvSpPr>
        <p:spPr>
          <a:xfrm>
            <a:off x="6979492" y="434340"/>
            <a:ext cx="2738512"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Mục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tiêu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học</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516D664-EDEA-48F3-8C9B-CBCCDEA3ECCA}"/>
              </a:ext>
            </a:extLst>
          </p:cNvPr>
          <p:cNvSpPr txBox="1"/>
          <p:nvPr/>
        </p:nvSpPr>
        <p:spPr>
          <a:xfrm>
            <a:off x="5430129" y="918441"/>
            <a:ext cx="4919880" cy="3416320"/>
          </a:xfrm>
          <a:prstGeom prst="rect">
            <a:avLst/>
          </a:prstGeom>
          <a:noFill/>
        </p:spPr>
        <p:txBody>
          <a:bodyPr wrap="square" rtlCol="0">
            <a:spAutoFit/>
          </a:bodyPr>
          <a:lstStyle/>
          <a:p>
            <a:r>
              <a:rPr lang="en-US" b="1" dirty="0">
                <a:solidFill>
                  <a:srgbClr val="197EC6"/>
                </a:solidFill>
                <a:latin typeface="Times New Roman" panose="02020603050405020304" pitchFamily="18" charset="0"/>
                <a:cs typeface="Times New Roman" panose="02020603050405020304" pitchFamily="18" charset="0"/>
              </a:rPr>
              <a:t>Sau </a:t>
            </a: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hoàn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học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chúng</a:t>
            </a:r>
            <a:r>
              <a:rPr lang="en-US" b="1" dirty="0">
                <a:solidFill>
                  <a:srgbClr val="197EC6"/>
                </a:solidFill>
                <a:latin typeface="Times New Roman" panose="02020603050405020304" pitchFamily="18" charset="0"/>
                <a:cs typeface="Times New Roman" panose="02020603050405020304" pitchFamily="18" charset="0"/>
              </a:rPr>
              <a:t> ta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p>
          <a:p>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chia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chia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mẫu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WBS</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biểu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điển</a:t>
            </a:r>
            <a:r>
              <a:rPr lang="en-US" dirty="0">
                <a:solidFill>
                  <a:srgbClr val="197EC6"/>
                </a:solidFill>
                <a:latin typeface="Times New Roman" panose="02020603050405020304" pitchFamily="18" charset="0"/>
                <a:cs typeface="Times New Roman" panose="02020603050405020304" pitchFamily="18" charset="0"/>
              </a:rPr>
              <a:t> WBS</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WBS </a:t>
            </a:r>
            <a:r>
              <a:rPr lang="en-US" dirty="0" err="1">
                <a:solidFill>
                  <a:srgbClr val="197EC6"/>
                </a:solidFill>
                <a:latin typeface="Times New Roman" panose="02020603050405020304" pitchFamily="18" charset="0"/>
                <a:cs typeface="Times New Roman" panose="02020603050405020304" pitchFamily="18" charset="0"/>
              </a:rPr>
              <a:t>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thủ</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396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Closing Processes</a:t>
            </a:r>
          </a:p>
        </p:txBody>
      </p:sp>
      <p:pic>
        <p:nvPicPr>
          <p:cNvPr id="5" name="Picture 4"/>
          <p:cNvPicPr>
            <a:picLocks noChangeAspect="1"/>
          </p:cNvPicPr>
          <p:nvPr/>
        </p:nvPicPr>
        <p:blipFill>
          <a:blip r:embed="rId2"/>
          <a:stretch>
            <a:fillRect/>
          </a:stretch>
        </p:blipFill>
        <p:spPr>
          <a:xfrm>
            <a:off x="10224376" y="4923797"/>
            <a:ext cx="1819915" cy="1453110"/>
          </a:xfrm>
          <a:prstGeom prst="rect">
            <a:avLst/>
          </a:prstGeom>
        </p:spPr>
      </p:pic>
      <p:sp>
        <p:nvSpPr>
          <p:cNvPr id="11" name="TextBox 10"/>
          <p:cNvSpPr txBox="1"/>
          <p:nvPr/>
        </p:nvSpPr>
        <p:spPr>
          <a:xfrm>
            <a:off x="429063" y="0"/>
            <a:ext cx="3548577"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Key Messages for </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Unit 6</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TextBox 11"/>
          <p:cNvSpPr txBox="1"/>
          <p:nvPr/>
        </p:nvSpPr>
        <p:spPr>
          <a:xfrm>
            <a:off x="30039" y="572039"/>
            <a:ext cx="4972931"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As a cornerstone of feasible project planning, the WBS serves as an important tool for task analysis and project control</a:t>
            </a:r>
            <a:endParaRPr lang="en-US" i="1"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WBS identifies all tasks to accomplish the project </a:t>
            </a:r>
          </a:p>
          <a:p>
            <a:pPr marL="285750" indent="-285750">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When constructing a WBS, limit the level of detail to improve level control </a:t>
            </a:r>
          </a:p>
          <a:p>
            <a:pPr marL="285750" indent="-285750">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Levels of detail should be specified for task and assignment estimating and deliverables </a:t>
            </a:r>
          </a:p>
          <a:p>
            <a:pPr marL="285750" indent="-285750">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Use the WBS to modify and update the project plan as the project moves along </a:t>
            </a:r>
          </a:p>
          <a:p>
            <a:pPr marL="285750" indent="-285750">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 WBS focuses attention on project objectives, encourages detailed planning and documentation, clarifies responsibilities, and identifies specific work packages for estimating and assigning work </a:t>
            </a:r>
          </a:p>
          <a:p>
            <a:pPr marL="285750" indent="-285750">
              <a:buFont typeface="Wingdings" panose="05000000000000000000" pitchFamily="2" charset="2"/>
              <a:buChar char="§"/>
            </a:pPr>
            <a:r>
              <a:rPr lang="en-US" dirty="0">
                <a:latin typeface="Times New Roman" panose="02020603050405020304" pitchFamily="18" charset="0"/>
                <a:ea typeface="Tahoma" panose="020B0604030504040204" pitchFamily="34" charset="0"/>
                <a:cs typeface="Times New Roman" panose="02020603050405020304" pitchFamily="18" charset="0"/>
              </a:rPr>
              <a:t>Prepare a WBS dictionary to provide detailed background on each element in the WBS </a:t>
            </a:r>
          </a:p>
        </p:txBody>
      </p:sp>
      <p:sp>
        <p:nvSpPr>
          <p:cNvPr id="13" name="TextBox 12">
            <a:extLst>
              <a:ext uri="{FF2B5EF4-FFF2-40B4-BE49-F238E27FC236}">
                <a16:creationId xmlns:a16="http://schemas.microsoft.com/office/drawing/2014/main" xmlns="" id="{BB9A67B5-3005-4380-9CFF-CFBDFC32CBF5}"/>
              </a:ext>
            </a:extLst>
          </p:cNvPr>
          <p:cNvSpPr txBox="1"/>
          <p:nvPr/>
        </p:nvSpPr>
        <p:spPr>
          <a:xfrm>
            <a:off x="6737253" y="0"/>
            <a:ext cx="5025684"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Những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thông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điệp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chính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cho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Bài</a:t>
            </a:r>
            <a:r>
              <a:rPr lang="en-US" sz="2400" b="1" i="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6</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xmlns="" id="{862CBED9-1614-4CFE-BF4A-93513FC89428}"/>
              </a:ext>
            </a:extLst>
          </p:cNvPr>
          <p:cNvSpPr txBox="1"/>
          <p:nvPr/>
        </p:nvSpPr>
        <p:spPr>
          <a:xfrm>
            <a:off x="5542780" y="572039"/>
            <a:ext cx="6501511"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Như</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nền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móng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của</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việc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hoạch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định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án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khả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WBS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được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dùng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như</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công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cụ</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quan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trọng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cho</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sự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phân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tích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nhiệm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vụ</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điểu</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khiển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án</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WBS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định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dạng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tất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nhiệm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vụ</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để</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thiết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lập</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án</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Khi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xây</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WBS,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hạn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chế</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mức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độ</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chi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tiết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để</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cải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thiện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sự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điều</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khiển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mức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độ</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Mức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độ</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chi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tiết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nên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được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chỉ</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rõ</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cho</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sự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đánh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giá</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nhiệm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vụ</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sản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phẩm</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Dùng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WBS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để</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thay</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đổi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cập</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nhật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kế</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hoạch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của</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án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khi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án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phát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triển</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WBS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tập</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trung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sự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chú</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ý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vào</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mục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tiêu</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của</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án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khuyến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khích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sự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hoạch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định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cụ</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thể</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sự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dẫn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chứng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bằng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tài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liệu</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làm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rõ</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nhiệm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vụ</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định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dạng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gói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công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việc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cụ</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thể</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để</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đánh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giá</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chỉ</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định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công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việc</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Chuẩn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bị</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từ</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điển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WBS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để</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cung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cấp</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nền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chi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tiết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trên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mỗi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thành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phần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trong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WBS</a:t>
            </a:r>
          </a:p>
        </p:txBody>
      </p:sp>
    </p:spTree>
    <p:extLst>
      <p:ext uri="{BB962C8B-B14F-4D97-AF65-F5344CB8AC3E}">
        <p14:creationId xmlns:p14="http://schemas.microsoft.com/office/powerpoint/2010/main" val="1615460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Closing Processes</a:t>
            </a:r>
          </a:p>
        </p:txBody>
      </p:sp>
      <p:sp>
        <p:nvSpPr>
          <p:cNvPr id="12" name="TextBox 11"/>
          <p:cNvSpPr txBox="1"/>
          <p:nvPr/>
        </p:nvSpPr>
        <p:spPr>
          <a:xfrm>
            <a:off x="457200" y="434340"/>
            <a:ext cx="4972930"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Team Exercise 8-1 : Build a WBS</a:t>
            </a:r>
          </a:p>
        </p:txBody>
      </p:sp>
      <p:sp>
        <p:nvSpPr>
          <p:cNvPr id="13" name="TextBox 12"/>
          <p:cNvSpPr txBox="1"/>
          <p:nvPr/>
        </p:nvSpPr>
        <p:spPr>
          <a:xfrm>
            <a:off x="902118" y="1071009"/>
            <a:ext cx="4415470" cy="2862322"/>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Project </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RestEasy</a:t>
            </a:r>
            <a:r>
              <a:rPr lang="en-US" dirty="0">
                <a:latin typeface="Times New Roman" panose="02020603050405020304" pitchFamily="18" charset="0"/>
                <a:ea typeface="Tahoma" panose="020B0604030504040204" pitchFamily="34" charset="0"/>
                <a:cs typeface="Times New Roman" panose="02020603050405020304" pitchFamily="18" charset="0"/>
              </a:rPr>
              <a:t> Hotels</a:t>
            </a:r>
            <a:br>
              <a:rPr lang="en-US" dirty="0">
                <a:latin typeface="Times New Roman" panose="02020603050405020304" pitchFamily="18" charset="0"/>
                <a:ea typeface="Tahoma" panose="020B0604030504040204" pitchFamily="34" charset="0"/>
                <a:cs typeface="Times New Roman" panose="02020603050405020304" pitchFamily="18" charset="0"/>
              </a:rPr>
            </a:b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Read the handout</a:t>
            </a:r>
            <a:endParaRPr lang="en-US" i="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Review any previous documents to identify relevant background information     </a:t>
            </a:r>
            <a:endParaRPr lang="en-US" i="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Build a WBS that has no more than two major activities and for each activity three to five tasks                                                                                                             </a:t>
            </a:r>
            <a:endParaRPr lang="en-US" i="1"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a:latin typeface="Times New Roman" panose="02020603050405020304" pitchFamily="18" charset="0"/>
                <a:ea typeface="Tahoma" panose="020B0604030504040204" pitchFamily="34" charset="0"/>
                <a:cs typeface="Times New Roman" panose="02020603050405020304" pitchFamily="18" charset="0"/>
              </a:rPr>
              <a:t>Be prepared to present your work to the class</a:t>
            </a:r>
            <a:endParaRPr lang="en-US" i="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809E3AB6-363D-42C2-BDB2-1AB32B68E28F}"/>
              </a:ext>
            </a:extLst>
          </p:cNvPr>
          <p:cNvSpPr txBox="1"/>
          <p:nvPr/>
        </p:nvSpPr>
        <p:spPr>
          <a:xfrm>
            <a:off x="6972300" y="408579"/>
            <a:ext cx="5063198"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Bài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tập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nhóm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Xây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dựng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một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WBS</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xmlns="" id="{092B4C24-DDD0-4C02-A8CB-8308C2DA0C73}"/>
              </a:ext>
            </a:extLst>
          </p:cNvPr>
          <p:cNvSpPr txBox="1"/>
          <p:nvPr/>
        </p:nvSpPr>
        <p:spPr>
          <a:xfrm>
            <a:off x="6866989" y="1071009"/>
            <a:ext cx="5246312" cy="2585323"/>
          </a:xfrm>
          <a:prstGeom prst="rect">
            <a:avLst/>
          </a:prstGeom>
          <a:noFill/>
        </p:spPr>
        <p:txBody>
          <a:bodyPr wrap="square" rtlCol="0">
            <a:spAutoFit/>
          </a:bodyPr>
          <a:lstStyle/>
          <a:p>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án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khách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sạn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RestEasy</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Đọc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tài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liệu</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Ôn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lại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tất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những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tài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liệu</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trước</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đây</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để</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nhận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dạng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thông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tin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nền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liên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quan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a:t>
            </a:r>
          </a:p>
          <a:p>
            <a:pPr marL="342900" indent="-342900">
              <a:buAutoNum type="arabicPeriod"/>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Xây</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dựng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một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WBS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có</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không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quá</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2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hoạt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động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chính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cho</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mỗi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hoạt</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động</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3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đến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5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nhiệm</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vụ</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AutoNum type="arabicPeriod"/>
            </a:pP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Chuẩn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bị</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để</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trình</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bày</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bài</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tập</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của</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bạn</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cho</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cả</a:t>
            </a:r>
            <a:r>
              <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197EC6"/>
                </a:solidFill>
                <a:latin typeface="Times New Roman" panose="02020603050405020304" pitchFamily="18" charset="0"/>
                <a:ea typeface="Tahoma" panose="020B0604030504040204" pitchFamily="34" charset="0"/>
                <a:cs typeface="Times New Roman" panose="02020603050405020304" pitchFamily="18" charset="0"/>
              </a:rPr>
              <a:t>lớp</a:t>
            </a:r>
            <a:endParaRPr lang="en-US" dirty="0">
              <a:solidFill>
                <a:srgbClr val="197EC6"/>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1764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619" y="5394960"/>
            <a:ext cx="8226529" cy="830997"/>
          </a:xfrm>
          <a:prstGeom prst="rect">
            <a:avLst/>
          </a:prstGeom>
          <a:noFill/>
        </p:spPr>
        <p:txBody>
          <a:bodyPr wrap="square" rtlCol="0">
            <a:spAutoFit/>
          </a:bodyPr>
          <a:lstStyle/>
          <a:p>
            <a:r>
              <a:rPr lang="en-US" sz="1600" b="1" dirty="0">
                <a:solidFill>
                  <a:schemeClr val="bg1">
                    <a:lumMod val="50000"/>
                  </a:schemeClr>
                </a:solidFill>
                <a:latin typeface="Times New Roman" panose="02020603050405020304" pitchFamily="18" charset="0"/>
                <a:cs typeface="Times New Roman" panose="02020603050405020304" pitchFamily="18" charset="0"/>
              </a:rPr>
              <a:t>Figure 8-3</a:t>
            </a:r>
            <a:r>
              <a:rPr lang="en-US" sz="1600" dirty="0">
                <a:solidFill>
                  <a:schemeClr val="bg1">
                    <a:lumMod val="50000"/>
                  </a:schemeClr>
                </a:solidFill>
                <a:latin typeface="Times New Roman" panose="02020603050405020304" pitchFamily="18" charset="0"/>
                <a:cs typeface="Times New Roman" panose="02020603050405020304" pitchFamily="18" charset="0"/>
              </a:rPr>
              <a:t>. Project Management Process Groups Mapped to the Plan-Do-Check-Act Cycle</a:t>
            </a:r>
          </a:p>
          <a:p>
            <a:r>
              <a:rPr lang="en-US" sz="1600" dirty="0">
                <a:solidFill>
                  <a:schemeClr val="bg1">
                    <a:lumMod val="50000"/>
                  </a:schemeClr>
                </a:solidFill>
                <a:latin typeface="Times New Roman" panose="02020603050405020304" pitchFamily="18" charset="0"/>
                <a:cs typeface="Times New Roman" panose="02020603050405020304" pitchFamily="18" charset="0"/>
              </a:rPr>
              <a:t>(</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Hình</a:t>
            </a:r>
            <a:r>
              <a:rPr lang="en-US" sz="1600" i="1" dirty="0">
                <a:solidFill>
                  <a:schemeClr val="bg1">
                    <a:lumMod val="50000"/>
                  </a:schemeClr>
                </a:solidFill>
                <a:latin typeface="Times New Roman" panose="02020603050405020304" pitchFamily="18" charset="0"/>
                <a:cs typeface="Times New Roman" panose="02020603050405020304" pitchFamily="18" charset="0"/>
              </a:rPr>
              <a:t> 8-3.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Nhóm</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quy</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quản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lý</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dự</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án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được</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lập</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bản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đồ</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cho</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chu</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kế</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hoạch-làm-kiểm</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tra</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hành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động</a:t>
            </a:r>
            <a:r>
              <a:rPr lang="en-US" sz="1600" i="1" dirty="0">
                <a:solidFill>
                  <a:schemeClr val="bg1">
                    <a:lumMod val="50000"/>
                  </a:schemeClr>
                </a:solidFill>
                <a:latin typeface="Times New Roman" panose="02020603050405020304" pitchFamily="18" charset="0"/>
                <a:cs typeface="Times New Roman" panose="02020603050405020304" pitchFamily="18" charset="0"/>
              </a:rPr>
              <a:t>”)</a:t>
            </a:r>
            <a:endParaRPr lang="en-US" sz="16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691" y="1217595"/>
            <a:ext cx="6434383" cy="4231012"/>
          </a:xfrm>
          <a:prstGeom prst="rect">
            <a:avLst/>
          </a:prstGeom>
        </p:spPr>
      </p:pic>
      <p:sp>
        <p:nvSpPr>
          <p:cNvPr id="6" name="TextBox 5"/>
          <p:cNvSpPr txBox="1"/>
          <p:nvPr/>
        </p:nvSpPr>
        <p:spPr>
          <a:xfrm>
            <a:off x="4618181" y="828411"/>
            <a:ext cx="2182864" cy="1077218"/>
          </a:xfrm>
          <a:prstGeom prst="rect">
            <a:avLst/>
          </a:prstGeom>
          <a:noFill/>
        </p:spPr>
        <p:txBody>
          <a:bodyPr wrap="square" rtlCol="0">
            <a:spAutoFit/>
          </a:bodyPr>
          <a:lstStyle/>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Monitoring &amp; Controlling Processes</a:t>
            </a:r>
          </a:p>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Quá</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trình</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theo</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dõi</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p>
          <a:p>
            <a:pPr algn="ct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soát</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1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229038" y="2034141"/>
            <a:ext cx="1247500" cy="1169551"/>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Planning Processes</a:t>
            </a:r>
          </a:p>
          <a:p>
            <a:r>
              <a:rPr lang="en-US" sz="1400" b="1" dirty="0">
                <a:solidFill>
                  <a:schemeClr val="bg1"/>
                </a:solidFill>
                <a:latin typeface="Times New Roman" panose="02020603050405020304" pitchFamily="18" charset="0"/>
                <a:cs typeface="Times New Roman" panose="02020603050405020304" pitchFamily="18" charset="0"/>
              </a:rPr>
              <a:t>(</a:t>
            </a:r>
            <a:r>
              <a:rPr lang="en-US" sz="1400" b="1" i="1" dirty="0" err="1">
                <a:solidFill>
                  <a:schemeClr val="bg1"/>
                </a:solidFill>
                <a:latin typeface="Times New Roman" panose="02020603050405020304" pitchFamily="18" charset="0"/>
                <a:cs typeface="Times New Roman" panose="02020603050405020304" pitchFamily="18" charset="0"/>
              </a:rPr>
              <a:t>Quá</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trình</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lập</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kế</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hoạch</a:t>
            </a:r>
            <a:r>
              <a:rPr lang="en-US" sz="1400" b="1" i="1" dirty="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a:p>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571998" y="2848284"/>
            <a:ext cx="1212438" cy="1323439"/>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Initialing Processes</a:t>
            </a:r>
          </a:p>
          <a:p>
            <a:r>
              <a:rPr lang="en-US" sz="1600" b="1" dirty="0">
                <a:solidFill>
                  <a:schemeClr val="bg1"/>
                </a:solidFill>
                <a:latin typeface="Times New Roman" panose="02020603050405020304" pitchFamily="18" charset="0"/>
                <a:cs typeface="Times New Roman" panose="02020603050405020304" pitchFamily="18" charset="0"/>
              </a:rPr>
              <a:t>(</a:t>
            </a:r>
            <a:r>
              <a:rPr lang="en-US" sz="1600" b="1" i="1" dirty="0" err="1">
                <a:solidFill>
                  <a:schemeClr val="bg1"/>
                </a:solidFill>
                <a:latin typeface="Times New Roman" panose="02020603050405020304" pitchFamily="18" charset="0"/>
                <a:cs typeface="Times New Roman" panose="02020603050405020304" pitchFamily="18" charset="0"/>
              </a:rPr>
              <a:t>Quá</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trình</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khởi</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tạo</a:t>
            </a:r>
            <a:r>
              <a:rPr lang="en-US" sz="1600" b="1" dirty="0">
                <a:solidFill>
                  <a:schemeClr val="bg1"/>
                </a:solidFill>
                <a:latin typeface="Times New Roman" panose="02020603050405020304" pitchFamily="18" charset="0"/>
                <a:cs typeface="Times New Roman" panose="02020603050405020304" pitchFamily="18" charset="0"/>
              </a:rPr>
              <a:t>)</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18181" y="4213445"/>
            <a:ext cx="1577340" cy="738664"/>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Executing Processes (</a:t>
            </a:r>
            <a:r>
              <a:rPr lang="en-US" sz="1400" b="1" i="1" dirty="0" err="1">
                <a:solidFill>
                  <a:schemeClr val="bg1"/>
                </a:solidFill>
                <a:latin typeface="Times New Roman" panose="02020603050405020304" pitchFamily="18" charset="0"/>
                <a:cs typeface="Times New Roman" panose="02020603050405020304" pitchFamily="18" charset="0"/>
              </a:rPr>
              <a:t>Quá</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trình</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thực</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hiện</a:t>
            </a:r>
            <a:r>
              <a:rPr lang="en-US" sz="1400" b="1" i="1" dirty="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618230" y="2917602"/>
            <a:ext cx="1508760" cy="830997"/>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Closing Processes (</a:t>
            </a:r>
            <a:r>
              <a:rPr lang="en-US" sz="1600" b="1" i="1" dirty="0" err="1">
                <a:solidFill>
                  <a:schemeClr val="bg1"/>
                </a:solidFill>
                <a:latin typeface="Times New Roman" panose="02020603050405020304" pitchFamily="18" charset="0"/>
                <a:cs typeface="Times New Roman" panose="02020603050405020304" pitchFamily="18" charset="0"/>
              </a:rPr>
              <a:t>Quá</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trình</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kết</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thúc</a:t>
            </a:r>
            <a:r>
              <a:rPr lang="en-US" sz="1600" b="1" i="1" dirty="0">
                <a:solidFill>
                  <a:schemeClr val="bg1"/>
                </a:solidFill>
                <a:latin typeface="Times New Roman" panose="02020603050405020304" pitchFamily="18" charset="0"/>
                <a:cs typeface="Times New Roman" panose="02020603050405020304" pitchFamily="18" charset="0"/>
              </a:rPr>
              <a:t>)</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199" y="239559"/>
            <a:ext cx="5586371"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Management Process Groups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trình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9484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TextBox 3"/>
          <p:cNvSpPr txBox="1"/>
          <p:nvPr/>
        </p:nvSpPr>
        <p:spPr>
          <a:xfrm>
            <a:off x="457200" y="5463720"/>
            <a:ext cx="528515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Note : The WBS is the heart of the project manager’s planning  database </a:t>
            </a:r>
          </a:p>
        </p:txBody>
      </p:sp>
      <p:sp>
        <p:nvSpPr>
          <p:cNvPr id="11" name="TextBox 10"/>
          <p:cNvSpPr txBox="1"/>
          <p:nvPr/>
        </p:nvSpPr>
        <p:spPr>
          <a:xfrm>
            <a:off x="457200" y="434340"/>
            <a:ext cx="4888524"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Work Breakdown Structure (WBS)</a:t>
            </a:r>
          </a:p>
        </p:txBody>
      </p:sp>
      <p:sp>
        <p:nvSpPr>
          <p:cNvPr id="13" name="TextBox 12"/>
          <p:cNvSpPr txBox="1"/>
          <p:nvPr/>
        </p:nvSpPr>
        <p:spPr>
          <a:xfrm>
            <a:off x="376924" y="1035311"/>
            <a:ext cx="5597157"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Work Breakdown Structure (WBS) A deliverable-oriented hierarchical decomposition of the work to be executed by the project team to accomplish the project objectives and create the required deliverables; it organizes and defines the total scope of the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Each descending level represents an increasingly detailed definition of the project work</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planned work contained within the lowest-level WBS component, called work packages, can be scheduled, cost estimated, monitored and controlled </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deliverable orientation of the hierarchy includes internal and external deliverables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Work not defined in the WBS is outside the scope of the project</a:t>
            </a:r>
          </a:p>
          <a:p>
            <a:pPr lvl="1"/>
            <a:endParaRPr lang="en-US"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4D24728-7052-4775-8AC7-3E616F6AE5EA}"/>
              </a:ext>
            </a:extLst>
          </p:cNvPr>
          <p:cNvSpPr txBox="1"/>
          <p:nvPr/>
        </p:nvSpPr>
        <p:spPr>
          <a:xfrm>
            <a:off x="6958233" y="434340"/>
            <a:ext cx="4167555" cy="461665"/>
          </a:xfrm>
          <a:prstGeom prst="rect">
            <a:avLst/>
          </a:prstGeom>
          <a:noFill/>
        </p:spPr>
        <p:txBody>
          <a:bodyPr wrap="square" rtlCol="0">
            <a:spAutoFit/>
          </a:bodyPr>
          <a:lstStyle/>
          <a:p>
            <a:r>
              <a:rPr lang="en-US" sz="2400" b="1" i="1" u="sng" dirty="0" err="1"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Cấu</a:t>
            </a:r>
            <a:r>
              <a:rPr lang="en-US" sz="2400" b="1" i="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trúc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chia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việc</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9C19FE10-4521-4483-9479-ED630FDACA83}"/>
              </a:ext>
            </a:extLst>
          </p:cNvPr>
          <p:cNvSpPr txBox="1"/>
          <p:nvPr/>
        </p:nvSpPr>
        <p:spPr>
          <a:xfrm>
            <a:off x="6254639" y="1035311"/>
            <a:ext cx="5313247" cy="4247317"/>
          </a:xfrm>
          <a:prstGeom prst="rect">
            <a:avLst/>
          </a:prstGeom>
          <a:noFill/>
        </p:spPr>
        <p:txBody>
          <a:bodyPr wrap="square" rtlCol="0">
            <a:spAutoFit/>
          </a:bodyPr>
          <a:lstStyle/>
          <a:p>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chia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hướng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bậc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bởi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xuống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càng</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tiết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vòng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WBS,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gọi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sắp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soát</a:t>
            </a:r>
            <a:r>
              <a:rPr lang="en-US" dirty="0">
                <a:solidFill>
                  <a:srgbClr val="197EC6"/>
                </a:solidFill>
                <a:latin typeface="Times New Roman" panose="02020603050405020304" pitchFamily="18" charset="0"/>
                <a:cs typeface="Times New Roman" panose="02020603050405020304" pitchFamily="18" charset="0"/>
              </a:rPr>
              <a:t>.  </a:t>
            </a: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hướng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bậc</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ngoài</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chưa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WBS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xmlns="" id="{D2C35552-C20B-4588-AA22-7218572F6B22}"/>
              </a:ext>
            </a:extLst>
          </p:cNvPr>
          <p:cNvSpPr txBox="1"/>
          <p:nvPr/>
        </p:nvSpPr>
        <p:spPr>
          <a:xfrm>
            <a:off x="6449648" y="5438060"/>
            <a:ext cx="5531339" cy="646331"/>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Chú</a:t>
            </a:r>
            <a:r>
              <a:rPr lang="en-US" b="1" dirty="0">
                <a:solidFill>
                  <a:srgbClr val="197EC6"/>
                </a:solidFill>
                <a:latin typeface="Times New Roman" panose="02020603050405020304" pitchFamily="18" charset="0"/>
                <a:cs typeface="Times New Roman" panose="02020603050405020304" pitchFamily="18" charset="0"/>
              </a:rPr>
              <a:t> ý: WBS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cốt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lõi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việc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sở</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dữ</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r>
              <a:rPr lang="en-US" b="1" dirty="0">
                <a:solidFill>
                  <a:srgbClr val="197EC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25897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TextBox 3"/>
          <p:cNvSpPr txBox="1"/>
          <p:nvPr/>
        </p:nvSpPr>
        <p:spPr>
          <a:xfrm>
            <a:off x="201165" y="4639296"/>
            <a:ext cx="5060152"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approved detailed project scope statement and its associated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WBS and WBS dictionary are the scope baseline for the project</a:t>
            </a:r>
          </a:p>
        </p:txBody>
      </p:sp>
      <p:sp>
        <p:nvSpPr>
          <p:cNvPr id="5" name="TextBox 4"/>
          <p:cNvSpPr txBox="1"/>
          <p:nvPr/>
        </p:nvSpPr>
        <p:spPr>
          <a:xfrm>
            <a:off x="432810" y="1575336"/>
            <a:ext cx="4544600"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Development begins when deliverables are identified and agreed to by the sponsor</a:t>
            </a:r>
            <a:endParaRPr lang="en-US"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this point in project planning, the project scope can be described in measureable and discrete work efforts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WBS is used throughout the project as a tool for communication, and it grows and develops with the project from the first day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project plan is revised, the WBS must also be revised</a:t>
            </a:r>
          </a:p>
          <a:p>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57199" y="392137"/>
            <a:ext cx="3847515"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When Is a WBS Created?</a:t>
            </a:r>
          </a:p>
        </p:txBody>
      </p:sp>
      <p:sp>
        <p:nvSpPr>
          <p:cNvPr id="13" name="TextBox 12"/>
          <p:cNvSpPr txBox="1"/>
          <p:nvPr/>
        </p:nvSpPr>
        <p:spPr>
          <a:xfrm>
            <a:off x="353477" y="971331"/>
            <a:ext cx="531580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WBS is generated after the team understands the work products to be developed</a:t>
            </a:r>
          </a:p>
        </p:txBody>
      </p:sp>
      <p:sp>
        <p:nvSpPr>
          <p:cNvPr id="12" name="TextBox 11">
            <a:extLst>
              <a:ext uri="{FF2B5EF4-FFF2-40B4-BE49-F238E27FC236}">
                <a16:creationId xmlns:a16="http://schemas.microsoft.com/office/drawing/2014/main" xmlns="" id="{DA3F80F4-3D92-4629-884B-FAA2325829F0}"/>
              </a:ext>
            </a:extLst>
          </p:cNvPr>
          <p:cNvSpPr txBox="1"/>
          <p:nvPr/>
        </p:nvSpPr>
        <p:spPr>
          <a:xfrm>
            <a:off x="7072533" y="349574"/>
            <a:ext cx="3900268" cy="461665"/>
          </a:xfrm>
          <a:prstGeom prst="rect">
            <a:avLst/>
          </a:prstGeom>
          <a:noFill/>
        </p:spPr>
        <p:txBody>
          <a:bodyPr wrap="square" rtlCol="0">
            <a:spAutoFit/>
          </a:bodyPr>
          <a:lstStyle/>
          <a:p>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WBS đ</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ợc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tạo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ra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nào</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13246A9E-3EA3-43B7-8E1E-6D555DD50997}"/>
              </a:ext>
            </a:extLst>
          </p:cNvPr>
          <p:cNvSpPr txBox="1"/>
          <p:nvPr/>
        </p:nvSpPr>
        <p:spPr>
          <a:xfrm>
            <a:off x="6846035" y="971331"/>
            <a:ext cx="4353263" cy="646331"/>
          </a:xfrm>
          <a:prstGeom prst="rect">
            <a:avLst/>
          </a:prstGeom>
          <a:noFill/>
        </p:spPr>
        <p:txBody>
          <a:bodyPr wrap="square" rtlCol="0">
            <a:spAutoFit/>
          </a:bodyPr>
          <a:lstStyle/>
          <a:p>
            <a:r>
              <a:rPr lang="en-US" b="1" dirty="0">
                <a:solidFill>
                  <a:srgbClr val="197EC6"/>
                </a:solidFill>
                <a:latin typeface="Times New Roman" panose="02020603050405020304" pitchFamily="18" charset="0"/>
                <a:cs typeface="Times New Roman" panose="02020603050405020304" pitchFamily="18" charset="0"/>
              </a:rPr>
              <a:t>WBS </a:t>
            </a:r>
            <a:r>
              <a:rPr lang="en-US" b="1" dirty="0" err="1">
                <a:solidFill>
                  <a:srgbClr val="197EC6"/>
                </a:solidFill>
                <a:latin typeface="Times New Roman" panose="02020603050405020304" pitchFamily="18" charset="0"/>
                <a:cs typeface="Times New Roman" panose="02020603050405020304" pitchFamily="18" charset="0"/>
              </a:rPr>
              <a:t>được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sinh</a:t>
            </a:r>
            <a:r>
              <a:rPr lang="en-US" b="1" dirty="0">
                <a:solidFill>
                  <a:srgbClr val="197EC6"/>
                </a:solidFill>
                <a:latin typeface="Times New Roman" panose="02020603050405020304" pitchFamily="18" charset="0"/>
                <a:cs typeface="Times New Roman" panose="02020603050405020304" pitchFamily="18" charset="0"/>
              </a:rPr>
              <a:t> ra </a:t>
            </a:r>
            <a:r>
              <a:rPr lang="en-US" b="1" dirty="0" err="1">
                <a:solidFill>
                  <a:srgbClr val="197EC6"/>
                </a:solidFill>
                <a:latin typeface="Times New Roman" panose="02020603050405020304" pitchFamily="18" charset="0"/>
                <a:cs typeface="Times New Roman" panose="02020603050405020304" pitchFamily="18" charset="0"/>
              </a:rPr>
              <a:t>sau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hiểu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được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phẩm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công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việc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được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phát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triển</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CC47AFEA-B6A1-4133-81D0-0633E340C95A}"/>
              </a:ext>
            </a:extLst>
          </p:cNvPr>
          <p:cNvSpPr txBox="1"/>
          <p:nvPr/>
        </p:nvSpPr>
        <p:spPr>
          <a:xfrm>
            <a:off x="6135045" y="1601278"/>
            <a:ext cx="6089910"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bắt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r>
              <a:rPr lang="en-US" dirty="0">
                <a:solidFill>
                  <a:srgbClr val="197EC6"/>
                </a:solidFill>
                <a:latin typeface="Times New Roman" panose="02020603050405020304" pitchFamily="18" charset="0"/>
                <a:cs typeface="Times New Roman" panose="02020603050405020304" pitchFamily="18" charset="0"/>
              </a:rPr>
              <a:t> ý </a:t>
            </a:r>
            <a:r>
              <a:rPr lang="en-US" dirty="0" err="1">
                <a:solidFill>
                  <a:srgbClr val="197EC6"/>
                </a:solidFill>
                <a:latin typeface="Times New Roman" panose="02020603050405020304" pitchFamily="18" charset="0"/>
                <a:cs typeface="Times New Roman" panose="02020603050405020304" pitchFamily="18" charset="0"/>
              </a:rPr>
              <a:t>bởi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người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ờng</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WBS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suốt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lớn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sửa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WBS </a:t>
            </a:r>
            <a:r>
              <a:rPr lang="en-US" dirty="0" err="1">
                <a:solidFill>
                  <a:srgbClr val="197EC6"/>
                </a:solidFill>
                <a:latin typeface="Times New Roman" panose="02020603050405020304" pitchFamily="18" charset="0"/>
                <a:cs typeface="Times New Roman" panose="02020603050405020304" pitchFamily="18" charset="0"/>
              </a:rPr>
              <a:t>cũng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sửa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4CE23A2E-EB09-42A3-A42F-66617F905769}"/>
              </a:ext>
            </a:extLst>
          </p:cNvPr>
          <p:cNvSpPr txBox="1"/>
          <p:nvPr/>
        </p:nvSpPr>
        <p:spPr>
          <a:xfrm>
            <a:off x="6292781" y="4639296"/>
            <a:ext cx="5278009" cy="923330"/>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Báo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cáo</a:t>
            </a:r>
            <a:r>
              <a:rPr lang="en-US" b="1" dirty="0">
                <a:solidFill>
                  <a:srgbClr val="197EC6"/>
                </a:solidFill>
                <a:latin typeface="Times New Roman" panose="02020603050405020304" pitchFamily="18" charset="0"/>
                <a:cs typeface="Times New Roman" panose="02020603050405020304" pitchFamily="18" charset="0"/>
              </a:rPr>
              <a:t> chi </a:t>
            </a:r>
            <a:r>
              <a:rPr lang="en-US" b="1" dirty="0" err="1">
                <a:solidFill>
                  <a:srgbClr val="197EC6"/>
                </a:solidFill>
                <a:latin typeface="Times New Roman" panose="02020603050405020304" pitchFamily="18" charset="0"/>
                <a:cs typeface="Times New Roman" panose="02020603050405020304" pitchFamily="18" charset="0"/>
              </a:rPr>
              <a:t>tiết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về</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phạm</a:t>
            </a:r>
            <a:r>
              <a:rPr lang="en-US" b="1" dirty="0">
                <a:solidFill>
                  <a:srgbClr val="197EC6"/>
                </a:solidFill>
                <a:latin typeface="Times New Roman" panose="02020603050405020304" pitchFamily="18" charset="0"/>
                <a:cs typeface="Times New Roman" panose="02020603050405020304" pitchFamily="18" charset="0"/>
              </a:rPr>
              <a:t> vi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đã</a:t>
            </a:r>
            <a:r>
              <a:rPr lang="en-US" b="1" dirty="0">
                <a:solidFill>
                  <a:srgbClr val="197EC6"/>
                </a:solidFill>
                <a:latin typeface="Times New Roman" panose="02020603050405020304" pitchFamily="18" charset="0"/>
                <a:cs typeface="Times New Roman" panose="02020603050405020304" pitchFamily="18" charset="0"/>
              </a:rPr>
              <a:t> đ</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phê</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duyệt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nó</a:t>
            </a:r>
            <a:r>
              <a:rPr lang="en-US" b="1" dirty="0">
                <a:solidFill>
                  <a:srgbClr val="197EC6"/>
                </a:solidFill>
                <a:latin typeface="Times New Roman" panose="02020603050405020304" pitchFamily="18" charset="0"/>
                <a:cs typeface="Times New Roman" panose="02020603050405020304" pitchFamily="18" charset="0"/>
              </a:rPr>
              <a:t> đ</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kết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hợp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với</a:t>
            </a:r>
            <a:r>
              <a:rPr lang="en-US" b="1" dirty="0">
                <a:solidFill>
                  <a:srgbClr val="197EC6"/>
                </a:solidFill>
                <a:latin typeface="Times New Roman" panose="02020603050405020304" pitchFamily="18" charset="0"/>
                <a:cs typeface="Times New Roman" panose="02020603050405020304" pitchFamily="18" charset="0"/>
              </a:rPr>
              <a:t> WBS </a:t>
            </a:r>
            <a:r>
              <a:rPr lang="en-US" b="1" dirty="0" err="1">
                <a:solidFill>
                  <a:srgbClr val="197EC6"/>
                </a:solidFill>
                <a:latin typeface="Times New Roman" panose="02020603050405020304" pitchFamily="18" charset="0"/>
                <a:cs typeface="Times New Roman" panose="02020603050405020304" pitchFamily="18" charset="0"/>
              </a:rPr>
              <a:t>và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từ</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điển</a:t>
            </a:r>
            <a:r>
              <a:rPr lang="en-US" b="1" dirty="0">
                <a:solidFill>
                  <a:srgbClr val="197EC6"/>
                </a:solidFill>
                <a:latin typeface="Times New Roman" panose="02020603050405020304" pitchFamily="18" charset="0"/>
                <a:cs typeface="Times New Roman" panose="02020603050405020304" pitchFamily="18" charset="0"/>
              </a:rPr>
              <a:t> WBS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phạm</a:t>
            </a:r>
            <a:r>
              <a:rPr lang="en-US" b="1" dirty="0">
                <a:solidFill>
                  <a:srgbClr val="197EC6"/>
                </a:solidFill>
                <a:latin typeface="Times New Roman" panose="02020603050405020304" pitchFamily="18" charset="0"/>
                <a:cs typeface="Times New Roman" panose="02020603050405020304" pitchFamily="18" charset="0"/>
              </a:rPr>
              <a:t> vi c</a:t>
            </a:r>
            <a:r>
              <a:rPr lang="vi-VN" b="1" dirty="0">
                <a:solidFill>
                  <a:srgbClr val="197EC6"/>
                </a:solidFill>
                <a:latin typeface="Times New Roman" panose="02020603050405020304" pitchFamily="18" charset="0"/>
                <a:cs typeface="Times New Roman" panose="02020603050405020304" pitchFamily="18" charset="0"/>
              </a:rPr>
              <a:t>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sở</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91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AU" altLang="en-US"/>
              <a:t>Vai trò Bảng Công Việc (WBS)</a:t>
            </a:r>
          </a:p>
        </p:txBody>
      </p:sp>
      <p:sp>
        <p:nvSpPr>
          <p:cNvPr id="923651" name="Rectangle 3"/>
          <p:cNvSpPr>
            <a:spLocks noGrp="1" noChangeArrowheads="1"/>
          </p:cNvSpPr>
          <p:nvPr>
            <p:ph sz="half" idx="1"/>
          </p:nvPr>
        </p:nvSpPr>
        <p:spPr/>
        <p:txBody>
          <a:bodyPr>
            <a:normAutofit fontScale="92500" lnSpcReduction="10000"/>
          </a:bodyPr>
          <a:lstStyle/>
          <a:p>
            <a:r>
              <a:rPr lang="en-AU" altLang="en-US" dirty="0">
                <a:solidFill>
                  <a:srgbClr val="0070C0"/>
                </a:solidFill>
              </a:rPr>
              <a:t>WBS </a:t>
            </a:r>
            <a:r>
              <a:rPr lang="en-AU" altLang="en-US" dirty="0" err="1">
                <a:solidFill>
                  <a:srgbClr val="0070C0"/>
                </a:solidFill>
              </a:rPr>
              <a:t>là</a:t>
            </a:r>
            <a:r>
              <a:rPr lang="en-AU" altLang="en-US" dirty="0">
                <a:solidFill>
                  <a:srgbClr val="0070C0"/>
                </a:solidFill>
              </a:rPr>
              <a:t> </a:t>
            </a:r>
            <a:r>
              <a:rPr lang="en-AU" altLang="en-US" dirty="0" err="1">
                <a:solidFill>
                  <a:srgbClr val="0070C0"/>
                </a:solidFill>
              </a:rPr>
              <a:t>cơ</a:t>
            </a:r>
            <a:r>
              <a:rPr lang="en-AU" altLang="en-US" dirty="0">
                <a:solidFill>
                  <a:srgbClr val="0070C0"/>
                </a:solidFill>
              </a:rPr>
              <a:t> </a:t>
            </a:r>
            <a:r>
              <a:rPr lang="en-AU" altLang="en-US" dirty="0" err="1">
                <a:solidFill>
                  <a:srgbClr val="0070C0"/>
                </a:solidFill>
              </a:rPr>
              <a:t>sở</a:t>
            </a:r>
            <a:r>
              <a:rPr lang="en-AU" altLang="en-US" dirty="0">
                <a:solidFill>
                  <a:srgbClr val="0070C0"/>
                </a:solidFill>
              </a:rPr>
              <a:t> </a:t>
            </a:r>
            <a:r>
              <a:rPr lang="en-AU" altLang="en-US" dirty="0" err="1">
                <a:solidFill>
                  <a:srgbClr val="0070C0"/>
                </a:solidFill>
              </a:rPr>
              <a:t>để</a:t>
            </a:r>
            <a:r>
              <a:rPr lang="en-AU" altLang="en-US" dirty="0">
                <a:solidFill>
                  <a:srgbClr val="0070C0"/>
                </a:solidFill>
              </a:rPr>
              <a:t> </a:t>
            </a:r>
            <a:r>
              <a:rPr lang="en-AU" altLang="en-US" dirty="0" err="1">
                <a:solidFill>
                  <a:srgbClr val="0070C0"/>
                </a:solidFill>
              </a:rPr>
              <a:t>ước</a:t>
            </a:r>
            <a:r>
              <a:rPr lang="en-AU" altLang="en-US" dirty="0">
                <a:solidFill>
                  <a:srgbClr val="0070C0"/>
                </a:solidFill>
              </a:rPr>
              <a:t> </a:t>
            </a:r>
            <a:r>
              <a:rPr lang="en-AU" altLang="en-US" dirty="0" err="1">
                <a:solidFill>
                  <a:srgbClr val="0070C0"/>
                </a:solidFill>
              </a:rPr>
              <a:t>lượng</a:t>
            </a:r>
            <a:r>
              <a:rPr lang="en-AU" altLang="en-US" dirty="0">
                <a:solidFill>
                  <a:srgbClr val="0070C0"/>
                </a:solidFill>
              </a:rPr>
              <a:t> 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Từ</a:t>
            </a:r>
            <a:r>
              <a:rPr lang="en-AU" altLang="en-US" dirty="0">
                <a:solidFill>
                  <a:srgbClr val="0070C0"/>
                </a:solidFill>
              </a:rPr>
              <a:t> WBS </a:t>
            </a:r>
            <a:r>
              <a:rPr lang="en-AU" altLang="en-US" dirty="0" err="1">
                <a:solidFill>
                  <a:srgbClr val="0070C0"/>
                </a:solidFill>
              </a:rPr>
              <a:t>sẽ</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1 </a:t>
            </a:r>
            <a:r>
              <a:rPr lang="en-AU" altLang="en-US" dirty="0" err="1">
                <a:solidFill>
                  <a:srgbClr val="0070C0"/>
                </a:solidFill>
              </a:rPr>
              <a:t>bức</a:t>
            </a:r>
            <a:r>
              <a:rPr lang="en-AU" altLang="en-US" dirty="0">
                <a:solidFill>
                  <a:srgbClr val="0070C0"/>
                </a:solidFill>
              </a:rPr>
              <a:t> </a:t>
            </a:r>
            <a:r>
              <a:rPr lang="en-AU" altLang="en-US" dirty="0" err="1">
                <a:solidFill>
                  <a:srgbClr val="0070C0"/>
                </a:solidFill>
              </a:rPr>
              <a:t>tranh</a:t>
            </a:r>
            <a:r>
              <a:rPr lang="en-AU" altLang="en-US" dirty="0">
                <a:solidFill>
                  <a:srgbClr val="0070C0"/>
                </a:solidFill>
              </a:rPr>
              <a:t> </a:t>
            </a:r>
            <a:r>
              <a:rPr lang="en-AU" altLang="en-US" dirty="0" err="1">
                <a:solidFill>
                  <a:srgbClr val="0070C0"/>
                </a:solidFill>
              </a:rPr>
              <a:t>chung</a:t>
            </a:r>
            <a:r>
              <a:rPr lang="en-AU" altLang="en-US" dirty="0">
                <a:solidFill>
                  <a:srgbClr val="0070C0"/>
                </a:solidFill>
              </a:rPr>
              <a:t> </a:t>
            </a:r>
            <a:r>
              <a:rPr lang="en-AU" altLang="en-US" dirty="0" err="1">
                <a:solidFill>
                  <a:srgbClr val="0070C0"/>
                </a:solidFill>
              </a:rPr>
              <a:t>về</a:t>
            </a:r>
            <a:r>
              <a:rPr lang="en-AU" altLang="en-US" dirty="0">
                <a:solidFill>
                  <a:srgbClr val="0070C0"/>
                </a:solidFill>
              </a:rPr>
              <a:t> </a:t>
            </a:r>
            <a:r>
              <a:rPr lang="en-AU" altLang="en-US" dirty="0" err="1">
                <a:solidFill>
                  <a:srgbClr val="0070C0"/>
                </a:solidFill>
              </a:rPr>
              <a:t>kinh</a:t>
            </a:r>
            <a:r>
              <a:rPr lang="en-AU" altLang="en-US" dirty="0">
                <a:solidFill>
                  <a:srgbClr val="0070C0"/>
                </a:solidFill>
              </a:rPr>
              <a:t>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endParaRPr lang="en-AU" altLang="en-US" dirty="0">
              <a:solidFill>
                <a:srgbClr val="0070C0"/>
              </a:solidFill>
            </a:endParaRPr>
          </a:p>
          <a:p>
            <a:r>
              <a:rPr lang="en-AU" altLang="en-US" dirty="0">
                <a:solidFill>
                  <a:srgbClr val="0070C0"/>
                </a:solidFill>
              </a:rPr>
              <a:t>WBS </a:t>
            </a:r>
            <a:r>
              <a:rPr lang="en-AU" altLang="en-US" dirty="0" err="1">
                <a:solidFill>
                  <a:srgbClr val="0070C0"/>
                </a:solidFill>
              </a:rPr>
              <a:t>là</a:t>
            </a:r>
            <a:r>
              <a:rPr lang="en-AU" altLang="en-US" dirty="0">
                <a:solidFill>
                  <a:srgbClr val="0070C0"/>
                </a:solidFill>
              </a:rPr>
              <a:t> </a:t>
            </a:r>
            <a:r>
              <a:rPr lang="en-AU" altLang="en-US" dirty="0" err="1">
                <a:solidFill>
                  <a:srgbClr val="0070C0"/>
                </a:solidFill>
              </a:rPr>
              <a:t>cơ</a:t>
            </a:r>
            <a:r>
              <a:rPr lang="en-AU" altLang="en-US" dirty="0">
                <a:solidFill>
                  <a:srgbClr val="0070C0"/>
                </a:solidFill>
              </a:rPr>
              <a:t> </a:t>
            </a:r>
            <a:r>
              <a:rPr lang="en-AU" altLang="en-US" dirty="0" err="1">
                <a:solidFill>
                  <a:srgbClr val="0070C0"/>
                </a:solidFill>
              </a:rPr>
              <a:t>sở</a:t>
            </a:r>
            <a:r>
              <a:rPr lang="en-AU" altLang="en-US" dirty="0">
                <a:solidFill>
                  <a:srgbClr val="0070C0"/>
                </a:solidFill>
              </a:rPr>
              <a:t> </a:t>
            </a:r>
            <a:r>
              <a:rPr lang="en-AU" altLang="en-US" dirty="0" err="1">
                <a:solidFill>
                  <a:srgbClr val="0070C0"/>
                </a:solidFill>
              </a:rPr>
              <a:t>để</a:t>
            </a:r>
            <a:r>
              <a:rPr lang="en-AU" altLang="en-US" dirty="0">
                <a:solidFill>
                  <a:srgbClr val="0070C0"/>
                </a:solidFill>
              </a:rPr>
              <a:t> </a:t>
            </a:r>
            <a:r>
              <a:rPr lang="en-AU" altLang="en-US" dirty="0" err="1">
                <a:solidFill>
                  <a:srgbClr val="0070C0"/>
                </a:solidFill>
              </a:rPr>
              <a:t>xác</a:t>
            </a:r>
            <a:r>
              <a:rPr lang="en-AU" altLang="en-US" dirty="0">
                <a:solidFill>
                  <a:srgbClr val="0070C0"/>
                </a:solidFill>
              </a:rPr>
              <a:t> </a:t>
            </a:r>
            <a:r>
              <a:rPr lang="en-AU" altLang="en-US" dirty="0" err="1">
                <a:solidFill>
                  <a:srgbClr val="0070C0"/>
                </a:solidFill>
              </a:rPr>
              <a:t>định</a:t>
            </a:r>
            <a:r>
              <a:rPr lang="en-AU" altLang="en-US" dirty="0">
                <a:solidFill>
                  <a:srgbClr val="0070C0"/>
                </a:solidFill>
              </a:rPr>
              <a:t> </a:t>
            </a:r>
            <a:r>
              <a:rPr lang="en-AU" altLang="en-US" dirty="0" err="1">
                <a:solidFill>
                  <a:srgbClr val="0070C0"/>
                </a:solidFill>
              </a:rPr>
              <a:t>trách</a:t>
            </a:r>
            <a:r>
              <a:rPr lang="en-AU" altLang="en-US" dirty="0">
                <a:solidFill>
                  <a:srgbClr val="0070C0"/>
                </a:solidFill>
              </a:rPr>
              <a:t> </a:t>
            </a:r>
            <a:r>
              <a:rPr lang="en-AU" altLang="en-US" dirty="0" err="1">
                <a:solidFill>
                  <a:srgbClr val="0070C0"/>
                </a:solidFill>
              </a:rPr>
              <a:t>nhiệm</a:t>
            </a:r>
            <a:r>
              <a:rPr lang="en-AU" altLang="en-US" dirty="0">
                <a:solidFill>
                  <a:srgbClr val="0070C0"/>
                </a:solidFill>
              </a:rPr>
              <a:t>  </a:t>
            </a:r>
            <a:r>
              <a:rPr lang="en-AU" altLang="en-US" dirty="0" err="1">
                <a:solidFill>
                  <a:srgbClr val="0070C0"/>
                </a:solidFill>
              </a:rPr>
              <a:t>giữa</a:t>
            </a:r>
            <a:r>
              <a:rPr lang="en-AU" altLang="en-US" dirty="0">
                <a:solidFill>
                  <a:srgbClr val="0070C0"/>
                </a:solidFill>
              </a:rPr>
              <a:t> </a:t>
            </a:r>
            <a:r>
              <a:rPr lang="en-AU" altLang="en-US" dirty="0" err="1">
                <a:solidFill>
                  <a:srgbClr val="0070C0"/>
                </a:solidFill>
              </a:rPr>
              <a:t>các</a:t>
            </a:r>
            <a:r>
              <a:rPr lang="en-AU" altLang="en-US" dirty="0">
                <a:solidFill>
                  <a:srgbClr val="0070C0"/>
                </a:solidFill>
              </a:rPr>
              <a:t> </a:t>
            </a:r>
            <a:r>
              <a:rPr lang="en-AU" altLang="en-US" dirty="0" err="1">
                <a:solidFill>
                  <a:srgbClr val="0070C0"/>
                </a:solidFill>
              </a:rPr>
              <a:t>cá</a:t>
            </a:r>
            <a:r>
              <a:rPr lang="en-AU" altLang="en-US" dirty="0">
                <a:solidFill>
                  <a:srgbClr val="0070C0"/>
                </a:solidFill>
              </a:rPr>
              <a:t> </a:t>
            </a:r>
            <a:r>
              <a:rPr lang="en-AU" altLang="en-US" dirty="0" err="1">
                <a:solidFill>
                  <a:srgbClr val="0070C0"/>
                </a:solidFill>
              </a:rPr>
              <a:t>nhân</a:t>
            </a:r>
            <a:r>
              <a:rPr lang="en-AU" altLang="en-US" dirty="0">
                <a:solidFill>
                  <a:srgbClr val="0070C0"/>
                </a:solidFill>
              </a:rPr>
              <a:t> </a:t>
            </a:r>
          </a:p>
          <a:p>
            <a:r>
              <a:rPr lang="en-AU" altLang="en-US" dirty="0">
                <a:solidFill>
                  <a:srgbClr val="0070C0"/>
                </a:solidFill>
              </a:rPr>
              <a:t>WBS </a:t>
            </a:r>
            <a:r>
              <a:rPr lang="en-AU" altLang="en-US" dirty="0" err="1">
                <a:solidFill>
                  <a:srgbClr val="0070C0"/>
                </a:solidFill>
              </a:rPr>
              <a:t>là</a:t>
            </a:r>
            <a:r>
              <a:rPr lang="en-AU" altLang="en-US" dirty="0">
                <a:solidFill>
                  <a:srgbClr val="0070C0"/>
                </a:solidFill>
              </a:rPr>
              <a:t> </a:t>
            </a:r>
            <a:r>
              <a:rPr lang="en-AU" altLang="en-US" dirty="0" err="1">
                <a:solidFill>
                  <a:srgbClr val="0070C0"/>
                </a:solidFill>
              </a:rPr>
              <a:t>cơ</a:t>
            </a:r>
            <a:r>
              <a:rPr lang="en-AU" altLang="en-US" dirty="0">
                <a:solidFill>
                  <a:srgbClr val="0070C0"/>
                </a:solidFill>
              </a:rPr>
              <a:t> </a:t>
            </a:r>
            <a:r>
              <a:rPr lang="en-AU" altLang="en-US" dirty="0" err="1">
                <a:solidFill>
                  <a:srgbClr val="0070C0"/>
                </a:solidFill>
              </a:rPr>
              <a:t>sở</a:t>
            </a:r>
            <a:r>
              <a:rPr lang="en-AU" altLang="en-US" dirty="0">
                <a:solidFill>
                  <a:srgbClr val="0070C0"/>
                </a:solidFill>
              </a:rPr>
              <a:t> </a:t>
            </a:r>
            <a:r>
              <a:rPr lang="en-AU" altLang="en-US" dirty="0" err="1">
                <a:solidFill>
                  <a:srgbClr val="0070C0"/>
                </a:solidFill>
              </a:rPr>
              <a:t>để</a:t>
            </a:r>
            <a:r>
              <a:rPr lang="en-AU" altLang="en-US" dirty="0">
                <a:solidFill>
                  <a:srgbClr val="0070C0"/>
                </a:solidFill>
              </a:rPr>
              <a:t> </a:t>
            </a:r>
            <a:r>
              <a:rPr lang="en-AU" altLang="en-US" dirty="0" err="1">
                <a:solidFill>
                  <a:srgbClr val="0070C0"/>
                </a:solidFill>
              </a:rPr>
              <a:t>xây</a:t>
            </a:r>
            <a:r>
              <a:rPr lang="en-AU" altLang="en-US" dirty="0">
                <a:solidFill>
                  <a:srgbClr val="0070C0"/>
                </a:solidFill>
              </a:rPr>
              <a:t> </a:t>
            </a:r>
            <a:r>
              <a:rPr lang="en-AU" altLang="en-US" dirty="0" err="1">
                <a:solidFill>
                  <a:srgbClr val="0070C0"/>
                </a:solidFill>
              </a:rPr>
              <a:t>dựng</a:t>
            </a:r>
            <a:r>
              <a:rPr lang="en-AU" altLang="en-US" dirty="0">
                <a:solidFill>
                  <a:srgbClr val="0070C0"/>
                </a:solidFill>
              </a:rPr>
              <a:t> </a:t>
            </a:r>
            <a:r>
              <a:rPr lang="en-AU" altLang="en-US" dirty="0" err="1">
                <a:solidFill>
                  <a:srgbClr val="0070C0"/>
                </a:solidFill>
              </a:rPr>
              <a:t>lịch</a:t>
            </a:r>
            <a:r>
              <a:rPr lang="en-AU" altLang="en-US" dirty="0">
                <a:solidFill>
                  <a:srgbClr val="0070C0"/>
                </a:solidFill>
              </a:rPr>
              <a:t> </a:t>
            </a:r>
            <a:r>
              <a:rPr lang="en-AU" altLang="en-US" dirty="0" err="1">
                <a:solidFill>
                  <a:srgbClr val="0070C0"/>
                </a:solidFill>
              </a:rPr>
              <a:t>trình</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a:t>
            </a:r>
            <a:r>
              <a:rPr lang="en-AU" altLang="en-US" dirty="0" err="1">
                <a:solidFill>
                  <a:srgbClr val="0070C0"/>
                </a:solidFill>
              </a:rPr>
              <a:t>hiện</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r>
              <a:rPr lang="en-AU" altLang="en-US" dirty="0">
                <a:solidFill>
                  <a:srgbClr val="0070C0"/>
                </a:solidFill>
              </a:rPr>
              <a:t>. </a:t>
            </a:r>
            <a:endParaRPr lang="en-AU" altLang="en-US" dirty="0" smtClean="0">
              <a:solidFill>
                <a:srgbClr val="0070C0"/>
              </a:solidFill>
            </a:endParaRPr>
          </a:p>
          <a:p>
            <a:r>
              <a:rPr lang="en-US" altLang="en-US" dirty="0"/>
              <a:t>WBS is the basis for cost estimation. From WBS, there will be a general picture of project budget</a:t>
            </a:r>
          </a:p>
          <a:p>
            <a:r>
              <a:rPr lang="en-US" altLang="en-US" dirty="0"/>
              <a:t>WBS is the basis for defining interpersonal responsibility</a:t>
            </a:r>
          </a:p>
          <a:p>
            <a:r>
              <a:rPr lang="en-US" altLang="en-US" dirty="0"/>
              <a:t>WBS is the basis for building a project implementation schedule</a:t>
            </a:r>
            <a:r>
              <a:rPr lang="en-US" altLang="en-US" dirty="0" smtClean="0"/>
              <a:t>.</a:t>
            </a:r>
            <a:endParaRPr lang="en-AU" altLang="en-US" dirty="0"/>
          </a:p>
        </p:txBody>
      </p:sp>
      <p:sp>
        <p:nvSpPr>
          <p:cNvPr id="4" name="Date Placeholder 3"/>
          <p:cNvSpPr>
            <a:spLocks noGrp="1"/>
          </p:cNvSpPr>
          <p:nvPr>
            <p:ph type="dt" sz="half" idx="10"/>
          </p:nvPr>
        </p:nvSpPr>
        <p:spPr/>
        <p:txBody>
          <a:bodyPr/>
          <a:lstStyle/>
          <a:p>
            <a:r>
              <a:rPr lang="en-US" altLang="en-US"/>
              <a:t>Bảng công việc</a:t>
            </a:r>
          </a:p>
        </p:txBody>
      </p:sp>
      <p:sp>
        <p:nvSpPr>
          <p:cNvPr id="5" name="Footer Placeholder 4"/>
          <p:cNvSpPr>
            <a:spLocks noGrp="1"/>
          </p:cNvSpPr>
          <p:nvPr>
            <p:ph type="ftr" sz="quarter" idx="11"/>
          </p:nvPr>
        </p:nvSpPr>
        <p:spPr/>
        <p:txBody>
          <a:bodyPr/>
          <a:lstStyle/>
          <a:p>
            <a:r>
              <a:rPr lang="en-US" altLang="en-US"/>
              <a:t>Lập kế hoạch thực hiện dự án</a:t>
            </a:r>
          </a:p>
        </p:txBody>
      </p:sp>
      <p:sp>
        <p:nvSpPr>
          <p:cNvPr id="6" name="Slide Number Placeholder 5"/>
          <p:cNvSpPr>
            <a:spLocks noGrp="1"/>
          </p:cNvSpPr>
          <p:nvPr>
            <p:ph type="sldNum" sz="quarter" idx="12"/>
          </p:nvPr>
        </p:nvSpPr>
        <p:spPr/>
        <p:txBody>
          <a:bodyPr/>
          <a:lstStyle/>
          <a:p>
            <a:pPr lvl="1"/>
            <a:fld id="{3F43E3A3-29BB-49A9-897D-7534E9442C65}" type="slidenum">
              <a:rPr lang="en-US" altLang="en-US"/>
              <a:pPr lvl="1"/>
              <a:t>7</a:t>
            </a:fld>
            <a:endParaRPr lang="en-US" altLang="en-US">
              <a:latin typeface="Times New Roman" pitchFamily="18" charset="0"/>
            </a:endParaRPr>
          </a:p>
        </p:txBody>
      </p:sp>
      <p:pic>
        <p:nvPicPr>
          <p:cNvPr id="8"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281738" y="2519363"/>
            <a:ext cx="4810125" cy="26765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2857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233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Planning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433610" y="3313717"/>
            <a:ext cx="1463040" cy="923330"/>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Closing Processes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Oval 5"/>
          <p:cNvSpPr/>
          <p:nvPr/>
        </p:nvSpPr>
        <p:spPr>
          <a:xfrm>
            <a:off x="640107" y="1141563"/>
            <a:ext cx="1599911" cy="1076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Integration Strategy </a:t>
            </a:r>
            <a:r>
              <a:rPr lang="en-US" sz="1400" i="1" dirty="0" smtClean="0">
                <a:latin typeface="Times New Roman" panose="02020603050405020304" pitchFamily="18" charset="0"/>
                <a:cs typeface="Times New Roman" panose="02020603050405020304" pitchFamily="18" charset="0"/>
              </a:rPr>
              <a:t>(</a:t>
            </a:r>
            <a:r>
              <a:rPr lang="en-US" sz="1400" i="1" dirty="0" err="1" smtClean="0">
                <a:solidFill>
                  <a:srgbClr val="0070C0"/>
                </a:solidFill>
                <a:latin typeface="Times New Roman" panose="02020603050405020304" pitchFamily="18" charset="0"/>
                <a:cs typeface="Times New Roman" panose="02020603050405020304" pitchFamily="18" charset="0"/>
              </a:rPr>
              <a:t>Chiến</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lược</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tính</a:t>
            </a:r>
            <a:r>
              <a:rPr lang="en-US" sz="1400" i="1" dirty="0" smtClean="0">
                <a:solidFill>
                  <a:srgbClr val="0070C0"/>
                </a:solidFill>
                <a:latin typeface="Times New Roman" panose="02020603050405020304" pitchFamily="18" charset="0"/>
                <a:cs typeface="Times New Roman" panose="02020603050405020304" pitchFamily="18" charset="0"/>
              </a:rPr>
              <a:t> </a:t>
            </a:r>
            <a:r>
              <a:rPr lang="en-US" sz="1400" i="1" dirty="0" err="1" smtClean="0">
                <a:solidFill>
                  <a:srgbClr val="0070C0"/>
                </a:solidFill>
                <a:latin typeface="Times New Roman" panose="02020603050405020304" pitchFamily="18" charset="0"/>
                <a:cs typeface="Times New Roman" panose="02020603050405020304" pitchFamily="18" charset="0"/>
              </a:rPr>
              <a:t>hợp</a:t>
            </a:r>
            <a:r>
              <a:rPr lang="en-US" sz="1400" i="1" dirty="0">
                <a:latin typeface="Times New Roman" panose="02020603050405020304" pitchFamily="18" charset="0"/>
                <a:cs typeface="Times New Roman" panose="02020603050405020304" pitchFamily="18" charset="0"/>
              </a:rPr>
              <a:t>)</a:t>
            </a:r>
          </a:p>
        </p:txBody>
      </p:sp>
      <p:sp>
        <p:nvSpPr>
          <p:cNvPr id="13" name="Oval 12"/>
          <p:cNvSpPr/>
          <p:nvPr/>
        </p:nvSpPr>
        <p:spPr>
          <a:xfrm>
            <a:off x="1133188" y="4792208"/>
            <a:ext cx="1285541" cy="10374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Oval 13"/>
          <p:cNvSpPr/>
          <p:nvPr/>
        </p:nvSpPr>
        <p:spPr>
          <a:xfrm>
            <a:off x="5212617" y="4770851"/>
            <a:ext cx="1328022" cy="12044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Oval 14"/>
          <p:cNvSpPr/>
          <p:nvPr/>
        </p:nvSpPr>
        <p:spPr>
          <a:xfrm>
            <a:off x="8552656" y="4570356"/>
            <a:ext cx="1485900" cy="1257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Oval 15"/>
          <p:cNvSpPr/>
          <p:nvPr/>
        </p:nvSpPr>
        <p:spPr>
          <a:xfrm>
            <a:off x="10255712" y="1833361"/>
            <a:ext cx="1722928" cy="10323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Change </a:t>
            </a:r>
            <a:r>
              <a:rPr lang="en-US" sz="1400" dirty="0" err="1" smtClean="0">
                <a:latin typeface="Times New Roman" panose="02020603050405020304" pitchFamily="18" charset="0"/>
                <a:cs typeface="Times New Roman" panose="02020603050405020304" pitchFamily="18" charset="0"/>
              </a:rPr>
              <a:t>Managementt</a:t>
            </a:r>
            <a:r>
              <a:rPr lang="en-US" sz="1400" dirty="0" smtClean="0">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Quản</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lý</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thay</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đổi</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17" name="Oval 16"/>
          <p:cNvSpPr/>
          <p:nvPr/>
        </p:nvSpPr>
        <p:spPr>
          <a:xfrm>
            <a:off x="8082850" y="964815"/>
            <a:ext cx="1485900" cy="1257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Oval 17"/>
          <p:cNvSpPr/>
          <p:nvPr/>
        </p:nvSpPr>
        <p:spPr>
          <a:xfrm>
            <a:off x="3859064" y="757248"/>
            <a:ext cx="3326168" cy="13305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Supplier Management Plan (make/buy decisions) </a:t>
            </a:r>
            <a:r>
              <a:rPr lang="en-US" sz="1400" i="1" dirty="0" smtClean="0">
                <a:latin typeface="Times New Roman" panose="02020603050405020304" pitchFamily="18" charset="0"/>
                <a:cs typeface="Times New Roman" panose="02020603050405020304" pitchFamily="18" charset="0"/>
              </a:rPr>
              <a:t>(</a:t>
            </a:r>
            <a:r>
              <a:rPr lang="en-US" sz="1400" i="1" dirty="0" err="1">
                <a:solidFill>
                  <a:srgbClr val="0070C0"/>
                </a:solidFill>
              </a:rPr>
              <a:t>Nhà</a:t>
            </a:r>
            <a:r>
              <a:rPr lang="en-US" sz="1400" i="1" dirty="0">
                <a:solidFill>
                  <a:srgbClr val="0070C0"/>
                </a:solidFill>
              </a:rPr>
              <a:t> </a:t>
            </a:r>
            <a:r>
              <a:rPr lang="en-US" sz="1400" i="1" dirty="0" err="1">
                <a:solidFill>
                  <a:srgbClr val="0070C0"/>
                </a:solidFill>
              </a:rPr>
              <a:t>cung</a:t>
            </a:r>
            <a:r>
              <a:rPr lang="en-US" sz="1400" i="1" dirty="0">
                <a:solidFill>
                  <a:srgbClr val="0070C0"/>
                </a:solidFill>
              </a:rPr>
              <a:t> </a:t>
            </a:r>
            <a:r>
              <a:rPr lang="en-US" sz="1400" i="1" dirty="0" err="1">
                <a:solidFill>
                  <a:srgbClr val="0070C0"/>
                </a:solidFill>
              </a:rPr>
              <a:t>cấp</a:t>
            </a:r>
            <a:r>
              <a:rPr lang="en-US" sz="1400" i="1" dirty="0">
                <a:solidFill>
                  <a:srgbClr val="0070C0"/>
                </a:solidFill>
              </a:rPr>
              <a:t> </a:t>
            </a:r>
            <a:r>
              <a:rPr lang="en-US" sz="1400" i="1" dirty="0" err="1">
                <a:solidFill>
                  <a:srgbClr val="0070C0"/>
                </a:solidFill>
              </a:rPr>
              <a:t>quản</a:t>
            </a:r>
            <a:r>
              <a:rPr lang="en-US" sz="1400" i="1" dirty="0">
                <a:solidFill>
                  <a:srgbClr val="0070C0"/>
                </a:solidFill>
              </a:rPr>
              <a:t> </a:t>
            </a:r>
            <a:r>
              <a:rPr lang="en-US" sz="1400" i="1" dirty="0" err="1">
                <a:solidFill>
                  <a:srgbClr val="0070C0"/>
                </a:solidFill>
              </a:rPr>
              <a:t>lý</a:t>
            </a:r>
            <a:r>
              <a:rPr lang="en-US" sz="1400" i="1" dirty="0">
                <a:solidFill>
                  <a:srgbClr val="0070C0"/>
                </a:solidFill>
              </a:rPr>
              <a:t> </a:t>
            </a:r>
            <a:r>
              <a:rPr lang="en-US" sz="1400" i="1" dirty="0" err="1">
                <a:solidFill>
                  <a:srgbClr val="0070C0"/>
                </a:solidFill>
              </a:rPr>
              <a:t>kế</a:t>
            </a:r>
            <a:r>
              <a:rPr lang="en-US" sz="1400" i="1" dirty="0">
                <a:solidFill>
                  <a:srgbClr val="0070C0"/>
                </a:solidFill>
              </a:rPr>
              <a:t> </a:t>
            </a:r>
            <a:r>
              <a:rPr lang="en-US" sz="1400" i="1" dirty="0" err="1">
                <a:solidFill>
                  <a:srgbClr val="0070C0"/>
                </a:solidFill>
              </a:rPr>
              <a:t>hoạch</a:t>
            </a:r>
            <a:r>
              <a:rPr lang="en-US" sz="1400" i="1" dirty="0">
                <a:solidFill>
                  <a:srgbClr val="0070C0"/>
                </a:solidFill>
              </a:rPr>
              <a:t> (</a:t>
            </a:r>
            <a:r>
              <a:rPr lang="en-US" sz="1400" i="1" dirty="0" err="1" smtClean="0">
                <a:solidFill>
                  <a:srgbClr val="0070C0"/>
                </a:solidFill>
              </a:rPr>
              <a:t>làm</a:t>
            </a:r>
            <a:r>
              <a:rPr lang="en-US" sz="1400" i="1" dirty="0" smtClean="0">
                <a:solidFill>
                  <a:srgbClr val="0070C0"/>
                </a:solidFill>
              </a:rPr>
              <a:t>/</a:t>
            </a:r>
            <a:r>
              <a:rPr lang="en-US" sz="1400" i="1" dirty="0" err="1" smtClean="0">
                <a:solidFill>
                  <a:srgbClr val="0070C0"/>
                </a:solidFill>
              </a:rPr>
              <a:t>mua</a:t>
            </a:r>
            <a:r>
              <a:rPr lang="en-US" sz="1400" i="1" dirty="0" smtClean="0">
                <a:solidFill>
                  <a:srgbClr val="0070C0"/>
                </a:solidFill>
              </a:rPr>
              <a:t> </a:t>
            </a:r>
            <a:r>
              <a:rPr lang="en-US" sz="1400" i="1" dirty="0" err="1">
                <a:solidFill>
                  <a:srgbClr val="0070C0"/>
                </a:solidFill>
              </a:rPr>
              <a:t>quyết</a:t>
            </a:r>
            <a:r>
              <a:rPr lang="en-US" sz="1400" i="1" dirty="0">
                <a:solidFill>
                  <a:srgbClr val="0070C0"/>
                </a:solidFill>
              </a:rPr>
              <a:t> </a:t>
            </a:r>
            <a:r>
              <a:rPr lang="en-US" sz="1400" i="1" dirty="0" err="1" smtClean="0">
                <a:solidFill>
                  <a:srgbClr val="0070C0"/>
                </a:solidFill>
              </a:rPr>
              <a:t>định</a:t>
            </a:r>
            <a:r>
              <a:rPr lang="en-US" sz="1400" i="1" dirty="0" smtClean="0"/>
              <a:t>)</a:t>
            </a:r>
            <a:endParaRPr lang="en-US" sz="1400" i="1" dirty="0">
              <a:latin typeface="Times New Roman" panose="02020603050405020304" pitchFamily="18" charset="0"/>
              <a:cs typeface="Times New Roman" panose="02020603050405020304" pitchFamily="18" charset="0"/>
            </a:endParaRPr>
          </a:p>
        </p:txBody>
      </p:sp>
      <p:sp>
        <p:nvSpPr>
          <p:cNvPr id="19" name="Oval 18"/>
          <p:cNvSpPr/>
          <p:nvPr/>
        </p:nvSpPr>
        <p:spPr>
          <a:xfrm>
            <a:off x="177796" y="2997429"/>
            <a:ext cx="2310371" cy="14435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System Solution (architecture, products, support) </a:t>
            </a:r>
            <a:r>
              <a:rPr lang="en-US" sz="1400" i="1" dirty="0" smtClean="0">
                <a:latin typeface="Times New Roman" panose="02020603050405020304" pitchFamily="18" charset="0"/>
                <a:cs typeface="Times New Roman" panose="02020603050405020304" pitchFamily="18" charset="0"/>
              </a:rPr>
              <a:t>(</a:t>
            </a:r>
            <a:r>
              <a:rPr lang="en-US" sz="1400" i="1" dirty="0" err="1">
                <a:solidFill>
                  <a:srgbClr val="0070C0"/>
                </a:solidFill>
              </a:rPr>
              <a:t>Giải</a:t>
            </a:r>
            <a:r>
              <a:rPr lang="en-US" sz="1400" i="1" dirty="0">
                <a:solidFill>
                  <a:srgbClr val="0070C0"/>
                </a:solidFill>
              </a:rPr>
              <a:t> </a:t>
            </a:r>
            <a:r>
              <a:rPr lang="en-US" sz="1400" i="1" dirty="0" err="1">
                <a:solidFill>
                  <a:srgbClr val="0070C0"/>
                </a:solidFill>
              </a:rPr>
              <a:t>pháp</a:t>
            </a:r>
            <a:r>
              <a:rPr lang="en-US" sz="1400" i="1" dirty="0">
                <a:solidFill>
                  <a:srgbClr val="0070C0"/>
                </a:solidFill>
              </a:rPr>
              <a:t> </a:t>
            </a:r>
            <a:r>
              <a:rPr lang="en-US" sz="1400" i="1" dirty="0" err="1">
                <a:solidFill>
                  <a:srgbClr val="0070C0"/>
                </a:solidFill>
              </a:rPr>
              <a:t>hệ</a:t>
            </a:r>
            <a:r>
              <a:rPr lang="en-US" sz="1400" i="1" dirty="0">
                <a:solidFill>
                  <a:srgbClr val="0070C0"/>
                </a:solidFill>
              </a:rPr>
              <a:t> </a:t>
            </a:r>
            <a:r>
              <a:rPr lang="en-US" sz="1400" i="1" dirty="0" err="1">
                <a:solidFill>
                  <a:srgbClr val="0070C0"/>
                </a:solidFill>
              </a:rPr>
              <a:t>thống</a:t>
            </a:r>
            <a:r>
              <a:rPr lang="en-US" sz="1400" i="1" dirty="0">
                <a:solidFill>
                  <a:srgbClr val="0070C0"/>
                </a:solidFill>
              </a:rPr>
              <a:t> (</a:t>
            </a:r>
            <a:r>
              <a:rPr lang="en-US" sz="1400" i="1" dirty="0" err="1">
                <a:solidFill>
                  <a:srgbClr val="0070C0"/>
                </a:solidFill>
              </a:rPr>
              <a:t>kiến</a:t>
            </a:r>
            <a:r>
              <a:rPr lang="en-US" sz="1400" i="1" dirty="0">
                <a:solidFill>
                  <a:srgbClr val="0070C0"/>
                </a:solidFill>
              </a:rPr>
              <a:t> </a:t>
            </a:r>
            <a:r>
              <a:rPr lang="en-US" sz="1400" i="1" dirty="0" err="1">
                <a:solidFill>
                  <a:srgbClr val="0070C0"/>
                </a:solidFill>
              </a:rPr>
              <a:t>trúc</a:t>
            </a:r>
            <a:r>
              <a:rPr lang="en-US" sz="1400" i="1" dirty="0">
                <a:solidFill>
                  <a:srgbClr val="0070C0"/>
                </a:solidFill>
              </a:rPr>
              <a:t>, </a:t>
            </a:r>
            <a:r>
              <a:rPr lang="en-US" sz="1400" i="1" dirty="0" err="1">
                <a:solidFill>
                  <a:srgbClr val="0070C0"/>
                </a:solidFill>
              </a:rPr>
              <a:t>sản</a:t>
            </a:r>
            <a:r>
              <a:rPr lang="en-US" sz="1400" i="1" dirty="0">
                <a:solidFill>
                  <a:srgbClr val="0070C0"/>
                </a:solidFill>
              </a:rPr>
              <a:t> </a:t>
            </a:r>
            <a:r>
              <a:rPr lang="en-US" sz="1400" i="1" dirty="0" err="1">
                <a:solidFill>
                  <a:srgbClr val="0070C0"/>
                </a:solidFill>
              </a:rPr>
              <a:t>phẩm</a:t>
            </a:r>
            <a:r>
              <a:rPr lang="en-US" sz="1400" i="1" dirty="0">
                <a:solidFill>
                  <a:srgbClr val="0070C0"/>
                </a:solidFill>
              </a:rPr>
              <a:t>, </a:t>
            </a:r>
            <a:r>
              <a:rPr lang="en-US" sz="1400" i="1" dirty="0" err="1">
                <a:solidFill>
                  <a:srgbClr val="0070C0"/>
                </a:solidFill>
              </a:rPr>
              <a:t>hỗ</a:t>
            </a:r>
            <a:r>
              <a:rPr lang="en-US" sz="1400" i="1" dirty="0">
                <a:solidFill>
                  <a:srgbClr val="0070C0"/>
                </a:solidFill>
              </a:rPr>
              <a:t> </a:t>
            </a:r>
            <a:r>
              <a:rPr lang="en-US" sz="1400" i="1" dirty="0" err="1">
                <a:solidFill>
                  <a:srgbClr val="0070C0"/>
                </a:solidFill>
              </a:rPr>
              <a:t>trợ</a:t>
            </a:r>
            <a:r>
              <a:rPr lang="en-US" sz="1400" i="1" dirty="0" smtClean="0"/>
              <a:t>)</a:t>
            </a:r>
            <a:endParaRPr lang="en-US" sz="1400" i="1" dirty="0" smtClean="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p:txBody>
      </p:sp>
      <p:sp>
        <p:nvSpPr>
          <p:cNvPr id="20" name="Oval 19"/>
          <p:cNvSpPr/>
          <p:nvPr/>
        </p:nvSpPr>
        <p:spPr>
          <a:xfrm>
            <a:off x="10072915" y="3707793"/>
            <a:ext cx="2119085" cy="105635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Plan, Reviews, Documentation(</a:t>
            </a:r>
          </a:p>
          <a:p>
            <a:pPr algn="ctr"/>
            <a:r>
              <a:rPr lang="vi-VN" sz="1400" dirty="0" smtClean="0">
                <a:solidFill>
                  <a:srgbClr val="0070C0"/>
                </a:solidFill>
                <a:latin typeface="Times New Roman" panose="02020603050405020304" pitchFamily="18" charset="0"/>
                <a:cs typeface="Times New Roman" panose="02020603050405020304" pitchFamily="18" charset="0"/>
              </a:rPr>
              <a:t>Kế </a:t>
            </a:r>
            <a:r>
              <a:rPr lang="vi-VN" sz="1400" dirty="0">
                <a:solidFill>
                  <a:srgbClr val="0070C0"/>
                </a:solidFill>
                <a:latin typeface="Times New Roman" panose="02020603050405020304" pitchFamily="18" charset="0"/>
                <a:cs typeface="Times New Roman" panose="02020603050405020304" pitchFamily="18" charset="0"/>
              </a:rPr>
              <a:t>hoạch, đánh giá, tài liệu hướng </a:t>
            </a:r>
            <a:r>
              <a:rPr lang="vi-VN" sz="1400" dirty="0" smtClean="0">
                <a:solidFill>
                  <a:srgbClr val="0070C0"/>
                </a:solidFill>
                <a:latin typeface="Times New Roman" panose="02020603050405020304" pitchFamily="18" charset="0"/>
                <a:cs typeface="Times New Roman" panose="02020603050405020304" pitchFamily="18" charset="0"/>
              </a:rPr>
              <a:t>dẫn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21" name="Oval 20"/>
          <p:cNvSpPr/>
          <p:nvPr/>
        </p:nvSpPr>
        <p:spPr>
          <a:xfrm>
            <a:off x="5092445" y="3090661"/>
            <a:ext cx="1485900" cy="1257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2"/>
          <a:stretch>
            <a:fillRect/>
          </a:stretch>
        </p:blipFill>
        <p:spPr>
          <a:xfrm>
            <a:off x="1511997" y="4906852"/>
            <a:ext cx="682264" cy="870476"/>
          </a:xfrm>
          <a:prstGeom prst="rect">
            <a:avLst/>
          </a:prstGeom>
        </p:spPr>
      </p:pic>
      <p:pic>
        <p:nvPicPr>
          <p:cNvPr id="23" name="Picture 22"/>
          <p:cNvPicPr>
            <a:picLocks noChangeAspect="1"/>
          </p:cNvPicPr>
          <p:nvPr/>
        </p:nvPicPr>
        <p:blipFill>
          <a:blip r:embed="rId3"/>
          <a:stretch>
            <a:fillRect/>
          </a:stretch>
        </p:blipFill>
        <p:spPr>
          <a:xfrm>
            <a:off x="5345938" y="3312952"/>
            <a:ext cx="919814" cy="847197"/>
          </a:xfrm>
          <a:prstGeom prst="rect">
            <a:avLst/>
          </a:prstGeom>
        </p:spPr>
      </p:pic>
      <p:pic>
        <p:nvPicPr>
          <p:cNvPr id="24" name="Picture 23"/>
          <p:cNvPicPr>
            <a:picLocks noChangeAspect="1"/>
          </p:cNvPicPr>
          <p:nvPr/>
        </p:nvPicPr>
        <p:blipFill>
          <a:blip r:embed="rId4"/>
          <a:stretch>
            <a:fillRect/>
          </a:stretch>
        </p:blipFill>
        <p:spPr>
          <a:xfrm>
            <a:off x="8362366" y="1224988"/>
            <a:ext cx="1013015" cy="723582"/>
          </a:xfrm>
          <a:prstGeom prst="rect">
            <a:avLst/>
          </a:prstGeom>
        </p:spPr>
      </p:pic>
      <p:pic>
        <p:nvPicPr>
          <p:cNvPr id="25" name="Picture 24"/>
          <p:cNvPicPr>
            <a:picLocks noChangeAspect="1"/>
          </p:cNvPicPr>
          <p:nvPr/>
        </p:nvPicPr>
        <p:blipFill>
          <a:blip r:embed="rId5"/>
          <a:stretch>
            <a:fillRect/>
          </a:stretch>
        </p:blipFill>
        <p:spPr>
          <a:xfrm>
            <a:off x="5571599" y="5002682"/>
            <a:ext cx="679991" cy="600659"/>
          </a:xfrm>
          <a:prstGeom prst="rect">
            <a:avLst/>
          </a:prstGeom>
        </p:spPr>
      </p:pic>
      <p:pic>
        <p:nvPicPr>
          <p:cNvPr id="26" name="Picture 25"/>
          <p:cNvPicPr>
            <a:picLocks noChangeAspect="1"/>
          </p:cNvPicPr>
          <p:nvPr/>
        </p:nvPicPr>
        <p:blipFill>
          <a:blip r:embed="rId6"/>
          <a:stretch>
            <a:fillRect/>
          </a:stretch>
        </p:blipFill>
        <p:spPr>
          <a:xfrm>
            <a:off x="8975869" y="4841341"/>
            <a:ext cx="628650" cy="762000"/>
          </a:xfrm>
          <a:prstGeom prst="rect">
            <a:avLst/>
          </a:prstGeom>
        </p:spPr>
      </p:pic>
      <p:cxnSp>
        <p:nvCxnSpPr>
          <p:cNvPr id="29" name="Straight Arrow Connector 28"/>
          <p:cNvCxnSpPr>
            <a:stCxn id="21" idx="7"/>
            <a:endCxn id="17" idx="3"/>
          </p:cNvCxnSpPr>
          <p:nvPr/>
        </p:nvCxnSpPr>
        <p:spPr>
          <a:xfrm flipV="1">
            <a:off x="6360740" y="2037988"/>
            <a:ext cx="1939715" cy="1236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21" idx="6"/>
            <a:endCxn id="16" idx="3"/>
          </p:cNvCxnSpPr>
          <p:nvPr/>
        </p:nvCxnSpPr>
        <p:spPr>
          <a:xfrm flipV="1">
            <a:off x="6578345" y="2714514"/>
            <a:ext cx="3929684" cy="100479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endCxn id="20" idx="2"/>
          </p:cNvCxnSpPr>
          <p:nvPr/>
        </p:nvCxnSpPr>
        <p:spPr>
          <a:xfrm>
            <a:off x="6519245" y="4000092"/>
            <a:ext cx="3553670" cy="23588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6" idx="5"/>
            <a:endCxn id="21" idx="1"/>
          </p:cNvCxnSpPr>
          <p:nvPr/>
        </p:nvCxnSpPr>
        <p:spPr>
          <a:xfrm>
            <a:off x="2194260" y="1883772"/>
            <a:ext cx="3115790" cy="13910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a:endCxn id="21" idx="2"/>
          </p:cNvCxnSpPr>
          <p:nvPr/>
        </p:nvCxnSpPr>
        <p:spPr>
          <a:xfrm>
            <a:off x="2472060" y="3719311"/>
            <a:ext cx="26203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flipH="1">
            <a:off x="2394238" y="4246416"/>
            <a:ext cx="3068212" cy="1040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1" idx="4"/>
            <a:endCxn id="14" idx="0"/>
          </p:cNvCxnSpPr>
          <p:nvPr/>
        </p:nvCxnSpPr>
        <p:spPr>
          <a:xfrm>
            <a:off x="5835395" y="4347961"/>
            <a:ext cx="41233" cy="42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21" idx="5"/>
          </p:cNvCxnSpPr>
          <p:nvPr/>
        </p:nvCxnSpPr>
        <p:spPr>
          <a:xfrm>
            <a:off x="6360740" y="4163834"/>
            <a:ext cx="2157557" cy="10029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a:endCxn id="21" idx="0"/>
          </p:cNvCxnSpPr>
          <p:nvPr/>
        </p:nvCxnSpPr>
        <p:spPr>
          <a:xfrm flipH="1">
            <a:off x="5835395" y="2080650"/>
            <a:ext cx="52492" cy="10100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rot="1464162">
            <a:off x="2371689" y="2041552"/>
            <a:ext cx="2399055"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Basic for (</a:t>
            </a:r>
            <a:r>
              <a:rPr lang="en-US" b="1" dirty="0" err="1" smtClean="0">
                <a:solidFill>
                  <a:srgbClr val="0070C0"/>
                </a:solidFill>
                <a:latin typeface="Times New Roman" panose="02020603050405020304" pitchFamily="18" charset="0"/>
                <a:cs typeface="Times New Roman" panose="02020603050405020304" pitchFamily="18" charset="0"/>
              </a:rPr>
              <a:t>Cơ</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bản</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cho</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4840741" y="2414147"/>
            <a:ext cx="1063112"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Basic for</a:t>
            </a:r>
            <a:endParaRPr lang="en-US" b="1" dirty="0">
              <a:latin typeface="Times New Roman" panose="02020603050405020304" pitchFamily="18" charset="0"/>
              <a:cs typeface="Times New Roman" panose="02020603050405020304" pitchFamily="18" charset="0"/>
            </a:endParaRPr>
          </a:p>
        </p:txBody>
      </p:sp>
      <p:sp>
        <p:nvSpPr>
          <p:cNvPr id="61" name="TextBox 60"/>
          <p:cNvSpPr txBox="1"/>
          <p:nvPr/>
        </p:nvSpPr>
        <p:spPr>
          <a:xfrm rot="19764878">
            <a:off x="6071235" y="2079088"/>
            <a:ext cx="2597339" cy="584775"/>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Consistency (</a:t>
            </a:r>
            <a:r>
              <a:rPr lang="en-US" sz="1600" b="1" dirty="0" err="1" smtClean="0">
                <a:solidFill>
                  <a:srgbClr val="0070C0"/>
                </a:solidFill>
                <a:latin typeface="Times New Roman" panose="02020603050405020304" pitchFamily="18" charset="0"/>
                <a:cs typeface="Times New Roman" panose="02020603050405020304" pitchFamily="18" charset="0"/>
              </a:rPr>
              <a:t>Tính</a:t>
            </a:r>
            <a:r>
              <a:rPr lang="en-US" sz="1600" b="1" dirty="0" smtClean="0">
                <a:solidFill>
                  <a:srgbClr val="0070C0"/>
                </a:solidFill>
                <a:latin typeface="Times New Roman" panose="02020603050405020304" pitchFamily="18" charset="0"/>
                <a:cs typeface="Times New Roman" panose="02020603050405020304" pitchFamily="18" charset="0"/>
              </a:rPr>
              <a:t> </a:t>
            </a:r>
            <a:r>
              <a:rPr lang="en-US" sz="1600" b="1" dirty="0" err="1" smtClean="0">
                <a:solidFill>
                  <a:srgbClr val="0070C0"/>
                </a:solidFill>
                <a:latin typeface="Times New Roman" panose="02020603050405020304" pitchFamily="18" charset="0"/>
                <a:cs typeface="Times New Roman" panose="02020603050405020304" pitchFamily="18" charset="0"/>
              </a:rPr>
              <a:t>nhất</a:t>
            </a:r>
            <a:r>
              <a:rPr lang="en-US" sz="1600" b="1" dirty="0" smtClean="0">
                <a:solidFill>
                  <a:srgbClr val="0070C0"/>
                </a:solidFill>
                <a:latin typeface="Times New Roman" panose="02020603050405020304" pitchFamily="18" charset="0"/>
                <a:cs typeface="Times New Roman" panose="02020603050405020304" pitchFamily="18" charset="0"/>
              </a:rPr>
              <a:t> </a:t>
            </a:r>
            <a:r>
              <a:rPr lang="en-US" sz="1600" b="1" dirty="0" err="1" smtClean="0">
                <a:solidFill>
                  <a:srgbClr val="0070C0"/>
                </a:solidFill>
                <a:latin typeface="Times New Roman" panose="02020603050405020304" pitchFamily="18" charset="0"/>
                <a:cs typeface="Times New Roman" panose="02020603050405020304" pitchFamily="18" charset="0"/>
              </a:rPr>
              <a:t>quán</a:t>
            </a:r>
            <a:r>
              <a:rPr lang="en-US" sz="1600" b="1" dirty="0" smtClean="0">
                <a:solidFill>
                  <a:srgbClr val="0070C0"/>
                </a:solidFill>
                <a:latin typeface="Times New Roman" panose="02020603050405020304" pitchFamily="18" charset="0"/>
                <a:cs typeface="Times New Roman" panose="02020603050405020304" pitchFamily="18" charset="0"/>
              </a:rPr>
              <a:t>)</a:t>
            </a:r>
            <a:endParaRPr lang="en-US" sz="1600" b="1" dirty="0">
              <a:solidFill>
                <a:srgbClr val="0070C0"/>
              </a:solidFill>
              <a:latin typeface="Times New Roman" panose="02020603050405020304" pitchFamily="18" charset="0"/>
              <a:cs typeface="Times New Roman" panose="02020603050405020304" pitchFamily="18" charset="0"/>
            </a:endParaRPr>
          </a:p>
        </p:txBody>
      </p:sp>
      <p:sp>
        <p:nvSpPr>
          <p:cNvPr id="62" name="TextBox 61"/>
          <p:cNvSpPr txBox="1"/>
          <p:nvPr/>
        </p:nvSpPr>
        <p:spPr>
          <a:xfrm>
            <a:off x="3114255" y="3267527"/>
            <a:ext cx="1063112" cy="369332"/>
          </a:xfrm>
          <a:prstGeom prst="rect">
            <a:avLst/>
          </a:prstGeom>
          <a:noFill/>
        </p:spPr>
        <p:txBody>
          <a:bodyPr wrap="none" rtlCol="0">
            <a:spAutoFit/>
          </a:bodyPr>
          <a:lstStyle/>
          <a:p>
            <a:r>
              <a:rPr lang="en-US" b="1" smtClean="0">
                <a:latin typeface="Times New Roman" panose="02020603050405020304" pitchFamily="18" charset="0"/>
                <a:cs typeface="Times New Roman" panose="02020603050405020304" pitchFamily="18" charset="0"/>
              </a:rPr>
              <a:t>Basic for</a:t>
            </a:r>
            <a:endParaRPr lang="en-US" b="1">
              <a:latin typeface="Times New Roman" panose="02020603050405020304" pitchFamily="18" charset="0"/>
              <a:cs typeface="Times New Roman" panose="02020603050405020304" pitchFamily="18" charset="0"/>
            </a:endParaRPr>
          </a:p>
        </p:txBody>
      </p:sp>
      <p:sp>
        <p:nvSpPr>
          <p:cNvPr id="63" name="TextBox 62"/>
          <p:cNvSpPr txBox="1"/>
          <p:nvPr/>
        </p:nvSpPr>
        <p:spPr>
          <a:xfrm rot="20513838">
            <a:off x="3145392" y="4423282"/>
            <a:ext cx="1063112" cy="369332"/>
          </a:xfrm>
          <a:prstGeom prst="rect">
            <a:avLst/>
          </a:prstGeom>
          <a:noFill/>
        </p:spPr>
        <p:txBody>
          <a:bodyPr wrap="none" rtlCol="0">
            <a:spAutoFit/>
          </a:bodyPr>
          <a:lstStyle/>
          <a:p>
            <a:r>
              <a:rPr lang="en-US" b="1" smtClean="0">
                <a:latin typeface="Times New Roman" panose="02020603050405020304" pitchFamily="18" charset="0"/>
                <a:cs typeface="Times New Roman" panose="02020603050405020304" pitchFamily="18" charset="0"/>
              </a:rPr>
              <a:t>Basic for</a:t>
            </a:r>
            <a:endParaRPr lang="en-US" b="1">
              <a:latin typeface="Times New Roman" panose="02020603050405020304" pitchFamily="18" charset="0"/>
              <a:cs typeface="Times New Roman" panose="02020603050405020304" pitchFamily="18" charset="0"/>
            </a:endParaRPr>
          </a:p>
        </p:txBody>
      </p:sp>
      <p:sp>
        <p:nvSpPr>
          <p:cNvPr id="64" name="TextBox 63"/>
          <p:cNvSpPr txBox="1"/>
          <p:nvPr/>
        </p:nvSpPr>
        <p:spPr>
          <a:xfrm>
            <a:off x="4883450" y="4433597"/>
            <a:ext cx="1063112"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Basic for</a:t>
            </a:r>
            <a:endParaRPr lang="en-US" b="1" dirty="0">
              <a:latin typeface="Times New Roman" panose="02020603050405020304" pitchFamily="18" charset="0"/>
              <a:cs typeface="Times New Roman" panose="02020603050405020304" pitchFamily="18" charset="0"/>
            </a:endParaRPr>
          </a:p>
        </p:txBody>
      </p:sp>
      <p:sp>
        <p:nvSpPr>
          <p:cNvPr id="65" name="TextBox 64"/>
          <p:cNvSpPr txBox="1"/>
          <p:nvPr/>
        </p:nvSpPr>
        <p:spPr>
          <a:xfrm rot="1193187">
            <a:off x="7202587" y="4428079"/>
            <a:ext cx="1063112" cy="369332"/>
          </a:xfrm>
          <a:prstGeom prst="rect">
            <a:avLst/>
          </a:prstGeom>
          <a:noFill/>
        </p:spPr>
        <p:txBody>
          <a:bodyPr wrap="none" rtlCol="0">
            <a:spAutoFit/>
          </a:bodyPr>
          <a:lstStyle/>
          <a:p>
            <a:r>
              <a:rPr lang="en-US" b="1" smtClean="0">
                <a:latin typeface="Times New Roman" panose="02020603050405020304" pitchFamily="18" charset="0"/>
                <a:cs typeface="Times New Roman" panose="02020603050405020304" pitchFamily="18" charset="0"/>
              </a:rPr>
              <a:t>Basic for</a:t>
            </a:r>
            <a:endParaRPr lang="en-US" b="1">
              <a:latin typeface="Times New Roman" panose="02020603050405020304" pitchFamily="18" charset="0"/>
              <a:cs typeface="Times New Roman" panose="02020603050405020304" pitchFamily="18" charset="0"/>
            </a:endParaRPr>
          </a:p>
        </p:txBody>
      </p:sp>
      <p:sp>
        <p:nvSpPr>
          <p:cNvPr id="66" name="TextBox 65"/>
          <p:cNvSpPr txBox="1"/>
          <p:nvPr/>
        </p:nvSpPr>
        <p:spPr>
          <a:xfrm>
            <a:off x="7825461" y="3825530"/>
            <a:ext cx="1063112" cy="369332"/>
          </a:xfrm>
          <a:prstGeom prst="rect">
            <a:avLst/>
          </a:prstGeom>
          <a:noFill/>
        </p:spPr>
        <p:txBody>
          <a:bodyPr wrap="none" rtlCol="0">
            <a:spAutoFit/>
          </a:bodyPr>
          <a:lstStyle/>
          <a:p>
            <a:r>
              <a:rPr lang="en-US" b="1" smtClean="0">
                <a:latin typeface="Times New Roman" panose="02020603050405020304" pitchFamily="18" charset="0"/>
                <a:cs typeface="Times New Roman" panose="02020603050405020304" pitchFamily="18" charset="0"/>
              </a:rPr>
              <a:t>Basic for</a:t>
            </a:r>
            <a:endParaRPr lang="en-US" b="1">
              <a:latin typeface="Times New Roman" panose="02020603050405020304" pitchFamily="18" charset="0"/>
              <a:cs typeface="Times New Roman" panose="02020603050405020304" pitchFamily="18" charset="0"/>
            </a:endParaRPr>
          </a:p>
        </p:txBody>
      </p:sp>
      <p:sp>
        <p:nvSpPr>
          <p:cNvPr id="67" name="TextBox 66"/>
          <p:cNvSpPr txBox="1"/>
          <p:nvPr/>
        </p:nvSpPr>
        <p:spPr>
          <a:xfrm rot="20933770">
            <a:off x="7672433" y="2958566"/>
            <a:ext cx="1063112" cy="369332"/>
          </a:xfrm>
          <a:prstGeom prst="rect">
            <a:avLst/>
          </a:prstGeom>
          <a:noFill/>
        </p:spPr>
        <p:txBody>
          <a:bodyPr wrap="none" rtlCol="0">
            <a:spAutoFit/>
          </a:bodyPr>
          <a:lstStyle/>
          <a:p>
            <a:r>
              <a:rPr lang="en-US" b="1" smtClean="0">
                <a:latin typeface="Times New Roman" panose="02020603050405020304" pitchFamily="18" charset="0"/>
                <a:cs typeface="Times New Roman" panose="02020603050405020304" pitchFamily="18" charset="0"/>
              </a:rPr>
              <a:t>Basic for</a:t>
            </a:r>
            <a:endParaRPr lang="en-US" b="1">
              <a:latin typeface="Times New Roman" panose="02020603050405020304" pitchFamily="18" charset="0"/>
              <a:cs typeface="Times New Roman" panose="02020603050405020304" pitchFamily="18" charset="0"/>
            </a:endParaRPr>
          </a:p>
        </p:txBody>
      </p:sp>
      <p:sp>
        <p:nvSpPr>
          <p:cNvPr id="71" name="TextBox 70"/>
          <p:cNvSpPr txBox="1"/>
          <p:nvPr/>
        </p:nvSpPr>
        <p:spPr>
          <a:xfrm>
            <a:off x="1030140" y="5827656"/>
            <a:ext cx="1727994" cy="523220"/>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Status Reporting </a:t>
            </a:r>
            <a:r>
              <a:rPr lang="en-US" sz="1400" b="1" i="1" dirty="0" smtClean="0">
                <a:latin typeface="Times New Roman" panose="02020603050405020304" pitchFamily="18" charset="0"/>
                <a:cs typeface="Times New Roman" panose="02020603050405020304" pitchFamily="18" charset="0"/>
              </a:rPr>
              <a:t>(</a:t>
            </a:r>
            <a:r>
              <a:rPr lang="en-US" sz="1400" b="1" i="1" dirty="0" err="1" smtClean="0">
                <a:solidFill>
                  <a:srgbClr val="0070C0"/>
                </a:solidFill>
                <a:latin typeface="Times New Roman" panose="02020603050405020304" pitchFamily="18" charset="0"/>
                <a:cs typeface="Times New Roman" panose="02020603050405020304" pitchFamily="18" charset="0"/>
              </a:rPr>
              <a:t>Báo</a:t>
            </a:r>
            <a:r>
              <a:rPr lang="en-US" sz="1400" b="1" i="1" dirty="0" smtClean="0">
                <a:solidFill>
                  <a:srgbClr val="0070C0"/>
                </a:solidFill>
                <a:latin typeface="Times New Roman" panose="02020603050405020304" pitchFamily="18" charset="0"/>
                <a:cs typeface="Times New Roman" panose="02020603050405020304" pitchFamily="18" charset="0"/>
              </a:rPr>
              <a:t> </a:t>
            </a:r>
            <a:r>
              <a:rPr lang="en-US" sz="1400" b="1" i="1" dirty="0" err="1" smtClean="0">
                <a:solidFill>
                  <a:srgbClr val="0070C0"/>
                </a:solidFill>
                <a:latin typeface="Times New Roman" panose="02020603050405020304" pitchFamily="18" charset="0"/>
                <a:cs typeface="Times New Roman" panose="02020603050405020304" pitchFamily="18" charset="0"/>
              </a:rPr>
              <a:t>cáo</a:t>
            </a:r>
            <a:r>
              <a:rPr lang="en-US" sz="1400" b="1" i="1" dirty="0" smtClean="0">
                <a:solidFill>
                  <a:srgbClr val="0070C0"/>
                </a:solidFill>
                <a:latin typeface="Times New Roman" panose="02020603050405020304" pitchFamily="18" charset="0"/>
                <a:cs typeface="Times New Roman" panose="02020603050405020304" pitchFamily="18" charset="0"/>
              </a:rPr>
              <a:t> </a:t>
            </a:r>
            <a:r>
              <a:rPr lang="en-US" sz="1400" b="1" i="1" dirty="0" err="1" smtClean="0">
                <a:solidFill>
                  <a:srgbClr val="0070C0"/>
                </a:solidFill>
                <a:latin typeface="Times New Roman" panose="02020603050405020304" pitchFamily="18" charset="0"/>
                <a:cs typeface="Times New Roman" panose="02020603050405020304" pitchFamily="18" charset="0"/>
              </a:rPr>
              <a:t>trạng</a:t>
            </a:r>
            <a:r>
              <a:rPr lang="en-US" sz="1400" b="1" i="1" dirty="0" smtClean="0">
                <a:solidFill>
                  <a:srgbClr val="0070C0"/>
                </a:solidFill>
                <a:latin typeface="Times New Roman" panose="02020603050405020304" pitchFamily="18" charset="0"/>
                <a:cs typeface="Times New Roman" panose="02020603050405020304" pitchFamily="18" charset="0"/>
              </a:rPr>
              <a:t> </a:t>
            </a:r>
            <a:r>
              <a:rPr lang="en-US" sz="1400" b="1" i="1" dirty="0" err="1" smtClean="0">
                <a:solidFill>
                  <a:srgbClr val="0070C0"/>
                </a:solidFill>
                <a:latin typeface="Times New Roman" panose="02020603050405020304" pitchFamily="18" charset="0"/>
                <a:cs typeface="Times New Roman" panose="02020603050405020304" pitchFamily="18" charset="0"/>
              </a:rPr>
              <a:t>thái</a:t>
            </a:r>
            <a:r>
              <a:rPr lang="en-US" sz="1400" b="1" i="1" dirty="0" smtClean="0">
                <a:latin typeface="Times New Roman" panose="02020603050405020304" pitchFamily="18" charset="0"/>
                <a:cs typeface="Times New Roman" panose="02020603050405020304" pitchFamily="18" charset="0"/>
              </a:rPr>
              <a:t>)</a:t>
            </a:r>
            <a:endParaRPr lang="en-US" sz="1400" b="1" i="1"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4707893" y="5876785"/>
            <a:ext cx="3026250" cy="523220"/>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Cost Estimation Development </a:t>
            </a:r>
            <a:r>
              <a:rPr lang="en-US" sz="1400" b="1" i="1" dirty="0" smtClean="0">
                <a:latin typeface="Times New Roman" panose="02020603050405020304" pitchFamily="18" charset="0"/>
                <a:cs typeface="Times New Roman" panose="02020603050405020304" pitchFamily="18" charset="0"/>
              </a:rPr>
              <a:t>(</a:t>
            </a:r>
            <a:r>
              <a:rPr lang="en-US" sz="1400" b="1" i="1" dirty="0" err="1" smtClean="0">
                <a:solidFill>
                  <a:srgbClr val="0070C0"/>
                </a:solidFill>
                <a:latin typeface="Times New Roman" panose="02020603050405020304" pitchFamily="18" charset="0"/>
                <a:cs typeface="Times New Roman" panose="02020603050405020304" pitchFamily="18" charset="0"/>
              </a:rPr>
              <a:t>Dự</a:t>
            </a:r>
            <a:r>
              <a:rPr lang="en-US" sz="1400" b="1" i="1" dirty="0" smtClean="0">
                <a:solidFill>
                  <a:srgbClr val="0070C0"/>
                </a:solidFill>
                <a:latin typeface="Times New Roman" panose="02020603050405020304" pitchFamily="18" charset="0"/>
                <a:cs typeface="Times New Roman" panose="02020603050405020304" pitchFamily="18" charset="0"/>
              </a:rPr>
              <a:t> </a:t>
            </a:r>
            <a:r>
              <a:rPr lang="en-US" sz="1400" b="1" i="1" dirty="0" err="1" smtClean="0">
                <a:solidFill>
                  <a:srgbClr val="0070C0"/>
                </a:solidFill>
                <a:latin typeface="Times New Roman" panose="02020603050405020304" pitchFamily="18" charset="0"/>
                <a:cs typeface="Times New Roman" panose="02020603050405020304" pitchFamily="18" charset="0"/>
              </a:rPr>
              <a:t>toán</a:t>
            </a:r>
            <a:r>
              <a:rPr lang="en-US" sz="1400" b="1" i="1" dirty="0" smtClean="0">
                <a:solidFill>
                  <a:srgbClr val="0070C0"/>
                </a:solidFill>
                <a:latin typeface="Times New Roman" panose="02020603050405020304" pitchFamily="18" charset="0"/>
                <a:cs typeface="Times New Roman" panose="02020603050405020304" pitchFamily="18" charset="0"/>
              </a:rPr>
              <a:t> chi </a:t>
            </a:r>
            <a:r>
              <a:rPr lang="en-US" sz="1400" b="1" i="1" dirty="0" err="1" smtClean="0">
                <a:solidFill>
                  <a:srgbClr val="0070C0"/>
                </a:solidFill>
                <a:latin typeface="Times New Roman" panose="02020603050405020304" pitchFamily="18" charset="0"/>
                <a:cs typeface="Times New Roman" panose="02020603050405020304" pitchFamily="18" charset="0"/>
              </a:rPr>
              <a:t>phí</a:t>
            </a:r>
            <a:r>
              <a:rPr lang="en-US" sz="1400" b="1" i="1" dirty="0" smtClean="0">
                <a:solidFill>
                  <a:srgbClr val="0070C0"/>
                </a:solidFill>
                <a:latin typeface="Times New Roman" panose="02020603050405020304" pitchFamily="18" charset="0"/>
                <a:cs typeface="Times New Roman" panose="02020603050405020304" pitchFamily="18" charset="0"/>
              </a:rPr>
              <a:t> </a:t>
            </a:r>
            <a:r>
              <a:rPr lang="en-US" sz="1400" b="1" i="1" dirty="0" err="1" smtClean="0">
                <a:solidFill>
                  <a:srgbClr val="0070C0"/>
                </a:solidFill>
                <a:latin typeface="Times New Roman" panose="02020603050405020304" pitchFamily="18" charset="0"/>
                <a:cs typeface="Times New Roman" panose="02020603050405020304" pitchFamily="18" charset="0"/>
              </a:rPr>
              <a:t>phát</a:t>
            </a:r>
            <a:r>
              <a:rPr lang="en-US" sz="1400" b="1" i="1" dirty="0" smtClean="0">
                <a:solidFill>
                  <a:srgbClr val="0070C0"/>
                </a:solidFill>
                <a:latin typeface="Times New Roman" panose="02020603050405020304" pitchFamily="18" charset="0"/>
                <a:cs typeface="Times New Roman" panose="02020603050405020304" pitchFamily="18" charset="0"/>
              </a:rPr>
              <a:t> </a:t>
            </a:r>
            <a:r>
              <a:rPr lang="en-US" sz="1400" b="1" i="1" dirty="0" err="1" smtClean="0">
                <a:solidFill>
                  <a:srgbClr val="0070C0"/>
                </a:solidFill>
                <a:latin typeface="Times New Roman" panose="02020603050405020304" pitchFamily="18" charset="0"/>
                <a:cs typeface="Times New Roman" panose="02020603050405020304" pitchFamily="18" charset="0"/>
              </a:rPr>
              <a:t>triển</a:t>
            </a:r>
            <a:r>
              <a:rPr lang="en-US" sz="1400" b="1" i="1" dirty="0" smtClean="0">
                <a:latin typeface="Times New Roman" panose="02020603050405020304" pitchFamily="18" charset="0"/>
                <a:cs typeface="Times New Roman" panose="02020603050405020304" pitchFamily="18" charset="0"/>
              </a:rPr>
              <a:t>)</a:t>
            </a:r>
            <a:endParaRPr lang="en-US" sz="1400" b="1" i="1"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8677210" y="5785465"/>
            <a:ext cx="1783080" cy="523220"/>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Project Schedule (</a:t>
            </a:r>
            <a:r>
              <a:rPr lang="en-US" sz="1400" b="1" dirty="0" err="1" smtClean="0">
                <a:solidFill>
                  <a:srgbClr val="0070C0"/>
                </a:solidFill>
                <a:latin typeface="Times New Roman" panose="02020603050405020304" pitchFamily="18" charset="0"/>
                <a:cs typeface="Times New Roman" panose="02020603050405020304" pitchFamily="18" charset="0"/>
              </a:rPr>
              <a:t>Lập</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trình</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dự</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án</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330551" y="148462"/>
            <a:ext cx="5807339"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WBS </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Relationships (</a:t>
            </a:r>
            <a:r>
              <a:rPr lang="en-US" sz="2400" b="1" u="sng" dirty="0" err="1"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Mối</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quan</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hệ</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WBS)</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873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4" name="TextBox 3"/>
          <p:cNvSpPr txBox="1"/>
          <p:nvPr/>
        </p:nvSpPr>
        <p:spPr>
          <a:xfrm>
            <a:off x="173946" y="4685162"/>
            <a:ext cx="5391723"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WBS is the </a:t>
            </a:r>
            <a:r>
              <a:rPr lang="en-US" b="1" dirty="0" smtClean="0">
                <a:latin typeface="Times New Roman" panose="02020603050405020304" pitchFamily="18" charset="0"/>
                <a:cs typeface="Times New Roman" panose="02020603050405020304" pitchFamily="18" charset="0"/>
              </a:rPr>
              <a:t>foundation </a:t>
            </a:r>
            <a:r>
              <a:rPr lang="en-US" b="1" dirty="0">
                <a:latin typeface="Times New Roman" panose="02020603050405020304" pitchFamily="18" charset="0"/>
                <a:cs typeface="Times New Roman" panose="02020603050405020304" pitchFamily="18" charset="0"/>
              </a:rPr>
              <a:t>of the project in terms of planning, estimating, budgeting, funding, scheduling, status reporting, managing risks, measuring performance, and managing change; Focuses attention an project objectives </a:t>
            </a:r>
          </a:p>
        </p:txBody>
      </p:sp>
      <p:sp>
        <p:nvSpPr>
          <p:cNvPr id="11" name="TextBox 10"/>
          <p:cNvSpPr txBox="1"/>
          <p:nvPr/>
        </p:nvSpPr>
        <p:spPr>
          <a:xfrm>
            <a:off x="1345809" y="21320"/>
            <a:ext cx="320743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Value of the WBS</a:t>
            </a:r>
          </a:p>
        </p:txBody>
      </p:sp>
      <p:sp>
        <p:nvSpPr>
          <p:cNvPr id="13" name="TextBox 12"/>
          <p:cNvSpPr txBox="1"/>
          <p:nvPr/>
        </p:nvSpPr>
        <p:spPr>
          <a:xfrm>
            <a:off x="323555" y="473711"/>
            <a:ext cx="5092507" cy="452431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WBS usually serves as a template for other projects and is used to establish a common understanding of project </a:t>
            </a:r>
            <a:r>
              <a:rPr lang="en-US" dirty="0" smtClean="0">
                <a:latin typeface="Times New Roman" panose="02020603050405020304" pitchFamily="18" charset="0"/>
                <a:cs typeface="Times New Roman" panose="02020603050405020304" pitchFamily="18" charset="0"/>
              </a:rPr>
              <a:t>scope </a:t>
            </a:r>
            <a:r>
              <a:rPr lang="en-US" dirty="0">
                <a:latin typeface="Times New Roman" panose="02020603050405020304" pitchFamily="18" charset="0"/>
                <a:cs typeface="Times New Roman" panose="02020603050405020304" pitchFamily="18" charset="0"/>
              </a:rPr>
              <a:t>and as a baseline scope document; it provides :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single repository for the work elements of a project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Assistance in creating a clear allocation of responsibilities for work, resource, and cost </a:t>
            </a:r>
          </a:p>
          <a:p>
            <a:pPr marL="742950" lvl="1"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Assistence</a:t>
            </a:r>
            <a:r>
              <a:rPr lang="en-US" dirty="0">
                <a:latin typeface="Times New Roman" panose="02020603050405020304" pitchFamily="18" charset="0"/>
                <a:cs typeface="Times New Roman" panose="02020603050405020304" pitchFamily="18" charset="0"/>
              </a:rPr>
              <a:t> in identifying areas of risk</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logical structure for cataloging all work elements</a:t>
            </a:r>
            <a:endParaRPr lang="en-US"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standart</a:t>
            </a:r>
            <a:r>
              <a:rPr lang="en-US" dirty="0">
                <a:latin typeface="Times New Roman" panose="02020603050405020304" pitchFamily="18" charset="0"/>
                <a:cs typeface="Times New Roman" panose="02020603050405020304" pitchFamily="18" charset="0"/>
              </a:rPr>
              <a:t> framework that can be used to develop similar projects, facilitating plan development, and allowing </a:t>
            </a:r>
            <a:r>
              <a:rPr lang="en-US" dirty="0" err="1">
                <a:latin typeface="Times New Roman" panose="02020603050405020304" pitchFamily="18" charset="0"/>
                <a:cs typeface="Times New Roman" panose="02020603050405020304" pitchFamily="18" charset="0"/>
              </a:rPr>
              <a:t>comparíon</a:t>
            </a:r>
            <a:r>
              <a:rPr lang="en-US" dirty="0">
                <a:latin typeface="Times New Roman" panose="02020603050405020304" pitchFamily="18" charset="0"/>
                <a:cs typeface="Times New Roman" panose="02020603050405020304" pitchFamily="18" charset="0"/>
              </a:rPr>
              <a:t> to be drawn after completion </a:t>
            </a:r>
          </a:p>
          <a:p>
            <a:pPr lvl="1"/>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948E2F76-4394-4AF5-94E3-198B72501E81}"/>
              </a:ext>
            </a:extLst>
          </p:cNvPr>
          <p:cNvSpPr txBox="1"/>
          <p:nvPr/>
        </p:nvSpPr>
        <p:spPr>
          <a:xfrm>
            <a:off x="7954710" y="21320"/>
            <a:ext cx="2623627"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Giá</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trị</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của</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WBS</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5EB90F16-49DC-41B2-82F3-E02687B0AB93}"/>
              </a:ext>
            </a:extLst>
          </p:cNvPr>
          <p:cNvSpPr txBox="1"/>
          <p:nvPr/>
        </p:nvSpPr>
        <p:spPr>
          <a:xfrm>
            <a:off x="6043570" y="473711"/>
            <a:ext cx="6148430"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WBS </a:t>
            </a: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mẫu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ranh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 </a:t>
            </a: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chỗ</a:t>
            </a:r>
            <a:r>
              <a:rPr lang="en-US" dirty="0">
                <a:solidFill>
                  <a:srgbClr val="197EC6"/>
                </a:solidFill>
                <a:latin typeface="Times New Roman" panose="02020603050405020304" pitchFamily="18" charset="0"/>
                <a:cs typeface="Times New Roman" panose="02020603050405020304" pitchFamily="18" charset="0"/>
              </a:rPr>
              <a:t> </a:t>
            </a:r>
            <a:r>
              <a:rPr lang="en-US" dirty="0" err="1" smtClean="0">
                <a:solidFill>
                  <a:srgbClr val="197EC6"/>
                </a:solidFill>
                <a:latin typeface="Times New Roman" panose="02020603050405020304" pitchFamily="18" charset="0"/>
                <a:cs typeface="Times New Roman" panose="02020603050405020304" pitchFamily="18" charset="0"/>
              </a:rPr>
              <a:t>chứa</a:t>
            </a:r>
            <a:r>
              <a:rPr lang="en-US" dirty="0" smtClean="0">
                <a:solidFill>
                  <a:srgbClr val="197EC6"/>
                </a:solidFill>
                <a:latin typeface="Times New Roman" panose="02020603050405020304" pitchFamily="18" charset="0"/>
                <a:cs typeface="Times New Roman" panose="02020603050405020304" pitchFamily="18" charset="0"/>
              </a:rPr>
              <a:t> </a:t>
            </a:r>
            <a:r>
              <a:rPr lang="en-US" dirty="0" err="1" smtClean="0">
                <a:solidFill>
                  <a:srgbClr val="197EC6"/>
                </a:solidFill>
                <a:latin typeface="Times New Roman" panose="02020603050405020304" pitchFamily="18" charset="0"/>
                <a:cs typeface="Times New Roman" panose="02020603050405020304" pitchFamily="18" charset="0"/>
              </a:rPr>
              <a:t>duy</a:t>
            </a:r>
            <a:r>
              <a:rPr lang="en-US" dirty="0" smtClean="0">
                <a:solidFill>
                  <a:srgbClr val="197EC6"/>
                </a:solidFill>
                <a:latin typeface="Times New Roman" panose="02020603050405020304" pitchFamily="18" charset="0"/>
                <a:cs typeface="Times New Roman" panose="02020603050405020304" pitchFamily="18" charset="0"/>
              </a:rPr>
              <a:t> </a:t>
            </a:r>
            <a:r>
              <a:rPr lang="en-US" dirty="0" err="1" smtClean="0">
                <a:solidFill>
                  <a:srgbClr val="197EC6"/>
                </a:solidFill>
                <a:latin typeface="Times New Roman" panose="02020603050405020304" pitchFamily="18" charset="0"/>
                <a:cs typeface="Times New Roman" panose="02020603050405020304" pitchFamily="18" charset="0"/>
              </a:rPr>
              <a:t>nhất</a:t>
            </a:r>
            <a:r>
              <a:rPr lang="en-US" dirty="0" smtClean="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thành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công việc của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án</a:t>
            </a: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giúp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rõ</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ràng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giúp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hiểm</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sườn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phép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so </a:t>
            </a:r>
            <a:r>
              <a:rPr lang="en-US" dirty="0" err="1">
                <a:solidFill>
                  <a:srgbClr val="197EC6"/>
                </a:solidFill>
                <a:latin typeface="Times New Roman" panose="02020603050405020304" pitchFamily="18" charset="0"/>
                <a:cs typeface="Times New Roman" panose="02020603050405020304" pitchFamily="18" charset="0"/>
              </a:rPr>
              <a:t>sánh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rút</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sau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xmlns="" id="{F618D488-C4FD-4FE7-9E98-3EF4506ABF65}"/>
              </a:ext>
            </a:extLst>
          </p:cNvPr>
          <p:cNvSpPr txBox="1"/>
          <p:nvPr/>
        </p:nvSpPr>
        <p:spPr>
          <a:xfrm>
            <a:off x="6182786" y="4685162"/>
            <a:ext cx="5633218" cy="1200329"/>
          </a:xfrm>
          <a:prstGeom prst="rect">
            <a:avLst/>
          </a:prstGeom>
          <a:noFill/>
        </p:spPr>
        <p:txBody>
          <a:bodyPr wrap="square" rtlCol="0">
            <a:spAutoFit/>
          </a:bodyPr>
          <a:lstStyle/>
          <a:p>
            <a:r>
              <a:rPr lang="en-US" b="1" dirty="0">
                <a:solidFill>
                  <a:srgbClr val="197EC6"/>
                </a:solidFill>
                <a:latin typeface="Times New Roman" panose="02020603050405020304" pitchFamily="18" charset="0"/>
                <a:cs typeface="Times New Roman" panose="02020603050405020304" pitchFamily="18" charset="0"/>
              </a:rPr>
              <a:t>WBS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nền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về</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mặt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đánh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ngân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trợ</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sắp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xếp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báo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tình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trạng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rủi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tính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toán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suất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thay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đổi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chú</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tâm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mục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tiêu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634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1996</TotalTime>
  <Words>4853</Words>
  <Application>Microsoft Office PowerPoint</Application>
  <PresentationFormat>Widescreen</PresentationFormat>
  <Paragraphs>604</Paragraphs>
  <Slides>31</Slides>
  <Notes>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.VnTime</vt:lpstr>
      <vt:lpstr>Arial</vt:lpstr>
      <vt:lpstr>Calibri</vt:lpstr>
      <vt:lpstr>Calibri Light</vt:lpstr>
      <vt:lpstr>Tahoma</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Vai trò Bảng Công Việc (WBS)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 of information to build WBS Nguồn thông tin để xây dựng WBS</vt:lpstr>
      <vt:lpstr>Divide the work by stages  Phân chia công việc theo giai đoạn</vt:lpstr>
      <vt:lpstr>  5 STEPS TO BUILD WBS 5 BƯỚC XÂY DỰNG WBS</vt:lpstr>
      <vt:lpstr>Các cách dàn dựng khác nhau trên một WBS</vt:lpstr>
      <vt:lpstr>a / Staged according to the product a/ Dàn dựng theo sản phẩm</vt:lpstr>
      <vt:lpstr>b / Staged in sequence b/  Dàn dựng theo giai đoạn</vt:lpstr>
      <vt:lpstr>c / Staged under responsibility c/ Dàn dựng  theo trách nhiệm</vt:lpstr>
      <vt:lpstr>PowerPoint Presentation</vt:lpstr>
      <vt:lpstr>PowerPoint Presentation</vt:lpstr>
      <vt:lpstr>Consensus reached  Đạt tới sự đồng thuận</vt:lpstr>
      <vt:lpstr>Kiểm tra và rà soát</vt:lpstr>
      <vt:lpstr>Review a good WBS Đánh giá một WBS tốt</vt:lpstr>
      <vt:lpstr>Job description for WBS Mô tả công việc cho WBS</vt:lpstr>
      <vt:lpstr>Ways to present WBS Các cách trình bày WBS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510</cp:revision>
  <dcterms:created xsi:type="dcterms:W3CDTF">2017-09-19T15:51:03Z</dcterms:created>
  <dcterms:modified xsi:type="dcterms:W3CDTF">2019-10-02T02:29:32Z</dcterms:modified>
</cp:coreProperties>
</file>