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25" r:id="rId3"/>
    <p:sldId id="257" r:id="rId4"/>
    <p:sldId id="324" r:id="rId5"/>
    <p:sldId id="298" r:id="rId6"/>
    <p:sldId id="311" r:id="rId7"/>
    <p:sldId id="312" r:id="rId8"/>
    <p:sldId id="300" r:id="rId9"/>
    <p:sldId id="313" r:id="rId10"/>
    <p:sldId id="314" r:id="rId11"/>
    <p:sldId id="315" r:id="rId12"/>
    <p:sldId id="316" r:id="rId13"/>
    <p:sldId id="317"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EC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A1566-1ED6-49A5-B36C-232359D3C404}"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736D2-1352-4A13-AD15-B3199DB23712}" type="slidenum">
              <a:rPr lang="en-US" smtClean="0"/>
              <a:t>‹#›</a:t>
            </a:fld>
            <a:endParaRPr lang="en-US"/>
          </a:p>
        </p:txBody>
      </p:sp>
    </p:spTree>
    <p:extLst>
      <p:ext uri="{BB962C8B-B14F-4D97-AF65-F5344CB8AC3E}">
        <p14:creationId xmlns:p14="http://schemas.microsoft.com/office/powerpoint/2010/main" val="12517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4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48108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30047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5362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5C5E-8770-4BEA-9BD6-C91AD598940A}"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05C5E-8770-4BEA-9BD6-C91AD598940A}"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053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05C5E-8770-4BEA-9BD6-C91AD598940A}"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5444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05C5E-8770-4BEA-9BD6-C91AD598940A}"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6296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05C5E-8770-4BEA-9BD6-C91AD598940A}" type="datetimeFigureOut">
              <a:rPr lang="en-US" smtClean="0"/>
              <a:t>9/10/2019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857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05C5E-8770-4BEA-9BD6-C91AD598940A}" type="datetimeFigureOut">
              <a:rPr lang="en-US" smtClean="0"/>
              <a:t>9/10/2019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3A0710-8AAA-4481-8609-AA8B15C12F3B}" type="slidenum">
              <a:rPr lang="en-US" smtClean="0"/>
              <a:t>‹#›</a:t>
            </a:fld>
            <a:endParaRPr lang="en-US"/>
          </a:p>
        </p:txBody>
      </p:sp>
    </p:spTree>
    <p:extLst>
      <p:ext uri="{BB962C8B-B14F-4D97-AF65-F5344CB8AC3E}">
        <p14:creationId xmlns:p14="http://schemas.microsoft.com/office/powerpoint/2010/main" val="4124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5C5E-8770-4BEA-9BD6-C91AD598940A}"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4444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05C5E-8770-4BEA-9BD6-C91AD598940A}" type="datetimeFigureOut">
              <a:rPr lang="en-US" smtClean="0"/>
              <a:t>9/10/2019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3A0710-8AAA-4481-8609-AA8B15C12F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4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899" y="320040"/>
            <a:ext cx="5717079"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7.</a:t>
            </a:r>
            <a:br>
              <a:rPr lang="en-US" sz="2400" b="1" dirty="0">
                <a:ln/>
                <a:solidFill>
                  <a:schemeClr val="accent3"/>
                </a:solidFill>
                <a:latin typeface="Times New Roman" panose="02020603050405020304" pitchFamily="18" charset="0"/>
                <a:cs typeface="Times New Roman" panose="02020603050405020304" pitchFamily="18" charset="0"/>
              </a:rPr>
            </a:br>
            <a:r>
              <a:rPr lang="en-US" sz="2400" b="1" dirty="0">
                <a:ln/>
                <a:solidFill>
                  <a:schemeClr val="accent3"/>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Identifying &amp;</a:t>
            </a:r>
            <a:r>
              <a:rPr lang="en-US" sz="2400" b="1" dirty="0" smtClean="0">
                <a:solidFill>
                  <a:srgbClr val="002060"/>
                </a:solidFill>
                <a:latin typeface="Times New Roman" panose="02020603050405020304" pitchFamily="18" charset="0"/>
                <a:cs typeface="Times New Roman" panose="02020603050405020304" pitchFamily="18" charset="0"/>
              </a:rPr>
              <a:t> Validating Requirements</a:t>
            </a:r>
            <a:endParaRPr lang="en-US" sz="2400" b="1" dirty="0">
              <a:ln/>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42899" y="1292280"/>
            <a:ext cx="5308525" cy="4739759"/>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discusses the activities included in identifying and validating project requirements and how to define the baseline.</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After completing this unit, you should be able to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how to identify and validate project requirements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performance measurement baselines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Articulate the value of the baselines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pitfalls in defining requirements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Progress</a:t>
            </a:r>
          </a:p>
          <a:p>
            <a:r>
              <a:rPr lang="en-US" dirty="0">
                <a:latin typeface="Times New Roman" panose="02020603050405020304" pitchFamily="18" charset="0"/>
                <a:cs typeface="Times New Roman" panose="02020603050405020304" pitchFamily="18" charset="0"/>
              </a:rPr>
              <a:t>         Accountability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Class discussion</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Guide to the Project Management Body of Knowledge (PMBOK Guide Third Edition), Pennsylvania : Project Manager Institute.</a:t>
            </a:r>
          </a:p>
        </p:txBody>
      </p:sp>
      <p:sp>
        <p:nvSpPr>
          <p:cNvPr id="6" name="TextBox 5">
            <a:extLst>
              <a:ext uri="{FF2B5EF4-FFF2-40B4-BE49-F238E27FC236}">
                <a16:creationId xmlns="" xmlns:a16="http://schemas.microsoft.com/office/drawing/2014/main" id="{A965ED5F-E3F7-45C6-9AD6-90A4F0587BA9}"/>
              </a:ext>
            </a:extLst>
          </p:cNvPr>
          <p:cNvSpPr txBox="1"/>
          <p:nvPr/>
        </p:nvSpPr>
        <p:spPr>
          <a:xfrm>
            <a:off x="6400801" y="320040"/>
            <a:ext cx="518714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err="1">
                <a:ln/>
                <a:solidFill>
                  <a:srgbClr val="197EC6"/>
                </a:solidFill>
                <a:latin typeface="Times New Roman" panose="02020603050405020304" pitchFamily="18" charset="0"/>
                <a:cs typeface="Times New Roman" panose="02020603050405020304" pitchFamily="18" charset="0"/>
              </a:rPr>
              <a:t>Bài</a:t>
            </a:r>
            <a:r>
              <a:rPr lang="en-US" sz="2400" b="1" dirty="0">
                <a:ln/>
                <a:solidFill>
                  <a:srgbClr val="197EC6"/>
                </a:solidFill>
                <a:latin typeface="Times New Roman" panose="02020603050405020304" pitchFamily="18" charset="0"/>
                <a:cs typeface="Times New Roman" panose="02020603050405020304" pitchFamily="18" charset="0"/>
              </a:rPr>
              <a:t> 7.</a:t>
            </a:r>
            <a:br>
              <a:rPr lang="en-US" sz="2400" b="1" dirty="0">
                <a:ln/>
                <a:solidFill>
                  <a:srgbClr val="197EC6"/>
                </a:solidFill>
                <a:latin typeface="Times New Roman" panose="02020603050405020304" pitchFamily="18" charset="0"/>
                <a:cs typeface="Times New Roman" panose="02020603050405020304" pitchFamily="18" charset="0"/>
              </a:rPr>
            </a:br>
            <a:r>
              <a:rPr lang="en-US" sz="2400" b="1" dirty="0">
                <a:ln/>
                <a:solidFill>
                  <a:srgbClr val="197EC6"/>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Xác</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định</a:t>
            </a:r>
            <a:r>
              <a:rPr lang="en-US" sz="2400" b="1" i="1" dirty="0">
                <a:solidFill>
                  <a:srgbClr val="002060"/>
                </a:solidFill>
                <a:latin typeface="Times New Roman" panose="02020603050405020304" pitchFamily="18" charset="0"/>
                <a:cs typeface="Times New Roman" panose="02020603050405020304" pitchFamily="18" charset="0"/>
              </a:rPr>
              <a:t> và </a:t>
            </a:r>
            <a:r>
              <a:rPr lang="en-US" sz="2400" b="1" i="1" dirty="0" err="1">
                <a:solidFill>
                  <a:srgbClr val="002060"/>
                </a:solidFill>
                <a:latin typeface="Times New Roman" panose="02020603050405020304" pitchFamily="18" charset="0"/>
                <a:cs typeface="Times New Roman" panose="02020603050405020304" pitchFamily="18" charset="0"/>
              </a:rPr>
              <a:t>xác</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nhận</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yêu</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cầu</a:t>
            </a:r>
            <a:endParaRPr lang="en-US" sz="2400" b="1" i="1" dirty="0">
              <a:solidFill>
                <a:srgbClr val="002060"/>
              </a:solidFill>
              <a:latin typeface="Times New Roman" panose="02020603050405020304" pitchFamily="18" charset="0"/>
              <a:cs typeface="Times New Roman" panose="02020603050405020304" pitchFamily="18" charset="0"/>
            </a:endParaRPr>
          </a:p>
          <a:p>
            <a:endParaRPr lang="en-US" sz="2400" b="1" dirty="0">
              <a:ln/>
              <a:solidFill>
                <a:srgbClr val="197EC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E0FEC009-A10A-41FD-A3AF-13BECCE3F8F0}"/>
              </a:ext>
            </a:extLst>
          </p:cNvPr>
          <p:cNvSpPr txBox="1"/>
          <p:nvPr/>
        </p:nvSpPr>
        <p:spPr>
          <a:xfrm>
            <a:off x="5798903" y="1292280"/>
            <a:ext cx="5849146" cy="4739759"/>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này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giới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về</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học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hoạt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động</a:t>
            </a:r>
            <a:r>
              <a:rPr lang="en-US" sz="1600" dirty="0">
                <a:solidFill>
                  <a:srgbClr val="197EC6"/>
                </a:solidFill>
                <a:latin typeface="Times New Roman" panose="02020603050405020304" pitchFamily="18" charset="0"/>
                <a:cs typeface="Times New Roman" panose="02020603050405020304" pitchFamily="18" charset="0"/>
              </a:rPr>
              <a:t> bao </a:t>
            </a:r>
            <a:r>
              <a:rPr lang="en-US" sz="1600" dirty="0" err="1">
                <a:solidFill>
                  <a:srgbClr val="197EC6"/>
                </a:solidFill>
                <a:latin typeface="Times New Roman" panose="02020603050405020304" pitchFamily="18" charset="0"/>
                <a:cs typeface="Times New Roman" panose="02020603050405020304" pitchFamily="18" charset="0"/>
              </a:rPr>
              <a:t>gồm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a:t>
            </a:r>
            <a:r>
              <a:rPr lang="en-US" sz="1600" dirty="0">
                <a:solidFill>
                  <a:srgbClr val="197EC6"/>
                </a:solidFill>
                <a:latin typeface="Times New Roman" panose="02020603050405020304" pitchFamily="18" charset="0"/>
                <a:cs typeface="Times New Roman" panose="02020603050405020304" pitchFamily="18" charset="0"/>
              </a:rPr>
              <a:t> yêu </a:t>
            </a:r>
            <a:r>
              <a:rPr lang="en-US" sz="1600" dirty="0" err="1">
                <a:solidFill>
                  <a:srgbClr val="197EC6"/>
                </a:solidFill>
                <a:latin typeface="Times New Roman" panose="02020603050405020304" pitchFamily="18" charset="0"/>
                <a:cs typeface="Times New Roman" panose="02020603050405020304" pitchFamily="18" charset="0"/>
              </a:rPr>
              <a:t>cầu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thế</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để</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đ</a:t>
            </a:r>
            <a:r>
              <a:rPr lang="vi-VN" sz="1600" dirty="0">
                <a:solidFill>
                  <a:srgbClr val="197EC6"/>
                </a:solidFill>
                <a:latin typeface="Times New Roman" panose="02020603050405020304" pitchFamily="18" charset="0"/>
                <a:cs typeface="Times New Roman" panose="02020603050405020304" pitchFamily="18" charset="0"/>
              </a:rPr>
              <a:t>ư</a:t>
            </a:r>
            <a:r>
              <a:rPr lang="en-US" sz="1600" dirty="0" err="1">
                <a:solidFill>
                  <a:srgbClr val="197EC6"/>
                </a:solidFill>
                <a:latin typeface="Times New Roman" panose="02020603050405020304" pitchFamily="18" charset="0"/>
                <a:cs typeface="Times New Roman" panose="02020603050405020304" pitchFamily="18" charset="0"/>
              </a:rPr>
              <a:t>ờng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sở</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r>
              <a:rPr lang="en-US" dirty="0">
                <a:solidFill>
                  <a:srgbClr val="197EC6"/>
                </a:solidFill>
                <a:latin typeface="Times New Roman" panose="02020603050405020304" pitchFamily="18" charset="0"/>
                <a:cs typeface="Times New Roman" panose="02020603050405020304" pitchFamily="18" charset="0"/>
              </a:rPr>
              <a:t>Sau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thế</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để</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nhận</a:t>
            </a:r>
            <a:r>
              <a:rPr lang="en-US" sz="1600" dirty="0">
                <a:solidFill>
                  <a:srgbClr val="197EC6"/>
                </a:solidFill>
                <a:latin typeface="Times New Roman" panose="02020603050405020304" pitchFamily="18" charset="0"/>
                <a:cs typeface="Times New Roman" panose="02020603050405020304" pitchFamily="18" charset="0"/>
              </a:rPr>
              <a:t> yêu </a:t>
            </a:r>
            <a:r>
              <a:rPr lang="en-US" sz="1600" dirty="0" err="1">
                <a:solidFill>
                  <a:srgbClr val="197EC6"/>
                </a:solidFill>
                <a:latin typeface="Times New Roman" panose="02020603050405020304" pitchFamily="18" charset="0"/>
                <a:cs typeface="Times New Roman" panose="02020603050405020304" pitchFamily="18" charset="0"/>
              </a:rPr>
              <a:t>cầu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solidFill>
                  <a:srgbClr val="197EC6"/>
                </a:solidFill>
                <a:latin typeface="Times New Roman" panose="02020603050405020304" pitchFamily="18" charset="0"/>
                <a:cs typeface="Times New Roman" panose="02020603050405020304" pitchFamily="18" charset="0"/>
              </a:rPr>
              <a:t>Xác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a:t>
            </a:r>
            <a:r>
              <a:rPr lang="en-US" sz="1600" dirty="0">
                <a:solidFill>
                  <a:srgbClr val="197EC6"/>
                </a:solidFill>
                <a:latin typeface="Times New Roman" panose="02020603050405020304" pitchFamily="18" charset="0"/>
                <a:cs typeface="Times New Roman" panose="02020603050405020304" pitchFamily="18" charset="0"/>
              </a:rPr>
              <a:t> đ</a:t>
            </a:r>
            <a:r>
              <a:rPr lang="vi-VN" sz="1600" dirty="0">
                <a:solidFill>
                  <a:srgbClr val="197EC6"/>
                </a:solidFill>
                <a:latin typeface="Times New Roman" panose="02020603050405020304" pitchFamily="18" charset="0"/>
                <a:cs typeface="Times New Roman" panose="02020603050405020304" pitchFamily="18" charset="0"/>
              </a:rPr>
              <a:t>ư</a:t>
            </a:r>
            <a:r>
              <a:rPr lang="en-US" sz="1600" dirty="0" err="1">
                <a:solidFill>
                  <a:srgbClr val="197EC6"/>
                </a:solidFill>
                <a:latin typeface="Times New Roman" panose="02020603050405020304" pitchFamily="18" charset="0"/>
                <a:cs typeface="Times New Roman" panose="02020603050405020304" pitchFamily="18" charset="0"/>
              </a:rPr>
              <a:t>ờng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sở</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đo</a:t>
            </a:r>
            <a:r>
              <a:rPr lang="en-US" sz="1600" dirty="0">
                <a:solidFill>
                  <a:srgbClr val="197EC6"/>
                </a:solidFill>
                <a:latin typeface="Times New Roman" panose="02020603050405020304" pitchFamily="18" charset="0"/>
                <a:cs typeface="Times New Roman" panose="02020603050405020304" pitchFamily="18" charset="0"/>
              </a:rPr>
              <a:t> l</a:t>
            </a:r>
            <a:r>
              <a:rPr lang="vi-VN" sz="1600" dirty="0">
                <a:solidFill>
                  <a:srgbClr val="197EC6"/>
                </a:solidFill>
                <a:latin typeface="Times New Roman" panose="02020603050405020304" pitchFamily="18" charset="0"/>
                <a:cs typeface="Times New Roman" panose="02020603050405020304" pitchFamily="18" charset="0"/>
              </a:rPr>
              <a:t>ư</a:t>
            </a:r>
            <a:r>
              <a:rPr lang="en-US" sz="1600" dirty="0" err="1">
                <a:solidFill>
                  <a:srgbClr val="197EC6"/>
                </a:solidFill>
                <a:latin typeface="Times New Roman" panose="02020603050405020304" pitchFamily="18" charset="0"/>
                <a:cs typeface="Times New Roman" panose="02020603050405020304" pitchFamily="18" charset="0"/>
              </a:rPr>
              <a:t>ờng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hiệu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suất</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solidFill>
                  <a:srgbClr val="197EC6"/>
                </a:solidFill>
                <a:latin typeface="Times New Roman" panose="02020603050405020304" pitchFamily="18" charset="0"/>
                <a:cs typeface="Times New Roman" panose="02020603050405020304" pitchFamily="18" charset="0"/>
              </a:rPr>
              <a:t>Xác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trị</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đ</a:t>
            </a:r>
            <a:r>
              <a:rPr lang="vi-VN" sz="1600" dirty="0">
                <a:solidFill>
                  <a:srgbClr val="197EC6"/>
                </a:solidFill>
                <a:latin typeface="Times New Roman" panose="02020603050405020304" pitchFamily="18" charset="0"/>
                <a:cs typeface="Times New Roman" panose="02020603050405020304" pitchFamily="18" charset="0"/>
              </a:rPr>
              <a:t>ư</a:t>
            </a:r>
            <a:r>
              <a:rPr lang="en-US" sz="1600" dirty="0" err="1">
                <a:solidFill>
                  <a:srgbClr val="197EC6"/>
                </a:solidFill>
                <a:latin typeface="Times New Roman" panose="02020603050405020304" pitchFamily="18" charset="0"/>
                <a:cs typeface="Times New Roman" panose="02020603050405020304" pitchFamily="18" charset="0"/>
              </a:rPr>
              <a:t>ờng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sở</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sai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lầm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trong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a:t>
            </a:r>
            <a:r>
              <a:rPr lang="en-US" sz="1600" dirty="0">
                <a:solidFill>
                  <a:srgbClr val="197EC6"/>
                </a:solidFill>
                <a:latin typeface="Times New Roman" panose="02020603050405020304" pitchFamily="18" charset="0"/>
                <a:cs typeface="Times New Roman" panose="02020603050405020304" pitchFamily="18" charset="0"/>
              </a:rPr>
              <a:t> yêu </a:t>
            </a:r>
            <a:r>
              <a:rPr lang="en-US" sz="1600" dirty="0" err="1">
                <a:solidFill>
                  <a:srgbClr val="197EC6"/>
                </a:solidFill>
                <a:latin typeface="Times New Roman" panose="02020603050405020304" pitchFamily="18" charset="0"/>
                <a:cs typeface="Times New Roman" panose="02020603050405020304" pitchFamily="18" charset="0"/>
              </a:rPr>
              <a:t>cầu</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nào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kiểm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endParaRPr lang="en-US" b="1"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trên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lớp</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tham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khảo</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Hướng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dẫn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cấu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(PMBOK Guide Third Edition), Pennsylvania: </a:t>
            </a:r>
            <a:r>
              <a:rPr lang="en-US" sz="1600" dirty="0" err="1">
                <a:solidFill>
                  <a:srgbClr val="197EC6"/>
                </a:solidFill>
                <a:latin typeface="Times New Roman" panose="02020603050405020304" pitchFamily="18" charset="0"/>
                <a:cs typeface="Times New Roman" panose="02020603050405020304" pitchFamily="18" charset="0"/>
              </a:rPr>
              <a:t>Viện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4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TextBox 3"/>
          <p:cNvSpPr txBox="1"/>
          <p:nvPr/>
        </p:nvSpPr>
        <p:spPr>
          <a:xfrm>
            <a:off x="251955" y="5499946"/>
            <a:ext cx="531959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next step in the requirements-gathering process is to categorize needs into either requirements or exclusions</a:t>
            </a:r>
          </a:p>
        </p:txBody>
      </p:sp>
      <p:sp>
        <p:nvSpPr>
          <p:cNvPr id="10" name="TextBox 9"/>
          <p:cNvSpPr txBox="1"/>
          <p:nvPr/>
        </p:nvSpPr>
        <p:spPr>
          <a:xfrm>
            <a:off x="6937102" y="153130"/>
            <a:ext cx="4954862" cy="461665"/>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hàng</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377554" y="611253"/>
            <a:ext cx="6276464"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When identifying requirements, question you might ask include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Why do you think we are doing this project?</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is your role in the business and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does this project affect your role?</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functionality and deliverables do you need?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Who are your stakeholders?</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kind of financial impact does this project have on your organization?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the existing infrastructure support your needs?</a:t>
            </a:r>
          </a:p>
          <a:p>
            <a:pPr marL="742950" lvl="1" indent="-285750">
              <a:buFont typeface="Wingdings" panose="05000000000000000000" pitchFamily="2" charset="2"/>
              <a:buChar char="§"/>
            </a:pP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outside support is required?</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do you define success?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long does it last?</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Are similar products already in development or operation?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is your completion criteria?</a:t>
            </a:r>
            <a:endParaRPr lang="en-US"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E55548F9-9482-42E6-BF19-4BFAB858B94D}"/>
              </a:ext>
            </a:extLst>
          </p:cNvPr>
          <p:cNvSpPr txBox="1"/>
          <p:nvPr/>
        </p:nvSpPr>
        <p:spPr>
          <a:xfrm>
            <a:off x="300038" y="153130"/>
            <a:ext cx="4954862"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Identifying Customer Requirements</a:t>
            </a:r>
          </a:p>
        </p:txBody>
      </p:sp>
      <p:sp>
        <p:nvSpPr>
          <p:cNvPr id="13" name="TextBox 12">
            <a:extLst>
              <a:ext uri="{FF2B5EF4-FFF2-40B4-BE49-F238E27FC236}">
                <a16:creationId xmlns="" xmlns:a16="http://schemas.microsoft.com/office/drawing/2014/main" id="{4A3F312C-36FE-4844-B894-15157F594B07}"/>
              </a:ext>
            </a:extLst>
          </p:cNvPr>
          <p:cNvSpPr txBox="1"/>
          <p:nvPr/>
        </p:nvSpPr>
        <p:spPr>
          <a:xfrm>
            <a:off x="6043570" y="611252"/>
            <a:ext cx="6148430" cy="4801314"/>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yêu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câu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hỏi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hỏi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bao </a:t>
            </a:r>
            <a:r>
              <a:rPr lang="en-US" b="1" dirty="0" err="1">
                <a:solidFill>
                  <a:srgbClr val="197EC6"/>
                </a:solidFill>
                <a:latin typeface="Times New Roman" panose="02020603050405020304" pitchFamily="18" charset="0"/>
                <a:cs typeface="Times New Roman" panose="02020603050405020304" pitchFamily="18" charset="0"/>
              </a:rPr>
              <a:t>gồm</a:t>
            </a:r>
            <a:r>
              <a:rPr lang="en-US" b="1" dirty="0">
                <a:solidFill>
                  <a:srgbClr val="197EC6"/>
                </a:solidFill>
                <a:latin typeface="Times New Roman" panose="02020603050405020304" pitchFamily="18" charset="0"/>
                <a:cs typeface="Times New Roman" panose="02020603050405020304" pitchFamily="18" charset="0"/>
              </a:rPr>
              <a:t> :</a:t>
            </a:r>
          </a:p>
          <a:p>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ta </a:t>
            </a:r>
            <a:r>
              <a:rPr lang="en-US" dirty="0" err="1">
                <a:solidFill>
                  <a:srgbClr val="197EC6"/>
                </a:solidFill>
                <a:latin typeface="Times New Roman" panose="02020603050405020304" pitchFamily="18" charset="0"/>
                <a:cs typeface="Times New Roman" panose="02020603050405020304" pitchFamily="18" charset="0"/>
              </a:rPr>
              <a:t>đang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Vai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trò</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trò</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ai?</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Cơ sở hạ tầng có sẵn có thể hỗ trợ nhu cầu của bạn không?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Bạn định nghĩa thành công như thế nào?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kéo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dài</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lâu</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t</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sẵn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 xmlns:a16="http://schemas.microsoft.com/office/drawing/2014/main" id="{B05CAEBA-42C2-4309-9341-FBAF01693BA8}"/>
              </a:ext>
            </a:extLst>
          </p:cNvPr>
          <p:cNvSpPr txBox="1"/>
          <p:nvPr/>
        </p:nvSpPr>
        <p:spPr>
          <a:xfrm>
            <a:off x="6286970" y="5499947"/>
            <a:ext cx="5661629" cy="584775"/>
          </a:xfrm>
          <a:prstGeom prst="rect">
            <a:avLst/>
          </a:prstGeom>
          <a:noFill/>
        </p:spPr>
        <p:txBody>
          <a:bodyPr wrap="square" rtlCol="0">
            <a:spAutoFit/>
          </a:bodyPr>
          <a:lstStyle/>
          <a:p>
            <a:pPr algn="ctr"/>
            <a:r>
              <a:rPr lang="vi-VN" sz="1600" dirty="0">
                <a:solidFill>
                  <a:srgbClr val="197EC6"/>
                </a:solidFill>
                <a:latin typeface="Times New Roman" panose="02020603050405020304" pitchFamily="18" charset="0"/>
                <a:cs typeface="Times New Roman" panose="02020603050405020304" pitchFamily="18" charset="0"/>
              </a:rPr>
              <a:t>Bước tiếp theo trong quá trình thu thập yêu cầu là phân loại nhu cầu thành các yêu cầu hoặc loại trừ</a:t>
            </a:r>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1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TextBox 3"/>
          <p:cNvSpPr txBox="1"/>
          <p:nvPr/>
        </p:nvSpPr>
        <p:spPr>
          <a:xfrm>
            <a:off x="407808" y="5810314"/>
            <a:ext cx="5372997"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Documented requirements must be clear and concise, because they form the basis of your project plans</a:t>
            </a:r>
          </a:p>
        </p:txBody>
      </p:sp>
      <p:sp>
        <p:nvSpPr>
          <p:cNvPr id="10" name="TextBox 9"/>
          <p:cNvSpPr txBox="1"/>
          <p:nvPr/>
        </p:nvSpPr>
        <p:spPr>
          <a:xfrm>
            <a:off x="397411" y="18841"/>
            <a:ext cx="4976447"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Categorizing Needs Into Requirements and Exclusions</a:t>
            </a:r>
          </a:p>
        </p:txBody>
      </p:sp>
      <p:sp>
        <p:nvSpPr>
          <p:cNvPr id="12" name="TextBox 11"/>
          <p:cNvSpPr txBox="1"/>
          <p:nvPr/>
        </p:nvSpPr>
        <p:spPr>
          <a:xfrm>
            <a:off x="249858" y="840111"/>
            <a:ext cx="5530947"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you have gathered needs, categorize them into either requirements or exclusion. In effect, you are deciding to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 all the needs as requirements, because there are no new requirements that have been identified and all needs were in the original Project Definition</a:t>
            </a:r>
          </a:p>
          <a:p>
            <a:pPr lvl="1"/>
            <a:r>
              <a:rPr lang="en-US" dirty="0">
                <a:latin typeface="Times New Roman" panose="02020603050405020304" pitchFamily="18" charset="0"/>
                <a:cs typeface="Times New Roman" panose="02020603050405020304" pitchFamily="18" charset="0"/>
              </a:rPr>
              <a:t>Or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 some of the needs now and wait to implement the others in a follow-on project. This approach gives you a graceful way to implement all the needs in an orderly manner without jeopardizing the original project</a:t>
            </a:r>
          </a:p>
          <a:p>
            <a:pPr lvl="1"/>
            <a:r>
              <a:rPr lang="en-US" dirty="0">
                <a:latin typeface="Times New Roman" panose="02020603050405020304" pitchFamily="18" charset="0"/>
                <a:cs typeface="Times New Roman" panose="02020603050405020304" pitchFamily="18" charset="0"/>
              </a:rPr>
              <a:t>Or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Not implement any of the needs now. This approach might be appropriate. If the needs are not technically feasible, or the customer is not willing to pay for them.</a:t>
            </a:r>
          </a:p>
        </p:txBody>
      </p:sp>
      <p:sp>
        <p:nvSpPr>
          <p:cNvPr id="11" name="TextBox 10">
            <a:extLst>
              <a:ext uri="{FF2B5EF4-FFF2-40B4-BE49-F238E27FC236}">
                <a16:creationId xmlns="" xmlns:a16="http://schemas.microsoft.com/office/drawing/2014/main" id="{F60E78DF-FA34-4869-A993-AB138BDCB58D}"/>
              </a:ext>
            </a:extLst>
          </p:cNvPr>
          <p:cNvSpPr txBox="1"/>
          <p:nvPr/>
        </p:nvSpPr>
        <p:spPr>
          <a:xfrm>
            <a:off x="7027981" y="34605"/>
            <a:ext cx="4352782" cy="830997"/>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loại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thành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loại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9BEA0994-BA09-4308-B87B-BA57DF85C231}"/>
              </a:ext>
            </a:extLst>
          </p:cNvPr>
          <p:cNvSpPr txBox="1"/>
          <p:nvPr/>
        </p:nvSpPr>
        <p:spPr>
          <a:xfrm>
            <a:off x="6716151" y="849838"/>
            <a:ext cx="5530947" cy="5078313"/>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Sau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hợp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loại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chúng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yêu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hoặc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loại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trừ</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đang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quyết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Thực hiện tất cả các nhu cầu theo yêu cầu, bởi vì không có yêu cầu mới đã được xác định và tất cả các nhu cầu đều nằm trong</a:t>
            </a:r>
            <a:r>
              <a:rPr lang="en-US" dirty="0">
                <a:solidFill>
                  <a:srgbClr val="197EC6"/>
                </a:solidFill>
                <a:latin typeface="Times New Roman" panose="02020603050405020304" pitchFamily="18" charset="0"/>
                <a:cs typeface="Times New Roman" panose="02020603050405020304" pitchFamily="18" charset="0"/>
              </a:rPr>
              <a:t> s</a:t>
            </a:r>
            <a:r>
              <a:rPr lang="vi-VN" dirty="0">
                <a:solidFill>
                  <a:srgbClr val="197EC6"/>
                </a:solidFill>
                <a:latin typeface="Times New Roman" panose="02020603050405020304" pitchFamily="18" charset="0"/>
                <a:cs typeface="Times New Roman" panose="02020603050405020304" pitchFamily="18" charset="0"/>
              </a:rPr>
              <a:t>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án ban đầu</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giúp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mềm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dẻo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ban </a:t>
            </a:r>
            <a:r>
              <a:rPr lang="en-US" dirty="0" err="1">
                <a:solidFill>
                  <a:srgbClr val="197EC6"/>
                </a:solidFill>
                <a:latin typeface="Times New Roman" panose="02020603050405020304" pitchFamily="18" charset="0"/>
                <a:cs typeface="Times New Roman" panose="02020603050405020304" pitchFamily="18" charset="0"/>
              </a:rPr>
              <a:t>đầu</a:t>
            </a:r>
            <a:endParaRPr lang="en-US" dirty="0">
              <a:solidFill>
                <a:srgbClr val="197EC6"/>
              </a:solidFill>
              <a:latin typeface="Times New Roman" panose="02020603050405020304" pitchFamily="18" charset="0"/>
              <a:cs typeface="Times New Roman" panose="02020603050405020304" pitchFamily="18" charset="0"/>
            </a:endParaRPr>
          </a:p>
          <a:p>
            <a:pPr lvl="1"/>
            <a:r>
              <a:rPr lang="en-US" dirty="0" err="1">
                <a:solidFill>
                  <a:srgbClr val="197EC6"/>
                </a:solidFill>
                <a:latin typeface="Times New Roman" panose="02020603050405020304" pitchFamily="18" charset="0"/>
                <a:cs typeface="Times New Roman" panose="02020603050405020304" pitchFamily="18" charset="0"/>
              </a:rPr>
              <a:t>hoặc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mặt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muốn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9F819CF5-4019-4151-8D8C-F0AEA9217FEA}"/>
              </a:ext>
            </a:extLst>
          </p:cNvPr>
          <p:cNvSpPr txBox="1"/>
          <p:nvPr/>
        </p:nvSpPr>
        <p:spPr>
          <a:xfrm>
            <a:off x="6716151" y="5810314"/>
            <a:ext cx="5200201" cy="584775"/>
          </a:xfrm>
          <a:prstGeom prst="rect">
            <a:avLst/>
          </a:prstGeom>
          <a:noFill/>
        </p:spPr>
        <p:txBody>
          <a:bodyPr wrap="square" rtlCol="0">
            <a:spAutoFit/>
          </a:bodyPr>
          <a:lstStyle/>
          <a:p>
            <a:r>
              <a:rPr lang="vi-VN" sz="1600" dirty="0">
                <a:solidFill>
                  <a:srgbClr val="197EC6"/>
                </a:solidFill>
                <a:latin typeface="Times New Roman" panose="02020603050405020304" pitchFamily="18" charset="0"/>
                <a:cs typeface="Times New Roman" panose="02020603050405020304" pitchFamily="18" charset="0"/>
              </a:rPr>
              <a:t>Yêu cầu về tài liệu phải rõ ràng và súc tích, vì chúng là cơ sở cho kế hoạch dự án của bạn</a:t>
            </a:r>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57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TextBox 3"/>
          <p:cNvSpPr txBox="1"/>
          <p:nvPr/>
        </p:nvSpPr>
        <p:spPr>
          <a:xfrm>
            <a:off x="176859" y="3762475"/>
            <a:ext cx="5387601"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Each need that is not a requirement is exclusion. Document the exclusions so that the sponsor and other stakeholders know what you and your team will not provide in the project</a:t>
            </a:r>
          </a:p>
        </p:txBody>
      </p:sp>
      <p:sp>
        <p:nvSpPr>
          <p:cNvPr id="10" name="TextBox 9"/>
          <p:cNvSpPr txBox="1"/>
          <p:nvPr/>
        </p:nvSpPr>
        <p:spPr>
          <a:xfrm>
            <a:off x="365497" y="15747"/>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Transforming Needs into Requirements and Exclusions</a:t>
            </a:r>
          </a:p>
        </p:txBody>
      </p:sp>
      <p:sp>
        <p:nvSpPr>
          <p:cNvPr id="12" name="TextBox 11"/>
          <p:cNvSpPr txBox="1"/>
          <p:nvPr/>
        </p:nvSpPr>
        <p:spPr>
          <a:xfrm>
            <a:off x="365498" y="846744"/>
            <a:ext cx="544446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Examine each identified need and determine if it should be included your project. To make this decision, ask these questions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 need part of the original intent of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 need new function or feature that was not included in the original intent of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Was the cost of delivering the need included in the original cost estimate?</a:t>
            </a:r>
          </a:p>
        </p:txBody>
      </p:sp>
      <p:sp>
        <p:nvSpPr>
          <p:cNvPr id="11" name="TextBox 10">
            <a:extLst>
              <a:ext uri="{FF2B5EF4-FFF2-40B4-BE49-F238E27FC236}">
                <a16:creationId xmlns="" xmlns:a16="http://schemas.microsoft.com/office/drawing/2014/main" id="{7FA5CFE1-97E9-4890-A05A-7D080015E708}"/>
              </a:ext>
            </a:extLst>
          </p:cNvPr>
          <p:cNvSpPr txBox="1"/>
          <p:nvPr/>
        </p:nvSpPr>
        <p:spPr>
          <a:xfrm>
            <a:off x="6240134" y="15747"/>
            <a:ext cx="558637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Chuyển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thành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loại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47811F2B-A587-40CB-AC14-690564F3D646}"/>
              </a:ext>
            </a:extLst>
          </p:cNvPr>
          <p:cNvSpPr txBox="1"/>
          <p:nvPr/>
        </p:nvSpPr>
        <p:spPr>
          <a:xfrm>
            <a:off x="6043570" y="878172"/>
            <a:ext cx="5880294" cy="2585323"/>
          </a:xfrm>
          <a:prstGeom prst="rect">
            <a:avLst/>
          </a:prstGeom>
          <a:noFill/>
        </p:spPr>
        <p:txBody>
          <a:bodyPr wrap="square" rtlCol="0">
            <a:spAutoFit/>
          </a:bodyPr>
          <a:lstStyle/>
          <a:p>
            <a:r>
              <a:rPr lang="vi-VN" dirty="0">
                <a:solidFill>
                  <a:srgbClr val="197EC6"/>
                </a:solidFill>
                <a:latin typeface="Times New Roman" panose="02020603050405020304" pitchFamily="18" charset="0"/>
                <a:cs typeface="Times New Roman" panose="02020603050405020304" pitchFamily="18" charset="0"/>
              </a:rPr>
              <a:t>Kiểm tra từng nhu cầu đã xác định và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bao gồm dự án của bạn. Để đưa ra quyết định này, hãy hỏi những câu hỏi sau</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ban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nằm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đích</a:t>
            </a:r>
            <a:r>
              <a:rPr lang="en-US" dirty="0">
                <a:solidFill>
                  <a:srgbClr val="197EC6"/>
                </a:solidFill>
                <a:latin typeface="Times New Roman" panose="02020603050405020304" pitchFamily="18" charset="0"/>
                <a:cs typeface="Times New Roman" panose="02020603050405020304" pitchFamily="18" charset="0"/>
              </a:rPr>
              <a:t> ban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Chi phí để phân phối nhu cầu bao gồm trong ước tính chi phí ban đầu?</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FDA888BC-18C1-4768-872E-148071263314}"/>
              </a:ext>
            </a:extLst>
          </p:cNvPr>
          <p:cNvSpPr txBox="1"/>
          <p:nvPr/>
        </p:nvSpPr>
        <p:spPr>
          <a:xfrm>
            <a:off x="6148431" y="3762475"/>
            <a:ext cx="5678073" cy="830997"/>
          </a:xfrm>
          <a:prstGeom prst="rect">
            <a:avLst/>
          </a:prstGeom>
          <a:noFill/>
        </p:spPr>
        <p:txBody>
          <a:bodyPr wrap="square" rtlCol="0">
            <a:spAutoFit/>
          </a:bodyPr>
          <a:lstStyle/>
          <a:p>
            <a:r>
              <a:rPr lang="vi-VN" sz="1600" dirty="0">
                <a:solidFill>
                  <a:srgbClr val="197EC6"/>
                </a:solidFill>
                <a:latin typeface="Times New Roman" panose="02020603050405020304" pitchFamily="18" charset="0"/>
                <a:cs typeface="Times New Roman" panose="02020603050405020304" pitchFamily="18" charset="0"/>
              </a:rPr>
              <a:t>Mỗi nhu cầu </a:t>
            </a:r>
            <a:r>
              <a:rPr lang="en-US" sz="1600" dirty="0" err="1">
                <a:solidFill>
                  <a:srgbClr val="197EC6"/>
                </a:solidFill>
                <a:latin typeface="Times New Roman" panose="02020603050405020304" pitchFamily="18" charset="0"/>
                <a:cs typeface="Times New Roman" panose="02020603050405020304" pitchFamily="18" charset="0"/>
              </a:rPr>
              <a:t>mà</a:t>
            </a:r>
            <a:r>
              <a:rPr lang="vi-VN" sz="1600" dirty="0">
                <a:solidFill>
                  <a:srgbClr val="197EC6"/>
                </a:solidFill>
                <a:latin typeface="Times New Roman" panose="02020603050405020304" pitchFamily="18" charset="0"/>
                <a:cs typeface="Times New Roman" panose="02020603050405020304" pitchFamily="18" charset="0"/>
              </a:rPr>
              <a:t> không phải là một yêu cầu </a:t>
            </a:r>
            <a:r>
              <a:rPr lang="en-US" sz="1600" dirty="0" err="1">
                <a:solidFill>
                  <a:srgbClr val="197EC6"/>
                </a:solidFill>
                <a:latin typeface="Times New Roman" panose="02020603050405020304" pitchFamily="18" charset="0"/>
                <a:cs typeface="Times New Roman" panose="02020603050405020304" pitchFamily="18" charset="0"/>
              </a:rPr>
              <a:t>sẽ</a:t>
            </a:r>
            <a:r>
              <a:rPr lang="vi-VN" sz="1600" dirty="0">
                <a:solidFill>
                  <a:srgbClr val="197EC6"/>
                </a:solidFill>
                <a:latin typeface="Times New Roman" panose="02020603050405020304" pitchFamily="18" charset="0"/>
                <a:cs typeface="Times New Roman" panose="02020603050405020304" pitchFamily="18" charset="0"/>
              </a:rPr>
              <a:t> loại trừ. Ghi nhận các trường hợp ngoại lệ để </a:t>
            </a:r>
            <a:r>
              <a:rPr lang="en-US" sz="1600" dirty="0" err="1">
                <a:solidFill>
                  <a:srgbClr val="197EC6"/>
                </a:solidFill>
                <a:latin typeface="Times New Roman" panose="02020603050405020304" pitchFamily="18" charset="0"/>
                <a:cs typeface="Times New Roman" panose="02020603050405020304" pitchFamily="18" charset="0"/>
              </a:rPr>
              <a:t>nhà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trợ</a:t>
            </a:r>
            <a:r>
              <a:rPr lang="vi-VN" sz="1600" dirty="0">
                <a:solidFill>
                  <a:srgbClr val="197EC6"/>
                </a:solidFill>
                <a:latin typeface="Times New Roman" panose="02020603050405020304" pitchFamily="18" charset="0"/>
                <a:cs typeface="Times New Roman" panose="02020603050405020304" pitchFamily="18" charset="0"/>
              </a:rPr>
              <a:t> và các bên liên quan biết bạn và nhóm của bạn sẽ không cung cấp gì trong dự án</a:t>
            </a:r>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81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TextBox 3"/>
          <p:cNvSpPr txBox="1"/>
          <p:nvPr/>
        </p:nvSpPr>
        <p:spPr>
          <a:xfrm>
            <a:off x="107478" y="4077263"/>
            <a:ext cx="545698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Always validate documented requirements with the project sponsor, stakeholders, and project team</a:t>
            </a:r>
          </a:p>
        </p:txBody>
      </p:sp>
      <p:sp>
        <p:nvSpPr>
          <p:cNvPr id="10" name="TextBox 9"/>
          <p:cNvSpPr txBox="1"/>
          <p:nvPr/>
        </p:nvSpPr>
        <p:spPr>
          <a:xfrm>
            <a:off x="478300" y="69414"/>
            <a:ext cx="5535639"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Validating Requirements to Establish the Requirements Baseline</a:t>
            </a:r>
          </a:p>
        </p:txBody>
      </p:sp>
      <p:sp>
        <p:nvSpPr>
          <p:cNvPr id="12" name="TextBox 11"/>
          <p:cNvSpPr txBox="1"/>
          <p:nvPr/>
        </p:nvSpPr>
        <p:spPr>
          <a:xfrm>
            <a:off x="107478" y="1210301"/>
            <a:ext cx="598852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Validation reviews help you understand if what is what is written really describes what each person needs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key to the requirements process is validation of the requirements by all parties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Validation lets you know that everyone agrees with the requirements and that you can proceed with the project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You use validated requirements to establish the requirements baseline</a:t>
            </a:r>
          </a:p>
        </p:txBody>
      </p:sp>
      <p:sp>
        <p:nvSpPr>
          <p:cNvPr id="11" name="TextBox 10">
            <a:extLst>
              <a:ext uri="{FF2B5EF4-FFF2-40B4-BE49-F238E27FC236}">
                <a16:creationId xmlns="" xmlns:a16="http://schemas.microsoft.com/office/drawing/2014/main" id="{CFFE2F25-4008-4990-9152-363061A475D3}"/>
              </a:ext>
            </a:extLst>
          </p:cNvPr>
          <p:cNvSpPr txBox="1"/>
          <p:nvPr/>
        </p:nvSpPr>
        <p:spPr>
          <a:xfrm>
            <a:off x="6937717" y="102824"/>
            <a:ext cx="5062025" cy="830997"/>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nhận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để</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lập các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ơ</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bản</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80E1F354-26FE-48C9-9230-100BCA685A44}"/>
              </a:ext>
            </a:extLst>
          </p:cNvPr>
          <p:cNvSpPr txBox="1"/>
          <p:nvPr/>
        </p:nvSpPr>
        <p:spPr>
          <a:xfrm>
            <a:off x="6384761" y="1210301"/>
            <a:ext cx="5361761" cy="2308324"/>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Các bài đánh giá xác nhận sẽ giúp bạn hiểu được những gì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ng</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Chìa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khóa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Xác nhận cho phép bạn biết rằng mọi người đồng ý với các yêu cầu và bạn có thể tiến hành dự 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Bạn sử dụng các yêu cầu đã được xác nhận để thiết lập các yêu cầu cơ sở</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D0FBEA2F-FAC3-45D5-9ED6-FB1F16B6B50F}"/>
              </a:ext>
            </a:extLst>
          </p:cNvPr>
          <p:cNvSpPr txBox="1"/>
          <p:nvPr/>
        </p:nvSpPr>
        <p:spPr>
          <a:xfrm>
            <a:off x="6627541" y="4077263"/>
            <a:ext cx="5118981" cy="584775"/>
          </a:xfrm>
          <a:prstGeom prst="rect">
            <a:avLst/>
          </a:prstGeom>
          <a:noFill/>
        </p:spPr>
        <p:txBody>
          <a:bodyPr wrap="square" rtlCol="0">
            <a:spAutoFit/>
          </a:bodyPr>
          <a:lstStyle/>
          <a:p>
            <a:r>
              <a:rPr lang="vi-VN" sz="1600" dirty="0">
                <a:solidFill>
                  <a:srgbClr val="197EC6"/>
                </a:solidFill>
                <a:latin typeface="Times New Roman" panose="02020603050405020304" pitchFamily="18" charset="0"/>
                <a:cs typeface="Times New Roman" panose="02020603050405020304" pitchFamily="18" charset="0"/>
              </a:rPr>
              <a:t>Luôn xác nhận các yêu cầu đã được ghi chép với nhà tài trợ dự án, các bên liên quan và nhóm dự án</a:t>
            </a:r>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47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344658" y="19237"/>
            <a:ext cx="536682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Establishing the Requirements Baseline</a:t>
            </a:r>
          </a:p>
        </p:txBody>
      </p:sp>
      <p:sp>
        <p:nvSpPr>
          <p:cNvPr id="15" name="TextBox 14"/>
          <p:cNvSpPr txBox="1"/>
          <p:nvPr/>
        </p:nvSpPr>
        <p:spPr>
          <a:xfrm>
            <a:off x="408050" y="474345"/>
            <a:ext cx="4846850"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requirements baseline is the requirements document that has been approved by the sponsor, stakeholders, and key members of the project team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baseline defines what the sponsor wants and what the project team has agreed to deliver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not changed unless the sponsor, stakeholders, and you, the project manager, approve of the change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Establishing a requirements baseline is one of the ways you control the scope of a project and avoid scope creep</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Scope creep occurs when project requirements keep changing; when scope creep is out of control, you never finish a project; the schedule keeps moving out and the costs keep increasing</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a project manager, enforcing the requirements baseline is one of your most important tasks</a:t>
            </a:r>
          </a:p>
        </p:txBody>
      </p:sp>
      <p:sp>
        <p:nvSpPr>
          <p:cNvPr id="11" name="TextBox 10">
            <a:extLst>
              <a:ext uri="{FF2B5EF4-FFF2-40B4-BE49-F238E27FC236}">
                <a16:creationId xmlns="" xmlns:a16="http://schemas.microsoft.com/office/drawing/2014/main" id="{747BB469-F154-40C0-864E-20F9C114EC23}"/>
              </a:ext>
            </a:extLst>
          </p:cNvPr>
          <p:cNvSpPr txBox="1"/>
          <p:nvPr/>
        </p:nvSpPr>
        <p:spPr>
          <a:xfrm>
            <a:off x="7092303" y="-40044"/>
            <a:ext cx="3880497"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lập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ơ</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bản</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8CD71E44-E8D1-40E8-BD9A-4471E934E4B1}"/>
              </a:ext>
            </a:extLst>
          </p:cNvPr>
          <p:cNvSpPr txBox="1"/>
          <p:nvPr/>
        </p:nvSpPr>
        <p:spPr>
          <a:xfrm>
            <a:off x="6618334" y="474345"/>
            <a:ext cx="4828434" cy="6186309"/>
          </a:xfrm>
          <a:prstGeom prst="rect">
            <a:avLst/>
          </a:prstGeom>
          <a:noFill/>
        </p:spPr>
        <p:txBody>
          <a:bodyPr wrap="square" rtlCol="0">
            <a:spAutoFit/>
          </a:bodyPr>
          <a:lstStyle/>
          <a:p>
            <a:r>
              <a:rPr lang="vi-VN" dirty="0">
                <a:solidFill>
                  <a:srgbClr val="197EC6"/>
                </a:solidFill>
                <a:latin typeface="Times New Roman" panose="02020603050405020304" pitchFamily="18" charset="0"/>
                <a:cs typeface="Times New Roman" panose="02020603050405020304" pitchFamily="18" charset="0"/>
              </a:rPr>
              <a:t>Các yêu cầu cơ sở là tài liệu yêu cầu đã được phê duyệt bởi các nhà tài trợ, các bên liên quan và các thành viên chủ chốt của nhóm dự 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Đường cơ sở định nghĩa những gì nhà tài trợ muốn và nhóm dự án đã đồng ý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Nó không bị thay đổi trừ khi nhà tài trợ, các bên liên quan, và bạn, người quản lý dự án, chấp nhận thay đổi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Thiết lập một </a:t>
            </a:r>
            <a:r>
              <a:rPr lang="en-US" dirty="0">
                <a:solidFill>
                  <a:srgbClr val="197EC6"/>
                </a:solidFill>
                <a:latin typeface="Times New Roman" panose="02020603050405020304" pitchFamily="18" charset="0"/>
                <a:cs typeface="Times New Roman" panose="02020603050405020304" pitchFamily="18" charset="0"/>
              </a:rPr>
              <a:t>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là một trong những cách bạn kiểm soát phạm vi của một dự án và tránh phạm vi leo thang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leo</a:t>
            </a:r>
            <a:r>
              <a:rPr lang="en-US" dirty="0">
                <a:solidFill>
                  <a:srgbClr val="197EC6"/>
                </a:solidFill>
                <a:latin typeface="Times New Roman" panose="02020603050405020304" pitchFamily="18" charset="0"/>
                <a:cs typeface="Times New Roman" panose="02020603050405020304" pitchFamily="18" charset="0"/>
              </a:rPr>
              <a:t> thang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tr</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tầm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giờ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di </a:t>
            </a:r>
            <a:r>
              <a:rPr lang="en-US" dirty="0" err="1">
                <a:solidFill>
                  <a:srgbClr val="197EC6"/>
                </a:solidFill>
                <a:latin typeface="Times New Roman" panose="02020603050405020304" pitchFamily="18" charset="0"/>
                <a:cs typeface="Times New Roman" panose="02020603050405020304" pitchFamily="18" charset="0"/>
              </a:rPr>
              <a:t>chuyển</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smtClean="0">
                <a:solidFill>
                  <a:srgbClr val="197EC6"/>
                </a:solidFill>
                <a:latin typeface="Times New Roman" panose="02020603050405020304" pitchFamily="18" charset="0"/>
                <a:cs typeface="Times New Roman" panose="02020603050405020304" pitchFamily="18" charset="0"/>
              </a:rPr>
              <a:t>tăng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Là một người quản lý dự án, việc thực </a:t>
            </a:r>
            <a:r>
              <a:rPr lang="en-US" dirty="0">
                <a:solidFill>
                  <a:srgbClr val="197EC6"/>
                </a:solidFill>
                <a:latin typeface="Times New Roman" panose="02020603050405020304" pitchFamily="18" charset="0"/>
                <a:cs typeface="Times New Roman" panose="02020603050405020304" pitchFamily="18" charset="0"/>
              </a:rPr>
              <a:t>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là một trong những nhiệm vụ quan trọng nhất của bạn</a:t>
            </a:r>
            <a:endParaRPr lang="en-US"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endParaRPr>
          </a:p>
        </p:txBody>
      </p:sp>
    </p:spTree>
    <p:extLst>
      <p:ext uri="{BB962C8B-B14F-4D97-AF65-F5344CB8AC3E}">
        <p14:creationId xmlns:p14="http://schemas.microsoft.com/office/powerpoint/2010/main" val="214054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211702" y="250069"/>
            <a:ext cx="535275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Guidelines for Validating Requirements</a:t>
            </a:r>
          </a:p>
        </p:txBody>
      </p:sp>
      <p:sp>
        <p:nvSpPr>
          <p:cNvPr id="12" name="TextBox 11"/>
          <p:cNvSpPr txBox="1"/>
          <p:nvPr/>
        </p:nvSpPr>
        <p:spPr>
          <a:xfrm>
            <a:off x="956709" y="1139247"/>
            <a:ext cx="4304608"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 Project Definition Document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 realistic when examining requirements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the requirements explicitly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Clarify requirements by using nonverbal exhibits (graphics, models)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Sort requirements into specifications and exclusions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Obtain detailed descriptions of problems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Have clients and project sponsors sign off on a requirements document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Anticipate and manage change</a:t>
            </a:r>
          </a:p>
        </p:txBody>
      </p:sp>
      <p:sp>
        <p:nvSpPr>
          <p:cNvPr id="11" name="TextBox 10">
            <a:extLst>
              <a:ext uri="{FF2B5EF4-FFF2-40B4-BE49-F238E27FC236}">
                <a16:creationId xmlns="" xmlns:a16="http://schemas.microsoft.com/office/drawing/2014/main" id="{FEA5DF67-6E1A-4BB6-B627-442F404AA0FA}"/>
              </a:ext>
            </a:extLst>
          </p:cNvPr>
          <p:cNvSpPr txBox="1"/>
          <p:nvPr/>
        </p:nvSpPr>
        <p:spPr>
          <a:xfrm>
            <a:off x="7052602" y="232993"/>
            <a:ext cx="4448424" cy="461665"/>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dẫn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để</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nhận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1BE01591-7F6B-4CCA-BC95-7693D51ACF01}"/>
              </a:ext>
            </a:extLst>
          </p:cNvPr>
          <p:cNvSpPr txBox="1"/>
          <p:nvPr/>
        </p:nvSpPr>
        <p:spPr>
          <a:xfrm>
            <a:off x="6930685" y="1209443"/>
            <a:ext cx="4042009"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vật</a:t>
            </a:r>
            <a:r>
              <a:rPr lang="en-US" dirty="0">
                <a:solidFill>
                  <a:srgbClr val="197EC6"/>
                </a:solidFill>
                <a:latin typeface="Times New Roman" panose="02020603050405020304" pitchFamily="18" charset="0"/>
                <a:cs typeface="Times New Roman" panose="02020603050405020304" pitchFamily="18" charset="0"/>
              </a:rPr>
              <a:t> tr</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ng </a:t>
            </a:r>
            <a:r>
              <a:rPr lang="en-US" dirty="0" err="1">
                <a:solidFill>
                  <a:srgbClr val="197EC6"/>
                </a:solidFill>
                <a:latin typeface="Times New Roman" panose="02020603050405020304" pitchFamily="18" charset="0"/>
                <a:cs typeface="Times New Roman" panose="02020603050405020304" pitchFamily="18" charset="0"/>
              </a:rPr>
              <a:t>bày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hình</a:t>
            </a:r>
            <a:r>
              <a:rPr lang="en-US"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Sắp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trừ</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vấn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9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TextBox 3"/>
          <p:cNvSpPr txBox="1"/>
          <p:nvPr/>
        </p:nvSpPr>
        <p:spPr>
          <a:xfrm>
            <a:off x="923404" y="5131438"/>
            <a:ext cx="456434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Everyone has to understand that future changes must be agreed to by the sponsor, stakeholders, and you before the changes are made</a:t>
            </a:r>
          </a:p>
        </p:txBody>
      </p:sp>
      <p:sp>
        <p:nvSpPr>
          <p:cNvPr id="10" name="TextBox 9"/>
          <p:cNvSpPr txBox="1"/>
          <p:nvPr/>
        </p:nvSpPr>
        <p:spPr>
          <a:xfrm>
            <a:off x="485333" y="74558"/>
            <a:ext cx="4902593"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Why It Is Important to Establish a Requirements Baseline</a:t>
            </a:r>
          </a:p>
        </p:txBody>
      </p:sp>
      <p:sp>
        <p:nvSpPr>
          <p:cNvPr id="12" name="TextBox 11"/>
          <p:cNvSpPr txBox="1"/>
          <p:nvPr/>
        </p:nvSpPr>
        <p:spPr>
          <a:xfrm>
            <a:off x="729991" y="929511"/>
            <a:ext cx="3982686"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Requirements Baseline</a:t>
            </a:r>
            <a:endParaRPr lang="en-US" b="1"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Incorporates the original requirements for a project plus or minus approved changes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Serves as the basis for managing requirements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Must be signed and approved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serve as the basis of ensuring that the project is complete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Sets measurement criteria, helps control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Defines the scope of the project, ensures clarity of scope before detail planning begins</a:t>
            </a:r>
          </a:p>
        </p:txBody>
      </p:sp>
      <p:sp>
        <p:nvSpPr>
          <p:cNvPr id="11" name="TextBox 10">
            <a:extLst>
              <a:ext uri="{FF2B5EF4-FFF2-40B4-BE49-F238E27FC236}">
                <a16:creationId xmlns="" xmlns:a16="http://schemas.microsoft.com/office/drawing/2014/main" id="{CCE7A584-5C18-432E-978F-0FF53461DC61}"/>
              </a:ext>
            </a:extLst>
          </p:cNvPr>
          <p:cNvSpPr txBox="1"/>
          <p:nvPr/>
        </p:nvSpPr>
        <p:spPr>
          <a:xfrm>
            <a:off x="6260122" y="-16261"/>
            <a:ext cx="5219116" cy="830997"/>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Tại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nó</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trọng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để</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lập đ</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ờng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cơ</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sở</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8D57C245-FB84-425A-8434-80618AEEA550}"/>
              </a:ext>
            </a:extLst>
          </p:cNvPr>
          <p:cNvSpPr txBox="1"/>
          <p:nvPr/>
        </p:nvSpPr>
        <p:spPr>
          <a:xfrm>
            <a:off x="6704248" y="929511"/>
            <a:ext cx="3982687" cy="4524315"/>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ờng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sở</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yêu </a:t>
            </a:r>
            <a:r>
              <a:rPr lang="en-US" b="1" dirty="0" err="1">
                <a:solidFill>
                  <a:srgbClr val="197EC6"/>
                </a:solidFill>
                <a:latin typeface="Times New Roman" panose="02020603050405020304" pitchFamily="18" charset="0"/>
                <a:cs typeface="Times New Roman" panose="02020603050405020304" pitchFamily="18" charset="0"/>
              </a:rPr>
              <a:t>cầu</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Kết hợp các yêu cầu ban đầu cho một dự án cộng hoặc trừ những thay đổi được chấp thuận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Làm cơ sở để quản lý các yêu cầu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Phải được ký kết và phê duyệt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Giúp làm cơ sở đảm bảo rằng dự án hoàn thành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Thiết lập tiêu chuẩn đo lường, giúp kiểm soát dự 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Xác định phạm vi của dự án, đảm bảo rõ ràng phạm vi trước khi bắt đầu quy hoạch chi tiế</a:t>
            </a:r>
            <a:r>
              <a:rPr lang="en-US" dirty="0">
                <a:solidFill>
                  <a:srgbClr val="197EC6"/>
                </a:solidFill>
                <a:latin typeface="Times New Roman" panose="02020603050405020304" pitchFamily="18" charset="0"/>
                <a:cs typeface="Times New Roman" panose="02020603050405020304" pitchFamily="18" charset="0"/>
              </a:rPr>
              <a:t>t</a:t>
            </a: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C422740B-DFC9-4C5F-B4A3-7166401C8C22}"/>
              </a:ext>
            </a:extLst>
          </p:cNvPr>
          <p:cNvSpPr txBox="1"/>
          <p:nvPr/>
        </p:nvSpPr>
        <p:spPr>
          <a:xfrm>
            <a:off x="6704248" y="5098864"/>
            <a:ext cx="5122475" cy="1077218"/>
          </a:xfrm>
          <a:prstGeom prst="rect">
            <a:avLst/>
          </a:prstGeom>
          <a:noFill/>
        </p:spPr>
        <p:txBody>
          <a:bodyPr wrap="square" rtlCol="0">
            <a:spAutoFit/>
          </a:bodyPr>
          <a:lstStyle/>
          <a:p>
            <a:r>
              <a:rPr lang="vi-VN" sz="1600" dirty="0">
                <a:solidFill>
                  <a:srgbClr val="197EC6"/>
                </a:solidFill>
                <a:latin typeface="Times New Roman" panose="02020603050405020304" pitchFamily="18" charset="0"/>
                <a:cs typeface="Times New Roman" panose="02020603050405020304" pitchFamily="18" charset="0"/>
              </a:rPr>
              <a:t>Mọi người phải hiểu rằng những thay đổi trong tương lai phải được sự đồng ý của người bảo trợ, các bên liên quan và bạn trước khi những thay đổi được thực hiện</a:t>
            </a:r>
            <a:endParaRPr lang="en-US" sz="1600" dirty="0">
              <a:solidFill>
                <a:srgbClr val="197EC6"/>
              </a:solidFill>
              <a:latin typeface="Times New Roman" panose="02020603050405020304" pitchFamily="18" charset="0"/>
              <a:cs typeface="Times New Roman" panose="02020603050405020304" pitchFamily="18" charset="0"/>
            </a:endParaRPr>
          </a:p>
          <a:p>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38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TextBox 3"/>
          <p:cNvSpPr txBox="1"/>
          <p:nvPr/>
        </p:nvSpPr>
        <p:spPr>
          <a:xfrm>
            <a:off x="0" y="5437507"/>
            <a:ext cx="538792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requirements-gathering process is iterative; it is important to redo the process and ask a lot of questions</a:t>
            </a:r>
          </a:p>
        </p:txBody>
      </p:sp>
      <p:sp>
        <p:nvSpPr>
          <p:cNvPr id="10" name="TextBox 9"/>
          <p:cNvSpPr txBox="1"/>
          <p:nvPr/>
        </p:nvSpPr>
        <p:spPr>
          <a:xfrm>
            <a:off x="1" y="0"/>
            <a:ext cx="6752492" cy="461665"/>
          </a:xfrm>
          <a:prstGeom prst="rect">
            <a:avLst/>
          </a:prstGeom>
          <a:noFill/>
        </p:spPr>
        <p:txBody>
          <a:bodyPr wrap="square" rtlCol="0">
            <a:spAutoFit/>
          </a:bodyPr>
          <a:lstStyle/>
          <a:p>
            <a:r>
              <a:rPr lang="en-US" sz="23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Some Common Pitfalls of Requirements Gathering</a:t>
            </a:r>
            <a:endPar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1" y="452274"/>
            <a:ext cx="5219113" cy="4856714"/>
          </a:xfrm>
          <a:prstGeom prst="rect">
            <a:avLst/>
          </a:prstGeom>
          <a:noFill/>
        </p:spPr>
        <p:txBody>
          <a:bodyPr wrap="square" rtlCol="0">
            <a:spAutoFit/>
          </a:bodyPr>
          <a:lstStyle/>
          <a:p>
            <a:pPr marL="285750" indent="-285750">
              <a:buFont typeface="Wingdings" panose="05000000000000000000" pitchFamily="2" charset="2"/>
              <a:buChar char="§"/>
            </a:pPr>
            <a:r>
              <a:rPr lang="en-US" sz="1720" b="1" dirty="0">
                <a:latin typeface="Times New Roman" panose="02020603050405020304" pitchFamily="18" charset="0"/>
                <a:cs typeface="Times New Roman" panose="02020603050405020304" pitchFamily="18" charset="0"/>
              </a:rPr>
              <a:t>Unclear requirements </a:t>
            </a:r>
            <a:r>
              <a:rPr lang="en-US" sz="1720" dirty="0">
                <a:latin typeface="Times New Roman" panose="02020603050405020304" pitchFamily="18" charset="0"/>
                <a:cs typeface="Times New Roman" panose="02020603050405020304" pitchFamily="18" charset="0"/>
              </a:rPr>
              <a:t>: This is the most common source of difficulty. The more unique a project, the greater the risk of unclear or imprecise requirements</a:t>
            </a:r>
          </a:p>
          <a:p>
            <a:pPr marL="742950" lvl="1" indent="-285750">
              <a:buFont typeface="Arial" panose="020B0604020202020204" pitchFamily="34" charset="0"/>
              <a:buChar char="•"/>
            </a:pPr>
            <a:r>
              <a:rPr lang="en-US" sz="1720" dirty="0">
                <a:latin typeface="Times New Roman" panose="02020603050405020304" pitchFamily="18" charset="0"/>
                <a:cs typeface="Times New Roman" panose="02020603050405020304" pitchFamily="18" charset="0"/>
              </a:rPr>
              <a:t>Requirements are dynamic and ever-changing because they are defined in relation to their environment</a:t>
            </a:r>
          </a:p>
          <a:p>
            <a:pPr marL="742950" lvl="1" indent="-285750">
              <a:buFont typeface="Arial" panose="020B0604020202020204" pitchFamily="34" charset="0"/>
              <a:buChar char="•"/>
            </a:pPr>
            <a:r>
              <a:rPr lang="en-US" sz="1720" dirty="0">
                <a:latin typeface="Times New Roman" panose="02020603050405020304" pitchFamily="18" charset="0"/>
                <a:cs typeface="Times New Roman" panose="02020603050405020304" pitchFamily="18" charset="0"/>
              </a:rPr>
              <a:t>You must guide the process and work closely with the sponsor to identify clear requirements</a:t>
            </a:r>
          </a:p>
          <a:p>
            <a:pPr marL="285750" indent="-285750">
              <a:buFont typeface="Wingdings" panose="05000000000000000000" pitchFamily="2" charset="2"/>
              <a:buChar char="§"/>
            </a:pPr>
            <a:r>
              <a:rPr lang="en-US" sz="1720" b="1" dirty="0">
                <a:latin typeface="Times New Roman" panose="02020603050405020304" pitchFamily="18" charset="0"/>
                <a:cs typeface="Times New Roman" panose="02020603050405020304" pitchFamily="18" charset="0"/>
              </a:rPr>
              <a:t>Premature solutions </a:t>
            </a:r>
            <a:r>
              <a:rPr lang="en-US" sz="1720" dirty="0">
                <a:latin typeface="Times New Roman" panose="02020603050405020304" pitchFamily="18" charset="0"/>
                <a:cs typeface="Times New Roman" panose="02020603050405020304" pitchFamily="18" charset="0"/>
              </a:rPr>
              <a:t>: Coming up with answers before asking all the right questions can result in a premature and incorrect solution offering</a:t>
            </a:r>
          </a:p>
          <a:p>
            <a:pPr marL="285750" indent="-285750">
              <a:buFont typeface="Wingdings" panose="05000000000000000000" pitchFamily="2" charset="2"/>
              <a:buChar char="§"/>
            </a:pPr>
            <a:r>
              <a:rPr lang="en-US" sz="1720" b="1" dirty="0">
                <a:latin typeface="Times New Roman" panose="02020603050405020304" pitchFamily="18" charset="0"/>
                <a:cs typeface="Times New Roman" panose="02020603050405020304" pitchFamily="18" charset="0"/>
              </a:rPr>
              <a:t>Lack of clarity about who the sponsor is </a:t>
            </a:r>
            <a:r>
              <a:rPr lang="en-US" sz="1720" dirty="0">
                <a:latin typeface="Times New Roman" panose="02020603050405020304" pitchFamily="18" charset="0"/>
                <a:cs typeface="Times New Roman" panose="02020603050405020304" pitchFamily="18" charset="0"/>
              </a:rPr>
              <a:t>: You might find yourself on a project that has conflicting needs. In this instance, you first job is to find out who the sponsor is</a:t>
            </a:r>
          </a:p>
          <a:p>
            <a:pPr marL="285750" indent="-285750">
              <a:buFont typeface="Wingdings" panose="05000000000000000000" pitchFamily="2" charset="2"/>
              <a:buChar char="§"/>
            </a:pPr>
            <a:r>
              <a:rPr lang="en-US" sz="1720" b="1" dirty="0">
                <a:latin typeface="Times New Roman" panose="02020603050405020304" pitchFamily="18" charset="0"/>
                <a:cs typeface="Times New Roman" panose="02020603050405020304" pitchFamily="18" charset="0"/>
              </a:rPr>
              <a:t>Biases </a:t>
            </a:r>
            <a:r>
              <a:rPr lang="en-US" sz="1720" dirty="0">
                <a:latin typeface="Times New Roman" panose="02020603050405020304" pitchFamily="18" charset="0"/>
                <a:cs typeface="Times New Roman" panose="02020603050405020304" pitchFamily="18" charset="0"/>
              </a:rPr>
              <a:t>: When analyzing requirements, avoid inadvertently altering requirements to reflect one person’s biases, rather than the needs of the sponsor</a:t>
            </a:r>
          </a:p>
        </p:txBody>
      </p:sp>
      <p:sp>
        <p:nvSpPr>
          <p:cNvPr id="11" name="TextBox 10">
            <a:extLst>
              <a:ext uri="{FF2B5EF4-FFF2-40B4-BE49-F238E27FC236}">
                <a16:creationId xmlns="" xmlns:a16="http://schemas.microsoft.com/office/drawing/2014/main" id="{C1D6384F-D934-4E72-8D23-26BB7C70C859}"/>
              </a:ext>
            </a:extLst>
          </p:cNvPr>
          <p:cNvSpPr txBox="1"/>
          <p:nvPr/>
        </p:nvSpPr>
        <p:spPr>
          <a:xfrm>
            <a:off x="6525038" y="-9391"/>
            <a:ext cx="5629422" cy="461665"/>
          </a:xfrm>
          <a:prstGeom prst="rect">
            <a:avLst/>
          </a:prstGeom>
          <a:noFill/>
        </p:spPr>
        <p:txBody>
          <a:bodyPr wrap="square" rtlCol="0">
            <a:spAutoFit/>
          </a:bodyPr>
          <a:lstStyle/>
          <a:p>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số</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lỗi</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t>
            </a:r>
            <a:r>
              <a:rPr lang="vi-VN"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ờng</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gặp</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thu</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thập</a:t>
            </a:r>
            <a:r>
              <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3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endParaRPr lang="en-US" sz="23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F4874CDC-3D69-4EEB-93EA-CD14DBEE03DD}"/>
              </a:ext>
            </a:extLst>
          </p:cNvPr>
          <p:cNvSpPr txBox="1"/>
          <p:nvPr/>
        </p:nvSpPr>
        <p:spPr>
          <a:xfrm>
            <a:off x="6525038" y="414448"/>
            <a:ext cx="5629422" cy="4856714"/>
          </a:xfrm>
          <a:prstGeom prst="rect">
            <a:avLst/>
          </a:prstGeom>
          <a:noFill/>
        </p:spPr>
        <p:txBody>
          <a:bodyPr wrap="square" rtlCol="0">
            <a:spAutoFit/>
          </a:bodyPr>
          <a:lstStyle/>
          <a:p>
            <a:pPr marL="285750" indent="-285750">
              <a:buFont typeface="Wingdings" panose="05000000000000000000" pitchFamily="2" charset="2"/>
              <a:buChar char="§"/>
            </a:pPr>
            <a:r>
              <a:rPr lang="en-US" sz="1720" b="1" dirty="0">
                <a:solidFill>
                  <a:srgbClr val="197EC6"/>
                </a:solidFill>
                <a:latin typeface="Times New Roman" panose="02020603050405020304" pitchFamily="18" charset="0"/>
                <a:cs typeface="Times New Roman" panose="02020603050405020304" pitchFamily="18" charset="0"/>
              </a:rPr>
              <a:t>Yêu </a:t>
            </a:r>
            <a:r>
              <a:rPr lang="en-US" sz="1720" b="1" dirty="0" err="1">
                <a:solidFill>
                  <a:srgbClr val="197EC6"/>
                </a:solidFill>
                <a:latin typeface="Times New Roman" panose="02020603050405020304" pitchFamily="18" charset="0"/>
                <a:cs typeface="Times New Roman" panose="02020603050405020304" pitchFamily="18" charset="0"/>
              </a:rPr>
              <a:t>cầu</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không</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rõ</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ràng</a:t>
            </a:r>
            <a:r>
              <a:rPr lang="en-US" sz="1720" b="1" dirty="0">
                <a:solidFill>
                  <a:srgbClr val="197EC6"/>
                </a:solidFill>
                <a:latin typeface="Times New Roman" panose="02020603050405020304" pitchFamily="18" charset="0"/>
                <a:cs typeface="Times New Roman" panose="02020603050405020304" pitchFamily="18" charset="0"/>
              </a:rPr>
              <a:t> </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Đây</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là</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một</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nguồn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phổ</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biến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nhất</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gây</a:t>
            </a:r>
            <a:r>
              <a:rPr lang="en-US" sz="1720" dirty="0">
                <a:solidFill>
                  <a:srgbClr val="197EC6"/>
                </a:solidFill>
                <a:latin typeface="Times New Roman" panose="02020603050405020304" pitchFamily="18" charset="0"/>
                <a:cs typeface="Times New Roman" panose="02020603050405020304" pitchFamily="18" charset="0"/>
              </a:rPr>
              <a:t> ra </a:t>
            </a:r>
            <a:r>
              <a:rPr lang="en-US" sz="1720" dirty="0" err="1">
                <a:solidFill>
                  <a:srgbClr val="197EC6"/>
                </a:solidFill>
                <a:latin typeface="Times New Roman" panose="02020603050405020304" pitchFamily="18" charset="0"/>
                <a:cs typeface="Times New Roman" panose="02020603050405020304" pitchFamily="18" charset="0"/>
              </a:rPr>
              <a:t>khó</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khăn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Dự</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án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càng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độc</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đáo</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rủi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ro</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của</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các</a:t>
            </a:r>
            <a:r>
              <a:rPr lang="en-US" sz="1720" dirty="0">
                <a:solidFill>
                  <a:srgbClr val="197EC6"/>
                </a:solidFill>
                <a:latin typeface="Times New Roman" panose="02020603050405020304" pitchFamily="18" charset="0"/>
                <a:cs typeface="Times New Roman" panose="02020603050405020304" pitchFamily="18" charset="0"/>
              </a:rPr>
              <a:t> yêu </a:t>
            </a:r>
            <a:r>
              <a:rPr lang="en-US" sz="1720" dirty="0" err="1">
                <a:solidFill>
                  <a:srgbClr val="197EC6"/>
                </a:solidFill>
                <a:latin typeface="Times New Roman" panose="02020603050405020304" pitchFamily="18" charset="0"/>
                <a:cs typeface="Times New Roman" panose="02020603050405020304" pitchFamily="18" charset="0"/>
              </a:rPr>
              <a:t>cầu</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không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rõ</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ràng</a:t>
            </a:r>
            <a:r>
              <a:rPr lang="en-US" sz="1720" dirty="0">
                <a:solidFill>
                  <a:srgbClr val="197EC6"/>
                </a:solidFill>
                <a:latin typeface="Times New Roman" panose="02020603050405020304" pitchFamily="18" charset="0"/>
                <a:cs typeface="Times New Roman" panose="02020603050405020304" pitchFamily="18" charset="0"/>
              </a:rPr>
              <a:t> hay </a:t>
            </a:r>
            <a:r>
              <a:rPr lang="en-US" sz="1720" dirty="0" err="1">
                <a:solidFill>
                  <a:srgbClr val="197EC6"/>
                </a:solidFill>
                <a:latin typeface="Times New Roman" panose="02020603050405020304" pitchFamily="18" charset="0"/>
                <a:cs typeface="Times New Roman" panose="02020603050405020304" pitchFamily="18" charset="0"/>
              </a:rPr>
              <a:t>không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chính</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xác</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càng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cao</a:t>
            </a:r>
            <a:endParaRPr lang="en-US" sz="172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20" dirty="0" err="1">
                <a:solidFill>
                  <a:srgbClr val="197EC6"/>
                </a:solidFill>
                <a:latin typeface="Times New Roman" panose="02020603050405020304" pitchFamily="18" charset="0"/>
                <a:cs typeface="Times New Roman" panose="02020603050405020304" pitchFamily="18" charset="0"/>
              </a:rPr>
              <a:t>Những</a:t>
            </a:r>
            <a:r>
              <a:rPr lang="en-US" sz="1720" dirty="0">
                <a:solidFill>
                  <a:srgbClr val="197EC6"/>
                </a:solidFill>
                <a:latin typeface="Times New Roman" panose="02020603050405020304" pitchFamily="18" charset="0"/>
                <a:cs typeface="Times New Roman" panose="02020603050405020304" pitchFamily="18" charset="0"/>
              </a:rPr>
              <a:t> yêu </a:t>
            </a:r>
            <a:r>
              <a:rPr lang="en-US" sz="1720" dirty="0" err="1">
                <a:solidFill>
                  <a:srgbClr val="197EC6"/>
                </a:solidFill>
                <a:latin typeface="Times New Roman" panose="02020603050405020304" pitchFamily="18" charset="0"/>
                <a:cs typeface="Times New Roman" panose="02020603050405020304" pitchFamily="18" charset="0"/>
              </a:rPr>
              <a:t>cầu</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luôn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linh</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động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và</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thay</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đổi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bởi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vì</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chúng</a:t>
            </a:r>
            <a:r>
              <a:rPr lang="en-US" sz="1720" dirty="0">
                <a:solidFill>
                  <a:srgbClr val="197EC6"/>
                </a:solidFill>
                <a:latin typeface="Times New Roman" panose="02020603050405020304" pitchFamily="18" charset="0"/>
                <a:cs typeface="Times New Roman" panose="02020603050405020304" pitchFamily="18" charset="0"/>
              </a:rPr>
              <a:t> đ</a:t>
            </a:r>
            <a:r>
              <a:rPr lang="vi-VN" sz="1720" dirty="0">
                <a:solidFill>
                  <a:srgbClr val="197EC6"/>
                </a:solidFill>
                <a:latin typeface="Times New Roman" panose="02020603050405020304" pitchFamily="18" charset="0"/>
                <a:cs typeface="Times New Roman" panose="02020603050405020304" pitchFamily="18" charset="0"/>
              </a:rPr>
              <a:t>ư</a:t>
            </a:r>
            <a:r>
              <a:rPr lang="en-US" sz="1720" dirty="0" err="1">
                <a:solidFill>
                  <a:srgbClr val="197EC6"/>
                </a:solidFill>
                <a:latin typeface="Times New Roman" panose="02020603050405020304" pitchFamily="18" charset="0"/>
                <a:cs typeface="Times New Roman" panose="02020603050405020304" pitchFamily="18" charset="0"/>
              </a:rPr>
              <a:t>ợc</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xác</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định</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liên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quan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tới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môi</a:t>
            </a:r>
            <a:r>
              <a:rPr lang="en-US" sz="1720" dirty="0">
                <a:solidFill>
                  <a:srgbClr val="197EC6"/>
                </a:solidFill>
                <a:latin typeface="Times New Roman" panose="02020603050405020304" pitchFamily="18" charset="0"/>
                <a:cs typeface="Times New Roman" panose="02020603050405020304" pitchFamily="18" charset="0"/>
              </a:rPr>
              <a:t> tr</a:t>
            </a:r>
            <a:r>
              <a:rPr lang="vi-VN" sz="1720" dirty="0">
                <a:solidFill>
                  <a:srgbClr val="197EC6"/>
                </a:solidFill>
                <a:latin typeface="Times New Roman" panose="02020603050405020304" pitchFamily="18" charset="0"/>
                <a:cs typeface="Times New Roman" panose="02020603050405020304" pitchFamily="18" charset="0"/>
              </a:rPr>
              <a:t>ư</a:t>
            </a:r>
            <a:r>
              <a:rPr lang="en-US" sz="1720" dirty="0" err="1">
                <a:solidFill>
                  <a:srgbClr val="197EC6"/>
                </a:solidFill>
                <a:latin typeface="Times New Roman" panose="02020603050405020304" pitchFamily="18" charset="0"/>
                <a:cs typeface="Times New Roman" panose="02020603050405020304" pitchFamily="18" charset="0"/>
              </a:rPr>
              <a:t>ờng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của</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chúng</a:t>
            </a:r>
            <a:endParaRPr lang="en-US" sz="172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1720" dirty="0">
                <a:solidFill>
                  <a:srgbClr val="197EC6"/>
                </a:solidFill>
                <a:latin typeface="Times New Roman" panose="02020603050405020304" pitchFamily="18" charset="0"/>
                <a:cs typeface="Times New Roman" panose="02020603050405020304" pitchFamily="18" charset="0"/>
              </a:rPr>
              <a:t>Bạn phải hướng dẫn </a:t>
            </a:r>
            <a:r>
              <a:rPr lang="en-US" sz="1720" dirty="0" err="1">
                <a:solidFill>
                  <a:srgbClr val="197EC6"/>
                </a:solidFill>
                <a:latin typeface="Times New Roman" panose="02020603050405020304" pitchFamily="18" charset="0"/>
                <a:cs typeface="Times New Roman" panose="02020603050405020304" pitchFamily="18" charset="0"/>
              </a:rPr>
              <a:t>quy</a:t>
            </a:r>
            <a:r>
              <a:rPr lang="vi-VN" sz="1720" dirty="0">
                <a:solidFill>
                  <a:srgbClr val="197EC6"/>
                </a:solidFill>
                <a:latin typeface="Times New Roman" panose="02020603050405020304" pitchFamily="18" charset="0"/>
                <a:cs typeface="Times New Roman" panose="02020603050405020304" pitchFamily="18" charset="0"/>
              </a:rPr>
              <a:t> trình và làm việc chặt chẽ với nhà tài trợ để xác định các yêu cầu rõ rang</a:t>
            </a:r>
            <a:endParaRPr lang="en-US" sz="172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sz="1720" b="1" dirty="0">
                <a:solidFill>
                  <a:srgbClr val="197EC6"/>
                </a:solidFill>
                <a:latin typeface="Times New Roman" panose="02020603050405020304" pitchFamily="18" charset="0"/>
                <a:cs typeface="Times New Roman" panose="02020603050405020304" pitchFamily="18" charset="0"/>
              </a:rPr>
              <a:t>Các giải pháp sớm</a:t>
            </a:r>
            <a:r>
              <a:rPr lang="vi-VN" sz="1720" dirty="0">
                <a:solidFill>
                  <a:srgbClr val="197EC6"/>
                </a:solidFill>
                <a:latin typeface="Times New Roman" panose="02020603050405020304" pitchFamily="18" charset="0"/>
                <a:cs typeface="Times New Roman" panose="02020603050405020304" pitchFamily="18" charset="0"/>
              </a:rPr>
              <a:t>: Trả lời câu hỏi trước khi đặt câu hỏi đúng có thể dẫn đến việc cung cấp các giải pháp thiếu sót và không chính xác</a:t>
            </a:r>
            <a:endParaRPr lang="en-US" sz="172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sz="1720" b="1" dirty="0">
                <a:solidFill>
                  <a:srgbClr val="197EC6"/>
                </a:solidFill>
                <a:latin typeface="Times New Roman" panose="02020603050405020304" pitchFamily="18" charset="0"/>
                <a:cs typeface="Times New Roman" panose="02020603050405020304" pitchFamily="18" charset="0"/>
              </a:rPr>
              <a:t>Thiếu sự rõ ràng </a:t>
            </a:r>
            <a:r>
              <a:rPr lang="en-US" sz="1720" b="1" dirty="0" err="1">
                <a:solidFill>
                  <a:srgbClr val="197EC6"/>
                </a:solidFill>
                <a:latin typeface="Times New Roman" panose="02020603050405020304" pitchFamily="18" charset="0"/>
                <a:cs typeface="Times New Roman" panose="02020603050405020304" pitchFamily="18" charset="0"/>
              </a:rPr>
              <a:t>ai</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là</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nhà</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tài</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trợ</a:t>
            </a:r>
            <a:r>
              <a:rPr lang="vi-VN" sz="1720" dirty="0">
                <a:solidFill>
                  <a:srgbClr val="197EC6"/>
                </a:solidFill>
                <a:latin typeface="Times New Roman" panose="02020603050405020304" pitchFamily="18" charset="0"/>
                <a:cs typeface="Times New Roman" panose="02020603050405020304" pitchFamily="18" charset="0"/>
              </a:rPr>
              <a:t>: Bạn có thể thấy mình trong một dự án có những nhu cầu xung đột. Trong trường hợp này, công việc đầu tiên của bạn là tìm ra </a:t>
            </a:r>
            <a:r>
              <a:rPr lang="en-US" sz="1720" dirty="0" err="1">
                <a:solidFill>
                  <a:srgbClr val="197EC6"/>
                </a:solidFill>
                <a:latin typeface="Times New Roman" panose="02020603050405020304" pitchFamily="18" charset="0"/>
                <a:cs typeface="Times New Roman" panose="02020603050405020304" pitchFamily="18" charset="0"/>
              </a:rPr>
              <a:t>nhà</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tài</a:t>
            </a:r>
            <a:r>
              <a:rPr lang="en-US" sz="1720" dirty="0">
                <a:solidFill>
                  <a:srgbClr val="197EC6"/>
                </a:solidFill>
                <a:latin typeface="Times New Roman" panose="02020603050405020304" pitchFamily="18" charset="0"/>
                <a:cs typeface="Times New Roman" panose="02020603050405020304" pitchFamily="18" charset="0"/>
              </a:rPr>
              <a:t> </a:t>
            </a:r>
            <a:r>
              <a:rPr lang="vi-VN" sz="1720" dirty="0">
                <a:solidFill>
                  <a:srgbClr val="197EC6"/>
                </a:solidFill>
                <a:latin typeface="Times New Roman" panose="02020603050405020304" pitchFamily="18" charset="0"/>
                <a:cs typeface="Times New Roman" panose="02020603050405020304" pitchFamily="18" charset="0"/>
              </a:rPr>
              <a:t>trợ là ai</a:t>
            </a:r>
            <a:endParaRPr lang="en-US" sz="172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20" b="1" dirty="0" err="1">
                <a:solidFill>
                  <a:srgbClr val="197EC6"/>
                </a:solidFill>
                <a:latin typeface="Times New Roman" panose="02020603050405020304" pitchFamily="18" charset="0"/>
                <a:cs typeface="Times New Roman" panose="02020603050405020304" pitchFamily="18" charset="0"/>
              </a:rPr>
              <a:t>Sự</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thiên</a:t>
            </a:r>
            <a:r>
              <a:rPr lang="en-US" sz="1720" b="1" dirty="0">
                <a:solidFill>
                  <a:srgbClr val="197EC6"/>
                </a:solidFill>
                <a:latin typeface="Times New Roman" panose="02020603050405020304" pitchFamily="18" charset="0"/>
                <a:cs typeface="Times New Roman" panose="02020603050405020304" pitchFamily="18" charset="0"/>
              </a:rPr>
              <a:t> </a:t>
            </a:r>
            <a:r>
              <a:rPr lang="en-US" sz="1720" b="1" dirty="0" err="1">
                <a:solidFill>
                  <a:srgbClr val="197EC6"/>
                </a:solidFill>
                <a:latin typeface="Times New Roman" panose="02020603050405020304" pitchFamily="18" charset="0"/>
                <a:cs typeface="Times New Roman" panose="02020603050405020304" pitchFamily="18" charset="0"/>
              </a:rPr>
              <a:t>vị</a:t>
            </a:r>
            <a:r>
              <a:rPr lang="en-US" sz="1720" b="1" dirty="0">
                <a:solidFill>
                  <a:srgbClr val="197EC6"/>
                </a:solidFill>
                <a:latin typeface="Times New Roman" panose="02020603050405020304" pitchFamily="18" charset="0"/>
                <a:cs typeface="Times New Roman" panose="02020603050405020304" pitchFamily="18" charset="0"/>
              </a:rPr>
              <a:t> </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Khi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phân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tích</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các</a:t>
            </a:r>
            <a:r>
              <a:rPr lang="en-US" sz="1720" dirty="0">
                <a:solidFill>
                  <a:srgbClr val="197EC6"/>
                </a:solidFill>
                <a:latin typeface="Times New Roman" panose="02020603050405020304" pitchFamily="18" charset="0"/>
                <a:cs typeface="Times New Roman" panose="02020603050405020304" pitchFamily="18" charset="0"/>
              </a:rPr>
              <a:t> yêu </a:t>
            </a:r>
            <a:r>
              <a:rPr lang="en-US" sz="1720" dirty="0" err="1">
                <a:solidFill>
                  <a:srgbClr val="197EC6"/>
                </a:solidFill>
                <a:latin typeface="Times New Roman" panose="02020603050405020304" pitchFamily="18" charset="0"/>
                <a:cs typeface="Times New Roman" panose="02020603050405020304" pitchFamily="18" charset="0"/>
              </a:rPr>
              <a:t>cầu</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tránh</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vô</a:t>
            </a:r>
            <a:r>
              <a:rPr lang="en-US" sz="1720" dirty="0">
                <a:solidFill>
                  <a:srgbClr val="197EC6"/>
                </a:solidFill>
                <a:latin typeface="Times New Roman" panose="02020603050405020304" pitchFamily="18" charset="0"/>
                <a:cs typeface="Times New Roman" panose="02020603050405020304" pitchFamily="18" charset="0"/>
              </a:rPr>
              <a:t> ý </a:t>
            </a:r>
            <a:r>
              <a:rPr lang="en-US" sz="1720" dirty="0" err="1">
                <a:solidFill>
                  <a:srgbClr val="197EC6"/>
                </a:solidFill>
                <a:latin typeface="Times New Roman" panose="02020603050405020304" pitchFamily="18" charset="0"/>
                <a:cs typeface="Times New Roman" panose="02020603050405020304" pitchFamily="18" charset="0"/>
              </a:rPr>
              <a:t>sử</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đổi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các</a:t>
            </a:r>
            <a:r>
              <a:rPr lang="en-US" sz="1720" dirty="0">
                <a:solidFill>
                  <a:srgbClr val="197EC6"/>
                </a:solidFill>
                <a:latin typeface="Times New Roman" panose="02020603050405020304" pitchFamily="18" charset="0"/>
                <a:cs typeface="Times New Roman" panose="02020603050405020304" pitchFamily="18" charset="0"/>
              </a:rPr>
              <a:t> yêu </a:t>
            </a:r>
            <a:r>
              <a:rPr lang="en-US" sz="1720" dirty="0" err="1">
                <a:solidFill>
                  <a:srgbClr val="197EC6"/>
                </a:solidFill>
                <a:latin typeface="Times New Roman" panose="02020603050405020304" pitchFamily="18" charset="0"/>
                <a:cs typeface="Times New Roman" panose="02020603050405020304" pitchFamily="18" charset="0"/>
              </a:rPr>
              <a:t>cầu</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để</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phản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ánh</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sự</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thiên</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vị</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của</a:t>
            </a:r>
            <a:r>
              <a:rPr lang="en-US" sz="1720" dirty="0">
                <a:solidFill>
                  <a:srgbClr val="197EC6"/>
                </a:solidFill>
                <a:latin typeface="Times New Roman" panose="02020603050405020304" pitchFamily="18" charset="0"/>
                <a:cs typeface="Times New Roman" panose="02020603050405020304" pitchFamily="18" charset="0"/>
              </a:rPr>
              <a:t> ai </a:t>
            </a:r>
            <a:r>
              <a:rPr lang="en-US" sz="1720" dirty="0" err="1">
                <a:solidFill>
                  <a:srgbClr val="197EC6"/>
                </a:solidFill>
                <a:latin typeface="Times New Roman" panose="02020603050405020304" pitchFamily="18" charset="0"/>
                <a:cs typeface="Times New Roman" panose="02020603050405020304" pitchFamily="18" charset="0"/>
              </a:rPr>
              <a:t>đó</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chứ</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không</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phải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nhu</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cầu</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của</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nhà</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tài</a:t>
            </a:r>
            <a:r>
              <a:rPr lang="en-US" sz="1720" dirty="0">
                <a:solidFill>
                  <a:srgbClr val="197EC6"/>
                </a:solidFill>
                <a:latin typeface="Times New Roman" panose="02020603050405020304" pitchFamily="18" charset="0"/>
                <a:cs typeface="Times New Roman" panose="02020603050405020304" pitchFamily="18" charset="0"/>
              </a:rPr>
              <a:t> </a:t>
            </a:r>
            <a:r>
              <a:rPr lang="en-US" sz="1720" dirty="0" err="1">
                <a:solidFill>
                  <a:srgbClr val="197EC6"/>
                </a:solidFill>
                <a:latin typeface="Times New Roman" panose="02020603050405020304" pitchFamily="18" charset="0"/>
                <a:cs typeface="Times New Roman" panose="02020603050405020304" pitchFamily="18" charset="0"/>
              </a:rPr>
              <a:t>trợ</a:t>
            </a:r>
            <a:endParaRPr lang="en-US" sz="1720"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AC10B278-030D-4B21-91E7-2BA8C50A40C5}"/>
              </a:ext>
            </a:extLst>
          </p:cNvPr>
          <p:cNvSpPr txBox="1"/>
          <p:nvPr/>
        </p:nvSpPr>
        <p:spPr>
          <a:xfrm>
            <a:off x="6384389" y="5437507"/>
            <a:ext cx="5387926" cy="584775"/>
          </a:xfrm>
          <a:prstGeom prst="rect">
            <a:avLst/>
          </a:prstGeom>
          <a:noFill/>
        </p:spPr>
        <p:txBody>
          <a:bodyPr wrap="square" rtlCol="0">
            <a:spAutoFit/>
          </a:bodyPr>
          <a:lstStyle/>
          <a:p>
            <a:r>
              <a:rPr lang="en-US" sz="1600" dirty="0" err="1">
                <a:solidFill>
                  <a:srgbClr val="197EC6"/>
                </a:solidFill>
                <a:latin typeface="Times New Roman" panose="02020603050405020304" pitchFamily="18" charset="0"/>
                <a:cs typeface="Times New Roman" panose="02020603050405020304" pitchFamily="18" charset="0"/>
              </a:rPr>
              <a:t>Quá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thập</a:t>
            </a:r>
            <a:r>
              <a:rPr lang="en-US" sz="1600" dirty="0">
                <a:solidFill>
                  <a:srgbClr val="197EC6"/>
                </a:solidFill>
                <a:latin typeface="Times New Roman" panose="02020603050405020304" pitchFamily="18" charset="0"/>
                <a:cs typeface="Times New Roman" panose="02020603050405020304" pitchFamily="18" charset="0"/>
              </a:rPr>
              <a:t> yêu </a:t>
            </a:r>
            <a:r>
              <a:rPr lang="en-US" sz="1600" dirty="0" err="1">
                <a:solidFill>
                  <a:srgbClr val="197EC6"/>
                </a:solidFill>
                <a:latin typeface="Times New Roman" panose="02020603050405020304" pitchFamily="18" charset="0"/>
                <a:cs typeface="Times New Roman" panose="02020603050405020304" pitchFamily="18" charset="0"/>
              </a:rPr>
              <a:t>cầu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lặp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lặp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lại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điều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quan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trọng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phải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lại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hỏi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nhiều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câu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hỏi</a:t>
            </a:r>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4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pic>
        <p:nvPicPr>
          <p:cNvPr id="5" name="Picture 4"/>
          <p:cNvPicPr>
            <a:picLocks noChangeAspect="1"/>
          </p:cNvPicPr>
          <p:nvPr/>
        </p:nvPicPr>
        <p:blipFill>
          <a:blip r:embed="rId2"/>
          <a:stretch>
            <a:fillRect/>
          </a:stretch>
        </p:blipFill>
        <p:spPr>
          <a:xfrm>
            <a:off x="9036522" y="4641927"/>
            <a:ext cx="2082229" cy="1701995"/>
          </a:xfrm>
          <a:prstGeom prst="rect">
            <a:avLst/>
          </a:prstGeom>
        </p:spPr>
      </p:pic>
      <p:sp>
        <p:nvSpPr>
          <p:cNvPr id="10" name="TextBox 9"/>
          <p:cNvSpPr txBox="1"/>
          <p:nvPr/>
        </p:nvSpPr>
        <p:spPr>
          <a:xfrm>
            <a:off x="457198" y="434340"/>
            <a:ext cx="435395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Messages for Unit 7 (1 of 2)</a:t>
            </a:r>
          </a:p>
        </p:txBody>
      </p:sp>
      <p:sp>
        <p:nvSpPr>
          <p:cNvPr id="11" name="TextBox 10"/>
          <p:cNvSpPr txBox="1"/>
          <p:nvPr/>
        </p:nvSpPr>
        <p:spPr>
          <a:xfrm>
            <a:off x="6822832" y="1027709"/>
            <a:ext cx="4947808"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Luôn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Đảm bảo rằng bạn đặt các câu hỏi đúng để hiểu nơi dự án của bạn phù hợp trong chiến lược kinh doanh của quản lý</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hệ</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thống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ràng</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hang/</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xét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giữa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r>
              <a:rPr lang="en-US" dirty="0">
                <a:solidFill>
                  <a:srgbClr val="197EC6"/>
                </a:solidFill>
                <a:latin typeface="Times New Roman" panose="02020603050405020304" pitchFamily="18" charset="0"/>
                <a:cs typeface="Times New Roman" panose="02020603050405020304" pitchFamily="18" charset="0"/>
              </a:rPr>
              <a:t>/</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Hiểu được sự khác biệt giữa yêu cầu, thông số kỹ thuật, loại trừ và đường cơ sở</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DA4A43F4-A476-4374-BBD3-CB771EFABFCA}"/>
              </a:ext>
            </a:extLst>
          </p:cNvPr>
          <p:cNvSpPr txBox="1"/>
          <p:nvPr/>
        </p:nvSpPr>
        <p:spPr>
          <a:xfrm>
            <a:off x="7544972" y="401955"/>
            <a:ext cx="4488179"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điệp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chính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7 (1/2)</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873F5BEB-DB48-4EB0-84C9-8E052C5841A8}"/>
              </a:ext>
            </a:extLst>
          </p:cNvPr>
          <p:cNvSpPr txBox="1"/>
          <p:nvPr/>
        </p:nvSpPr>
        <p:spPr>
          <a:xfrm>
            <a:off x="174085" y="1027709"/>
            <a:ext cx="5390165"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Always do requirements identification, analysis, and validation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that you ask the right questions to understand where your project fits in management’s business strategy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 systematic approach</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requirements explicitly, have project staff and the client/project sponsor sign off</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 requirements definition between the project team and client/project sponsor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Knew the differences among requirements, specifications, exclusions, and baselines</a:t>
            </a:r>
          </a:p>
        </p:txBody>
      </p:sp>
    </p:spTree>
    <p:extLst>
      <p:ext uri="{BB962C8B-B14F-4D97-AF65-F5344CB8AC3E}">
        <p14:creationId xmlns:p14="http://schemas.microsoft.com/office/powerpoint/2010/main" val="396519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pic>
        <p:nvPicPr>
          <p:cNvPr id="5" name="Picture 4"/>
          <p:cNvPicPr>
            <a:picLocks noChangeAspect="1"/>
          </p:cNvPicPr>
          <p:nvPr/>
        </p:nvPicPr>
        <p:blipFill>
          <a:blip r:embed="rId2"/>
          <a:stretch>
            <a:fillRect/>
          </a:stretch>
        </p:blipFill>
        <p:spPr>
          <a:xfrm>
            <a:off x="8501950" y="4318762"/>
            <a:ext cx="2082229" cy="1701995"/>
          </a:xfrm>
          <a:prstGeom prst="rect">
            <a:avLst/>
          </a:prstGeom>
        </p:spPr>
      </p:pic>
      <p:sp>
        <p:nvSpPr>
          <p:cNvPr id="10" name="TextBox 9"/>
          <p:cNvSpPr txBox="1"/>
          <p:nvPr/>
        </p:nvSpPr>
        <p:spPr>
          <a:xfrm>
            <a:off x="376927" y="457605"/>
            <a:ext cx="442015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Messages for Unit 7 (2 of 2)</a:t>
            </a:r>
          </a:p>
        </p:txBody>
      </p:sp>
      <p:sp>
        <p:nvSpPr>
          <p:cNvPr id="11" name="TextBox 10"/>
          <p:cNvSpPr txBox="1"/>
          <p:nvPr/>
        </p:nvSpPr>
        <p:spPr>
          <a:xfrm>
            <a:off x="376927" y="1193085"/>
            <a:ext cx="4420156"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Issues occur that require management and resolution and may result in change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Performance measurement baselines are essential to controlling the evolution of requirements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the project manager, assume responsibility for screening change requests, avoiding scope creep, and revising the baseline</a:t>
            </a:r>
          </a:p>
        </p:txBody>
      </p:sp>
      <p:sp>
        <p:nvSpPr>
          <p:cNvPr id="12" name="TextBox 11">
            <a:extLst>
              <a:ext uri="{FF2B5EF4-FFF2-40B4-BE49-F238E27FC236}">
                <a16:creationId xmlns="" xmlns:a16="http://schemas.microsoft.com/office/drawing/2014/main" id="{0BA83D00-0B2F-433D-98B4-9C60614E370C}"/>
              </a:ext>
            </a:extLst>
          </p:cNvPr>
          <p:cNvSpPr txBox="1"/>
          <p:nvPr/>
        </p:nvSpPr>
        <p:spPr>
          <a:xfrm>
            <a:off x="6896670" y="426782"/>
            <a:ext cx="480184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điệp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chính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7 (2/2)</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F966166A-6E8C-4229-8B32-D84CFB69B23C}"/>
              </a:ext>
            </a:extLst>
          </p:cNvPr>
          <p:cNvSpPr txBox="1"/>
          <p:nvPr/>
        </p:nvSpPr>
        <p:spPr>
          <a:xfrm>
            <a:off x="6627542" y="1193085"/>
            <a:ext cx="4682091"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Là người quản lý dự án, chịu trách nhiệm kiểm tra các yêu cầu thay đổi, tránh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a:t>
            </a:r>
            <a:r>
              <a:rPr lang="vi-VN" dirty="0">
                <a:solidFill>
                  <a:srgbClr val="197EC6"/>
                </a:solidFill>
                <a:latin typeface="Times New Roman" panose="02020603050405020304" pitchFamily="18" charset="0"/>
                <a:cs typeface="Times New Roman" panose="02020603050405020304" pitchFamily="18" charset="0"/>
              </a:rPr>
              <a:t> và sửa đổi đường cơ sở</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40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4092574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199" y="434340"/>
            <a:ext cx="498699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Objectives</a:t>
            </a:r>
          </a:p>
        </p:txBody>
      </p:sp>
      <p:sp>
        <p:nvSpPr>
          <p:cNvPr id="3" name="TextBox 2"/>
          <p:cNvSpPr txBox="1"/>
          <p:nvPr/>
        </p:nvSpPr>
        <p:spPr>
          <a:xfrm>
            <a:off x="668214" y="1143851"/>
            <a:ext cx="818388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completing this unit, you should be able to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how to identify and validate project requirements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performance measurement baselines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Articulate the value of the baselines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pitfalls in defining requirements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291" y="445011"/>
            <a:ext cx="1841991" cy="1743313"/>
          </a:xfrm>
          <a:prstGeom prst="rect">
            <a:avLst/>
          </a:prstGeom>
        </p:spPr>
      </p:pic>
      <p:sp>
        <p:nvSpPr>
          <p:cNvPr id="6" name="TextBox 5">
            <a:extLst>
              <a:ext uri="{FF2B5EF4-FFF2-40B4-BE49-F238E27FC236}">
                <a16:creationId xmlns="" xmlns:a16="http://schemas.microsoft.com/office/drawing/2014/main" id="{E2BEC9ED-B433-4BE3-965C-4BE309CB3A46}"/>
              </a:ext>
            </a:extLst>
          </p:cNvPr>
          <p:cNvSpPr txBox="1"/>
          <p:nvPr/>
        </p:nvSpPr>
        <p:spPr>
          <a:xfrm>
            <a:off x="457199" y="2967335"/>
            <a:ext cx="4986998" cy="461665"/>
          </a:xfrm>
          <a:prstGeom prst="rect">
            <a:avLst/>
          </a:prstGeom>
          <a:noFill/>
        </p:spPr>
        <p:txBody>
          <a:bodyPr wrap="square" rtlCol="0">
            <a:spAutoFit/>
          </a:bodyPr>
          <a:lstStyle/>
          <a:p>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Mục</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tiêu</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học</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888D12BE-4531-45B3-9B2F-037EF0E83691}"/>
              </a:ext>
            </a:extLst>
          </p:cNvPr>
          <p:cNvSpPr txBox="1"/>
          <p:nvPr/>
        </p:nvSpPr>
        <p:spPr>
          <a:xfrm>
            <a:off x="668214" y="3498158"/>
            <a:ext cx="8183880" cy="1477328"/>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Sau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hoàn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Xác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Xác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lầm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9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619" y="5394960"/>
            <a:ext cx="8226529" cy="830997"/>
          </a:xfrm>
          <a:prstGeom prst="rect">
            <a:avLst/>
          </a:prstGeom>
          <a:noFill/>
        </p:spPr>
        <p:txBody>
          <a:bodyPr wrap="square" rtlCol="0">
            <a:spAutoFit/>
          </a:bodyPr>
          <a:lstStyle/>
          <a:p>
            <a:r>
              <a:rPr lang="en-US" sz="1600" b="1" dirty="0">
                <a:solidFill>
                  <a:schemeClr val="bg1">
                    <a:lumMod val="50000"/>
                  </a:schemeClr>
                </a:solidFill>
                <a:latin typeface="Times New Roman" panose="02020603050405020304" pitchFamily="18" charset="0"/>
                <a:cs typeface="Times New Roman" panose="02020603050405020304" pitchFamily="18" charset="0"/>
              </a:rPr>
              <a:t>Figure 7-3</a:t>
            </a:r>
            <a:r>
              <a:rPr lang="en-US" sz="1600" dirty="0">
                <a:solidFill>
                  <a:schemeClr val="bg1">
                    <a:lumMod val="50000"/>
                  </a:schemeClr>
                </a:solidFill>
                <a:latin typeface="Times New Roman" panose="02020603050405020304" pitchFamily="18" charset="0"/>
                <a:cs typeface="Times New Roman" panose="02020603050405020304" pitchFamily="18" charset="0"/>
              </a:rPr>
              <a:t>. Project Management Process Groups Mapped to the Plan-Do-Check-Act Cycle</a:t>
            </a:r>
          </a:p>
          <a:p>
            <a:r>
              <a:rPr lang="en-US" sz="1600" dirty="0">
                <a:solidFill>
                  <a:schemeClr val="bg1">
                    <a:lumMod val="50000"/>
                  </a:schemeClr>
                </a:solidFill>
                <a:latin typeface="Times New Roman" panose="02020603050405020304" pitchFamily="18" charset="0"/>
                <a:cs typeface="Times New Roman" panose="02020603050405020304" pitchFamily="18" charset="0"/>
              </a:rPr>
              <a:t>(</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Hình</a:t>
            </a:r>
            <a:r>
              <a:rPr lang="en-US" sz="1600" i="1" dirty="0">
                <a:solidFill>
                  <a:schemeClr val="bg1">
                    <a:lumMod val="50000"/>
                  </a:schemeClr>
                </a:solidFill>
                <a:latin typeface="Times New Roman" panose="02020603050405020304" pitchFamily="18" charset="0"/>
                <a:cs typeface="Times New Roman" panose="02020603050405020304" pitchFamily="18" charset="0"/>
              </a:rPr>
              <a:t> 7-3.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Nhóm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quy</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lý</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dự</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án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được</a:t>
            </a:r>
            <a:r>
              <a:rPr lang="en-US" sz="1600" i="1" dirty="0">
                <a:solidFill>
                  <a:schemeClr val="bg1">
                    <a:lumMod val="50000"/>
                  </a:schemeClr>
                </a:solidFill>
                <a:latin typeface="Times New Roman" panose="02020603050405020304" pitchFamily="18" charset="0"/>
                <a:cs typeface="Times New Roman" panose="02020603050405020304" pitchFamily="18" charset="0"/>
              </a:rPr>
              <a:t> lập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bản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đồ</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cho</a:t>
            </a:r>
            <a:r>
              <a:rPr lang="en-US" sz="1600" i="1" dirty="0">
                <a:solidFill>
                  <a:schemeClr val="bg1">
                    <a:lumMod val="50000"/>
                  </a:schemeClr>
                </a:solidFill>
                <a:latin typeface="Times New Roman" panose="02020603050405020304" pitchFamily="18" charset="0"/>
                <a:cs typeface="Times New Roman" panose="02020603050405020304" pitchFamily="18" charset="0"/>
              </a:rPr>
              <a:t> chu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kế</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hoạch-làm-kiểm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tra</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hành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động</a:t>
            </a:r>
            <a:r>
              <a:rPr lang="en-US" sz="1600" i="1" dirty="0">
                <a:solidFill>
                  <a:schemeClr val="bg1">
                    <a:lumMod val="50000"/>
                  </a:schemeClr>
                </a:solidFill>
                <a:latin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91" y="1217595"/>
            <a:ext cx="6434383" cy="4231012"/>
          </a:xfrm>
          <a:prstGeom prst="rect">
            <a:avLst/>
          </a:prstGeom>
        </p:spPr>
      </p:pic>
      <p:sp>
        <p:nvSpPr>
          <p:cNvPr id="6" name="TextBox 5"/>
          <p:cNvSpPr txBox="1"/>
          <p:nvPr/>
        </p:nvSpPr>
        <p:spPr>
          <a:xfrm>
            <a:off x="4618181" y="828411"/>
            <a:ext cx="2182864" cy="1077218"/>
          </a:xfrm>
          <a:prstGeom prst="rect">
            <a:avLst/>
          </a:prstGeom>
          <a:noFill/>
        </p:spPr>
        <p:txBody>
          <a:bodyPr wrap="square" rtlCol="0">
            <a:spAutoFit/>
          </a:bodyPr>
          <a:lstStyle/>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Monitoring &amp; Controlling Processes</a:t>
            </a:r>
          </a:p>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dõi</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29038" y="2034141"/>
            <a:ext cx="1247500" cy="1169551"/>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Processes</a:t>
            </a:r>
          </a:p>
          <a:p>
            <a:r>
              <a:rPr lang="en-US" sz="1400" b="1" dirty="0">
                <a:solidFill>
                  <a:schemeClr val="bg1"/>
                </a:solidFill>
                <a:latin typeface="Times New Roman" panose="02020603050405020304" pitchFamily="18" charset="0"/>
                <a:cs typeface="Times New Roman" panose="02020603050405020304" pitchFamily="18" charset="0"/>
              </a:rPr>
              <a:t>(</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lập </a:t>
            </a:r>
            <a:r>
              <a:rPr lang="en-US" sz="1400" b="1" i="1" dirty="0" err="1">
                <a:solidFill>
                  <a:schemeClr val="bg1"/>
                </a:solidFill>
                <a:latin typeface="Times New Roman" panose="02020603050405020304" pitchFamily="18" charset="0"/>
                <a:cs typeface="Times New Roman" panose="02020603050405020304" pitchFamily="18" charset="0"/>
              </a:rPr>
              <a:t>kế</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hoạch</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1998" y="2848284"/>
            <a:ext cx="1212438" cy="132343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Processes</a:t>
            </a:r>
          </a:p>
          <a:p>
            <a:r>
              <a:rPr lang="en-US" sz="1600" b="1" dirty="0">
                <a:solidFill>
                  <a:schemeClr val="bg1"/>
                </a:solidFill>
                <a:latin typeface="Times New Roman" panose="02020603050405020304" pitchFamily="18" charset="0"/>
                <a:cs typeface="Times New Roman" panose="02020603050405020304" pitchFamily="18" charset="0"/>
              </a:rPr>
              <a:t>(</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khởi</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tạo</a:t>
            </a:r>
            <a:r>
              <a:rPr lang="en-US" sz="1600" b="1" dirty="0">
                <a:solidFill>
                  <a:schemeClr val="bg1"/>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18181" y="4213445"/>
            <a:ext cx="1577340" cy="738664"/>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Processes (</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thực</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hiện</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18230" y="2917602"/>
            <a:ext cx="150876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Processes (</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kết</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thúc</a:t>
            </a:r>
            <a:r>
              <a:rPr lang="en-US" sz="1600" b="1" i="1" dirty="0">
                <a:solidFill>
                  <a:schemeClr val="bg1"/>
                </a:solidFill>
                <a:latin typeface="Times New Roman" panose="02020603050405020304" pitchFamily="18" charset="0"/>
                <a:cs typeface="Times New Roman" panose="02020603050405020304" pitchFamily="18" charset="0"/>
              </a:rPr>
              <a: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239559"/>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Management Process Groups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287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457199" y="434340"/>
            <a:ext cx="510726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Measurement Baselines</a:t>
            </a:r>
          </a:p>
        </p:txBody>
      </p:sp>
      <p:sp>
        <p:nvSpPr>
          <p:cNvPr id="13" name="TextBox 12"/>
          <p:cNvSpPr txBox="1"/>
          <p:nvPr/>
        </p:nvSpPr>
        <p:spPr>
          <a:xfrm>
            <a:off x="956709" y="1139247"/>
            <a:ext cx="4607752"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should be a clear distinction between project plan and performance measurement baselines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performance measurement baselines usually change only intermittently, and then generally only in response to an approved scope of work or deliverable change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Projects have three basic performance measurement baselines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Requirements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Schedule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Budget</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Often referred to as the baseline</a:t>
            </a:r>
          </a:p>
        </p:txBody>
      </p:sp>
      <p:sp>
        <p:nvSpPr>
          <p:cNvPr id="12" name="TextBox 11">
            <a:extLst>
              <a:ext uri="{FF2B5EF4-FFF2-40B4-BE49-F238E27FC236}">
                <a16:creationId xmlns="" xmlns:a16="http://schemas.microsoft.com/office/drawing/2014/main" id="{0ED8135F-5E49-43B1-943E-D884B62E3FAB}"/>
              </a:ext>
            </a:extLst>
          </p:cNvPr>
          <p:cNvSpPr txBox="1"/>
          <p:nvPr/>
        </p:nvSpPr>
        <p:spPr>
          <a:xfrm>
            <a:off x="7621172" y="434340"/>
            <a:ext cx="3478237" cy="461665"/>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ơ</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sở</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ờng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hiệu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suất</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ECB90D24-F082-4BE9-8FB9-BE7402A89797}"/>
              </a:ext>
            </a:extLst>
          </p:cNvPr>
          <p:cNvSpPr txBox="1"/>
          <p:nvPr/>
        </p:nvSpPr>
        <p:spPr>
          <a:xfrm>
            <a:off x="6770104" y="1139246"/>
            <a:ext cx="4607753" cy="3693319"/>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Cần có sự phân biệt rõ ràng giữa kế hoạch dự án và các đường cơ sở đo lường hiệu năng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phê</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duyệt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đó</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Các dự án có ba đường cơ sở đo lường hiệu suất cơ bản: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rgbClr val="197EC6"/>
                </a:solidFill>
                <a:latin typeface="Times New Roman" panose="02020603050405020304" pitchFamily="18" charset="0"/>
                <a:cs typeface="Times New Roman" panose="02020603050405020304" pitchFamily="18" charset="0"/>
              </a:rPr>
              <a:t>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Ngân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sách</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Th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gọi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89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0272" y="1265796"/>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Cloud 3"/>
          <p:cNvSpPr/>
          <p:nvPr/>
        </p:nvSpPr>
        <p:spPr>
          <a:xfrm>
            <a:off x="3734069" y="371735"/>
            <a:ext cx="1670416" cy="43494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Needs </a:t>
            </a:r>
            <a:r>
              <a:rPr lang="en-US" sz="1600" i="1" dirty="0">
                <a:latin typeface="Times New Roman" panose="02020603050405020304" pitchFamily="18" charset="0"/>
                <a:cs typeface="Times New Roman" panose="02020603050405020304" pitchFamily="18" charset="0"/>
              </a:rPr>
              <a:t>(</a:t>
            </a:r>
            <a:r>
              <a:rPr lang="en-US" sz="1600" i="1" dirty="0" err="1">
                <a:solidFill>
                  <a:srgbClr val="197EC6"/>
                </a:solidFill>
                <a:latin typeface="Times New Roman" panose="02020603050405020304" pitchFamily="18" charset="0"/>
                <a:cs typeface="Times New Roman" panose="02020603050405020304" pitchFamily="18" charset="0"/>
              </a:rPr>
              <a:t>nhu</a:t>
            </a:r>
            <a:r>
              <a:rPr lang="en-US" sz="1600" i="1" dirty="0">
                <a:solidFill>
                  <a:srgbClr val="197EC6"/>
                </a:solidFill>
                <a:latin typeface="Times New Roman" panose="02020603050405020304" pitchFamily="18" charset="0"/>
                <a:cs typeface="Times New Roman" panose="02020603050405020304" pitchFamily="18" charset="0"/>
              </a:rPr>
              <a:t> </a:t>
            </a:r>
            <a:r>
              <a:rPr lang="en-US" sz="1600" i="1" dirty="0" err="1">
                <a:solidFill>
                  <a:srgbClr val="197EC6"/>
                </a:solidFill>
                <a:latin typeface="Times New Roman" panose="02020603050405020304" pitchFamily="18" charset="0"/>
                <a:cs typeface="Times New Roman" panose="02020603050405020304" pitchFamily="18" charset="0"/>
              </a:rPr>
              <a:t>cầu</a:t>
            </a:r>
            <a:r>
              <a:rPr lang="en-US" sz="1600" i="1" dirty="0">
                <a:latin typeface="Times New Roman" panose="02020603050405020304" pitchFamily="18" charset="0"/>
                <a:cs typeface="Times New Roman" panose="02020603050405020304" pitchFamily="18" charset="0"/>
              </a:rPr>
              <a:t>)</a:t>
            </a:r>
          </a:p>
        </p:txBody>
      </p:sp>
      <p:sp>
        <p:nvSpPr>
          <p:cNvPr id="5" name="Rectangle 4"/>
          <p:cNvSpPr/>
          <p:nvPr/>
        </p:nvSpPr>
        <p:spPr>
          <a:xfrm>
            <a:off x="3154878" y="963979"/>
            <a:ext cx="2828798" cy="284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Requirements</a:t>
            </a:r>
            <a:r>
              <a:rPr lang="en-US" i="1" dirty="0">
                <a:latin typeface="Times New Roman" panose="02020603050405020304" pitchFamily="18" charset="0"/>
                <a:cs typeface="Times New Roman" panose="02020603050405020304" pitchFamily="18" charset="0"/>
              </a:rPr>
              <a:t>(</a:t>
            </a:r>
            <a:r>
              <a:rPr lang="en-US" i="1" dirty="0">
                <a:solidFill>
                  <a:srgbClr val="197EC6"/>
                </a:solidFill>
                <a:latin typeface="Times New Roman" panose="02020603050405020304" pitchFamily="18" charset="0"/>
                <a:cs typeface="Times New Roman" panose="02020603050405020304" pitchFamily="18" charset="0"/>
              </a:rPr>
              <a:t>yêu </a:t>
            </a:r>
            <a:r>
              <a:rPr lang="en-US" i="1" dirty="0" err="1">
                <a:solidFill>
                  <a:srgbClr val="197EC6"/>
                </a:solidFill>
                <a:latin typeface="Times New Roman" panose="02020603050405020304" pitchFamily="18" charset="0"/>
                <a:cs typeface="Times New Roman" panose="02020603050405020304" pitchFamily="18" charset="0"/>
              </a:rPr>
              <a:t>cầu</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39408963"/>
              </p:ext>
            </p:extLst>
          </p:nvPr>
        </p:nvGraphicFramePr>
        <p:xfrm>
          <a:off x="2902025" y="1484461"/>
          <a:ext cx="3629962" cy="914400"/>
        </p:xfrm>
        <a:graphic>
          <a:graphicData uri="http://schemas.openxmlformats.org/drawingml/2006/table">
            <a:tbl>
              <a:tblPr firstRow="1" bandRow="1">
                <a:tableStyleId>{5C22544A-7EE6-4342-B048-85BDC9FD1C3A}</a:tableStyleId>
              </a:tblPr>
              <a:tblGrid>
                <a:gridCol w="1814981">
                  <a:extLst>
                    <a:ext uri="{9D8B030D-6E8A-4147-A177-3AD203B41FA5}">
                      <a16:colId xmlns="" xmlns:a16="http://schemas.microsoft.com/office/drawing/2014/main" val="20000"/>
                    </a:ext>
                  </a:extLst>
                </a:gridCol>
                <a:gridCol w="1814981">
                  <a:extLst>
                    <a:ext uri="{9D8B030D-6E8A-4147-A177-3AD203B41FA5}">
                      <a16:colId xmlns="" xmlns:a16="http://schemas.microsoft.com/office/drawing/2014/main" val="20001"/>
                    </a:ext>
                  </a:extLst>
                </a:gridCol>
              </a:tblGrid>
              <a:tr h="266293">
                <a:tc>
                  <a:txBody>
                    <a:bodyPr/>
                    <a:lstStyle/>
                    <a:p>
                      <a:pPr algn="ctr"/>
                      <a:r>
                        <a:rPr lang="en-US" sz="1600" dirty="0">
                          <a:solidFill>
                            <a:schemeClr val="tx1"/>
                          </a:solidFill>
                        </a:rPr>
                        <a:t>Specifications</a:t>
                      </a:r>
                    </a:p>
                    <a:p>
                      <a:pPr algn="ctr"/>
                      <a:r>
                        <a:rPr lang="en-US" sz="1600" i="1" dirty="0">
                          <a:solidFill>
                            <a:schemeClr val="tx1"/>
                          </a:solidFill>
                        </a:rPr>
                        <a:t>(</a:t>
                      </a:r>
                      <a:r>
                        <a:rPr lang="en-US" sz="1600" i="1" dirty="0" err="1">
                          <a:solidFill>
                            <a:srgbClr val="197EC6"/>
                          </a:solidFill>
                        </a:rPr>
                        <a:t>thông</a:t>
                      </a:r>
                      <a:r>
                        <a:rPr lang="en-US" sz="1600" i="1" baseline="0" dirty="0">
                          <a:solidFill>
                            <a:srgbClr val="197EC6"/>
                          </a:solidFill>
                        </a:rPr>
                        <a:t> </a:t>
                      </a:r>
                      <a:r>
                        <a:rPr lang="en-US" sz="1600" i="1" baseline="0" dirty="0" err="1">
                          <a:solidFill>
                            <a:srgbClr val="197EC6"/>
                          </a:solidFill>
                        </a:rPr>
                        <a:t>số</a:t>
                      </a:r>
                      <a:r>
                        <a:rPr lang="en-US" sz="1600" i="1" baseline="0" dirty="0">
                          <a:solidFill>
                            <a:srgbClr val="197EC6"/>
                          </a:solidFill>
                        </a:rPr>
                        <a:t> </a:t>
                      </a:r>
                      <a:r>
                        <a:rPr lang="en-US" sz="1600" i="1" baseline="0" dirty="0" err="1">
                          <a:solidFill>
                            <a:srgbClr val="197EC6"/>
                          </a:solidFill>
                        </a:rPr>
                        <a:t>kỹ</a:t>
                      </a:r>
                      <a:r>
                        <a:rPr lang="en-US" sz="1600" i="1" baseline="0" dirty="0">
                          <a:solidFill>
                            <a:srgbClr val="197EC6"/>
                          </a:solidFill>
                        </a:rPr>
                        <a:t> </a:t>
                      </a:r>
                      <a:r>
                        <a:rPr lang="en-US" sz="1600" i="1" baseline="0" dirty="0" err="1">
                          <a:solidFill>
                            <a:srgbClr val="197EC6"/>
                          </a:solidFill>
                        </a:rPr>
                        <a:t>thuật</a:t>
                      </a:r>
                      <a:r>
                        <a:rPr lang="en-US" sz="1600" i="1" baseline="0" dirty="0">
                          <a:solidFill>
                            <a:schemeClr val="tx1"/>
                          </a:solidFill>
                        </a:rPr>
                        <a:t>)</a:t>
                      </a:r>
                      <a:endParaRPr lang="en-US" sz="1600" i="1" dirty="0">
                        <a:solidFill>
                          <a:schemeClr val="tx1"/>
                        </a:solidFill>
                      </a:endParaRPr>
                    </a:p>
                  </a:txBody>
                  <a:tcPr>
                    <a:solidFill>
                      <a:schemeClr val="bg1">
                        <a:lumMod val="85000"/>
                      </a:schemeClr>
                    </a:solidFill>
                  </a:tcPr>
                </a:tc>
                <a:tc>
                  <a:txBody>
                    <a:bodyPr/>
                    <a:lstStyle/>
                    <a:p>
                      <a:pPr algn="ctr"/>
                      <a:r>
                        <a:rPr lang="en-US" sz="1600" dirty="0">
                          <a:solidFill>
                            <a:schemeClr val="tx1"/>
                          </a:solidFill>
                        </a:rPr>
                        <a:t>Exclusions </a:t>
                      </a:r>
                      <a:r>
                        <a:rPr lang="en-US" sz="1600" i="1" dirty="0">
                          <a:solidFill>
                            <a:schemeClr val="tx1"/>
                          </a:solidFill>
                        </a:rPr>
                        <a:t>(</a:t>
                      </a:r>
                      <a:r>
                        <a:rPr lang="en-US" sz="1600" i="1" dirty="0" err="1">
                          <a:solidFill>
                            <a:srgbClr val="197EC6"/>
                          </a:solidFill>
                        </a:rPr>
                        <a:t>loại</a:t>
                      </a:r>
                      <a:r>
                        <a:rPr lang="en-US" sz="1600" i="1" baseline="0" dirty="0">
                          <a:solidFill>
                            <a:srgbClr val="197EC6"/>
                          </a:solidFill>
                        </a:rPr>
                        <a:t> </a:t>
                      </a:r>
                      <a:r>
                        <a:rPr lang="en-US" sz="1600" i="1" baseline="0" dirty="0" err="1">
                          <a:solidFill>
                            <a:srgbClr val="197EC6"/>
                          </a:solidFill>
                        </a:rPr>
                        <a:t>trừ</a:t>
                      </a:r>
                      <a:r>
                        <a:rPr lang="en-US" sz="1600" i="1" baseline="0" dirty="0">
                          <a:solidFill>
                            <a:schemeClr val="tx1"/>
                          </a:solidFill>
                        </a:rPr>
                        <a:t>)</a:t>
                      </a:r>
                      <a:endParaRPr lang="en-US" sz="1600" dirty="0">
                        <a:solidFill>
                          <a:schemeClr val="tx1"/>
                        </a:solidFill>
                      </a:endParaRPr>
                    </a:p>
                  </a:txBody>
                  <a:tcPr>
                    <a:solidFill>
                      <a:schemeClr val="bg1">
                        <a:lumMod val="85000"/>
                      </a:schemeClr>
                    </a:solidFill>
                  </a:tcPr>
                </a:tc>
                <a:extLst>
                  <a:ext uri="{0D108BD9-81ED-4DB2-BD59-A6C34878D82A}">
                    <a16:rowId xmlns="" xmlns:a16="http://schemas.microsoft.com/office/drawing/2014/main" val="10000"/>
                  </a:ext>
                </a:extLst>
              </a:tr>
              <a:tr h="266293">
                <a:tc gridSpan="2">
                  <a:txBody>
                    <a:bodyPr/>
                    <a:lstStyle/>
                    <a:p>
                      <a:pPr algn="ctr"/>
                      <a:r>
                        <a:rPr lang="en-US" sz="1600" dirty="0"/>
                        <a:t>Baseline </a:t>
                      </a:r>
                      <a:r>
                        <a:rPr lang="en-US" sz="1600" i="1" dirty="0" smtClean="0"/>
                        <a:t>(</a:t>
                      </a:r>
                      <a:r>
                        <a:rPr lang="en-US" sz="1600" i="1" dirty="0" err="1" smtClean="0">
                          <a:solidFill>
                            <a:srgbClr val="197EC6"/>
                          </a:solidFill>
                        </a:rPr>
                        <a:t>kế</a:t>
                      </a:r>
                      <a:r>
                        <a:rPr lang="en-US" sz="1600" i="1" baseline="0" dirty="0" smtClean="0">
                          <a:solidFill>
                            <a:srgbClr val="197EC6"/>
                          </a:solidFill>
                        </a:rPr>
                        <a:t> </a:t>
                      </a:r>
                      <a:r>
                        <a:rPr lang="en-US" sz="1600" i="1" baseline="0" dirty="0" err="1" smtClean="0">
                          <a:solidFill>
                            <a:srgbClr val="197EC6"/>
                          </a:solidFill>
                        </a:rPr>
                        <a:t>hoạch</a:t>
                      </a:r>
                      <a:r>
                        <a:rPr lang="en-US" sz="1600" i="1" baseline="0" dirty="0" smtClean="0">
                          <a:solidFill>
                            <a:srgbClr val="197EC6"/>
                          </a:solidFill>
                        </a:rPr>
                        <a:t> ban </a:t>
                      </a:r>
                      <a:r>
                        <a:rPr lang="en-US" sz="1600" i="1" baseline="0" dirty="0" err="1" smtClean="0">
                          <a:solidFill>
                            <a:srgbClr val="197EC6"/>
                          </a:solidFill>
                        </a:rPr>
                        <a:t>đầu</a:t>
                      </a:r>
                      <a:r>
                        <a:rPr lang="en-US" sz="1600" i="1" baseline="0" dirty="0" smtClean="0"/>
                        <a:t>)</a:t>
                      </a:r>
                      <a:endParaRPr lang="en-US" sz="1600" dirty="0"/>
                    </a:p>
                  </a:txBody>
                  <a:tcPr>
                    <a:solidFill>
                      <a:schemeClr val="bg1">
                        <a:lumMod val="85000"/>
                      </a:schemeClr>
                    </a:solidFill>
                  </a:tcPr>
                </a:tc>
                <a:tc hMerge="1">
                  <a:txBody>
                    <a:bodyPr/>
                    <a:lstStyle/>
                    <a:p>
                      <a:endParaRPr lang="en-US" dirty="0"/>
                    </a:p>
                  </a:txBody>
                  <a:tcPr>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11" name="TextBox 10"/>
          <p:cNvSpPr txBox="1"/>
          <p:nvPr/>
        </p:nvSpPr>
        <p:spPr>
          <a:xfrm>
            <a:off x="2710272" y="2528022"/>
            <a:ext cx="3694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Deliverables </a:t>
            </a:r>
            <a:r>
              <a:rPr lang="en-US" sz="1600" i="1" dirty="0">
                <a:latin typeface="Times New Roman" panose="02020603050405020304" pitchFamily="18" charset="0"/>
                <a:cs typeface="Times New Roman" panose="02020603050405020304" pitchFamily="18" charset="0"/>
              </a:rPr>
              <a:t>(</a:t>
            </a:r>
            <a:r>
              <a:rPr lang="en-US" sz="1600" i="1" dirty="0" err="1">
                <a:solidFill>
                  <a:srgbClr val="197EC6"/>
                </a:solidFill>
                <a:latin typeface="Times New Roman" panose="02020603050405020304" pitchFamily="18" charset="0"/>
                <a:cs typeface="Times New Roman" panose="02020603050405020304" pitchFamily="18" charset="0"/>
              </a:rPr>
              <a:t>các</a:t>
            </a:r>
            <a:r>
              <a:rPr lang="en-US" sz="1600" i="1" dirty="0">
                <a:solidFill>
                  <a:srgbClr val="197EC6"/>
                </a:solidFill>
                <a:latin typeface="Times New Roman" panose="02020603050405020304" pitchFamily="18" charset="0"/>
                <a:cs typeface="Times New Roman" panose="02020603050405020304" pitchFamily="18" charset="0"/>
              </a:rPr>
              <a:t> </a:t>
            </a:r>
            <a:r>
              <a:rPr lang="en-US" sz="1600" i="1" dirty="0" err="1">
                <a:solidFill>
                  <a:srgbClr val="197EC6"/>
                </a:solidFill>
                <a:latin typeface="Times New Roman" panose="02020603050405020304" pitchFamily="18" charset="0"/>
                <a:cs typeface="Times New Roman" panose="02020603050405020304" pitchFamily="18" charset="0"/>
              </a:rPr>
              <a:t>tài</a:t>
            </a:r>
            <a:r>
              <a:rPr lang="en-US" sz="1600" i="1" dirty="0">
                <a:solidFill>
                  <a:srgbClr val="197EC6"/>
                </a:solidFill>
                <a:latin typeface="Times New Roman" panose="02020603050405020304" pitchFamily="18" charset="0"/>
                <a:cs typeface="Times New Roman" panose="02020603050405020304" pitchFamily="18" charset="0"/>
              </a:rPr>
              <a:t> </a:t>
            </a:r>
            <a:r>
              <a:rPr lang="en-US" sz="1600" i="1" dirty="0" err="1">
                <a:solidFill>
                  <a:srgbClr val="197EC6"/>
                </a:solidFill>
                <a:latin typeface="Times New Roman" panose="02020603050405020304" pitchFamily="18" charset="0"/>
                <a:cs typeface="Times New Roman" panose="02020603050405020304" pitchFamily="18" charset="0"/>
              </a:rPr>
              <a:t>liệu</a:t>
            </a:r>
            <a:r>
              <a:rPr lang="en-US" sz="1600" i="1" dirty="0">
                <a:solidFill>
                  <a:srgbClr val="197EC6"/>
                </a:solidFill>
                <a:latin typeface="Times New Roman" panose="02020603050405020304" pitchFamily="18" charset="0"/>
                <a:cs typeface="Times New Roman" panose="02020603050405020304" pitchFamily="18" charset="0"/>
              </a:rPr>
              <a:t> </a:t>
            </a:r>
            <a:r>
              <a:rPr lang="en-US" sz="1600" i="1" dirty="0" err="1">
                <a:solidFill>
                  <a:srgbClr val="197EC6"/>
                </a:solidFill>
                <a:latin typeface="Times New Roman" panose="02020603050405020304" pitchFamily="18" charset="0"/>
                <a:cs typeface="Times New Roman" panose="02020603050405020304" pitchFamily="18" charset="0"/>
              </a:rPr>
              <a:t>có</a:t>
            </a:r>
            <a:r>
              <a:rPr lang="en-US" sz="1600" i="1" dirty="0">
                <a:solidFill>
                  <a:srgbClr val="197EC6"/>
                </a:solidFill>
                <a:latin typeface="Times New Roman" panose="02020603050405020304" pitchFamily="18" charset="0"/>
                <a:cs typeface="Times New Roman" panose="02020603050405020304" pitchFamily="18" charset="0"/>
              </a:rPr>
              <a:t> </a:t>
            </a:r>
            <a:r>
              <a:rPr lang="en-US" sz="1600" i="1" dirty="0" err="1">
                <a:solidFill>
                  <a:srgbClr val="197EC6"/>
                </a:solidFill>
                <a:latin typeface="Times New Roman" panose="02020603050405020304" pitchFamily="18" charset="0"/>
                <a:cs typeface="Times New Roman" panose="02020603050405020304" pitchFamily="18" charset="0"/>
              </a:rPr>
              <a:t>thể</a:t>
            </a:r>
            <a:r>
              <a:rPr lang="en-US" sz="1600" i="1" dirty="0">
                <a:solidFill>
                  <a:srgbClr val="197EC6"/>
                </a:solidFill>
                <a:latin typeface="Times New Roman" panose="02020603050405020304" pitchFamily="18" charset="0"/>
                <a:cs typeface="Times New Roman" panose="02020603050405020304" pitchFamily="18" charset="0"/>
              </a:rPr>
              <a:t> </a:t>
            </a:r>
            <a:r>
              <a:rPr lang="en-US" sz="1600" i="1" dirty="0" err="1">
                <a:solidFill>
                  <a:srgbClr val="197EC6"/>
                </a:solidFill>
                <a:latin typeface="Times New Roman" panose="02020603050405020304" pitchFamily="18" charset="0"/>
                <a:cs typeface="Times New Roman" panose="02020603050405020304" pitchFamily="18" charset="0"/>
              </a:rPr>
              <a:t>chuyển</a:t>
            </a:r>
            <a:r>
              <a:rPr lang="en-US" sz="1600" i="1"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cxnSp>
        <p:nvCxnSpPr>
          <p:cNvPr id="14" name="Straight Arrow Connector 13"/>
          <p:cNvCxnSpPr>
            <a:stCxn id="4" idx="1"/>
            <a:endCxn id="5" idx="0"/>
          </p:cNvCxnSpPr>
          <p:nvPr/>
        </p:nvCxnSpPr>
        <p:spPr>
          <a:xfrm>
            <a:off x="4569277" y="806216"/>
            <a:ext cx="0" cy="157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3775248" y="1265796"/>
            <a:ext cx="185488" cy="308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5076075" y="1248257"/>
            <a:ext cx="188339" cy="301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endCxn id="6" idx="2"/>
          </p:cNvCxnSpPr>
          <p:nvPr/>
        </p:nvCxnSpPr>
        <p:spPr>
          <a:xfrm flipV="1">
            <a:off x="4717006" y="2398861"/>
            <a:ext cx="0" cy="162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08499" y="-11240"/>
            <a:ext cx="11456867" cy="430887"/>
          </a:xfrm>
          <a:prstGeom prst="rect">
            <a:avLst/>
          </a:prstGeom>
          <a:noFill/>
        </p:spPr>
        <p:txBody>
          <a:bodyPr wrap="square" rtlCol="0">
            <a:spAutoFit/>
          </a:bodyPr>
          <a:lstStyle/>
          <a:p>
            <a:r>
              <a:rPr lang="en-US" sz="22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Requirements Baseline and Exclusion Definitions (</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a:t>
            </a:r>
            <a:r>
              <a:rPr lang="vi-VN"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ờng</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cơ</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sở</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nghĩa</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loại</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22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17" name="TextBox 16"/>
          <p:cNvSpPr txBox="1"/>
          <p:nvPr/>
        </p:nvSpPr>
        <p:spPr>
          <a:xfrm>
            <a:off x="1" y="2917603"/>
            <a:ext cx="6714836" cy="3493264"/>
          </a:xfrm>
          <a:prstGeom prst="rect">
            <a:avLst/>
          </a:prstGeom>
          <a:noFill/>
        </p:spPr>
        <p:txBody>
          <a:bodyPr wrap="square" rtlCol="0">
            <a:spAutoFit/>
          </a:bodyPr>
          <a:lstStyle/>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Needs</a:t>
            </a:r>
            <a:r>
              <a:rPr lang="en-US" sz="1700" dirty="0">
                <a:latin typeface="Times New Roman" panose="02020603050405020304" pitchFamily="18" charset="0"/>
                <a:cs typeface="Times New Roman" panose="02020603050405020304" pitchFamily="18" charset="0"/>
              </a:rPr>
              <a:t> : Needs are activities, services, products, and deliverables that are useful, required, or desired</a:t>
            </a:r>
          </a:p>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Requirements </a:t>
            </a:r>
            <a:r>
              <a:rPr lang="en-US" sz="1700" dirty="0">
                <a:latin typeface="Times New Roman" panose="02020603050405020304" pitchFamily="18" charset="0"/>
                <a:cs typeface="Times New Roman" panose="02020603050405020304" pitchFamily="18" charset="0"/>
              </a:rPr>
              <a:t>: A formally documented description of those sponsor’s needs that have to be addressed by the project</a:t>
            </a:r>
          </a:p>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Exclusions </a:t>
            </a:r>
            <a:r>
              <a:rPr lang="en-US" sz="1700" dirty="0">
                <a:latin typeface="Times New Roman" panose="02020603050405020304" pitchFamily="18" charset="0"/>
                <a:cs typeface="Times New Roman" panose="02020603050405020304" pitchFamily="18" charset="0"/>
              </a:rPr>
              <a:t>: Statement of not included for the current project </a:t>
            </a:r>
          </a:p>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Specifications</a:t>
            </a:r>
            <a:r>
              <a:rPr lang="en-US" sz="1700" dirty="0">
                <a:latin typeface="Times New Roman" panose="02020603050405020304" pitchFamily="18" charset="0"/>
                <a:cs typeface="Times New Roman" panose="02020603050405020304" pitchFamily="18" charset="0"/>
              </a:rPr>
              <a:t> : A detailed description of features that are to be implemented</a:t>
            </a:r>
          </a:p>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Baseline</a:t>
            </a:r>
            <a:r>
              <a:rPr lang="en-US" sz="1700" dirty="0">
                <a:latin typeface="Times New Roman" panose="02020603050405020304" pitchFamily="18" charset="0"/>
                <a:cs typeface="Times New Roman" panose="02020603050405020304" pitchFamily="18" charset="0"/>
              </a:rPr>
              <a:t> : The reference data by which execution of project activities are planned and controller; it consists of elements of the agreement and project management plans; once established, the baseline is under change control</a:t>
            </a:r>
          </a:p>
          <a:p>
            <a:pPr marL="285750" indent="-285750">
              <a:buFont typeface="Wingdings" panose="05000000000000000000" pitchFamily="2" charset="2"/>
              <a:buChar char="§"/>
            </a:pPr>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Deliverables</a:t>
            </a:r>
            <a:r>
              <a:rPr lang="en-US" sz="1700" dirty="0">
                <a:latin typeface="Times New Roman" panose="02020603050405020304" pitchFamily="18" charset="0"/>
                <a:cs typeface="Times New Roman" panose="02020603050405020304" pitchFamily="18" charset="0"/>
              </a:rPr>
              <a:t> : A work that must be delivered according to an agreement</a:t>
            </a:r>
          </a:p>
        </p:txBody>
      </p:sp>
      <p:sp>
        <p:nvSpPr>
          <p:cNvPr id="19" name="TextBox 18">
            <a:extLst>
              <a:ext uri="{FF2B5EF4-FFF2-40B4-BE49-F238E27FC236}">
                <a16:creationId xmlns="" xmlns:a16="http://schemas.microsoft.com/office/drawing/2014/main" id="{3E88624C-A037-4C33-B0BB-12DD3D6ED9CE}"/>
              </a:ext>
            </a:extLst>
          </p:cNvPr>
          <p:cNvSpPr txBox="1"/>
          <p:nvPr/>
        </p:nvSpPr>
        <p:spPr>
          <a:xfrm>
            <a:off x="6520820" y="2917603"/>
            <a:ext cx="5485840" cy="3493264"/>
          </a:xfrm>
          <a:prstGeom prst="rect">
            <a:avLst/>
          </a:prstGeom>
          <a:noFill/>
        </p:spPr>
        <p:txBody>
          <a:bodyPr wrap="square" rtlCol="0">
            <a:spAutoFit/>
          </a:bodyPr>
          <a:lstStyle/>
          <a:p>
            <a:pPr marL="285750" indent="-285750">
              <a:buFont typeface="Wingdings" panose="05000000000000000000" pitchFamily="2" charset="2"/>
              <a:buChar char="§"/>
            </a:pPr>
            <a:r>
              <a:rPr lang="en-US" sz="1700" b="1" dirty="0" err="1">
                <a:solidFill>
                  <a:srgbClr val="197EC6"/>
                </a:solidFill>
                <a:latin typeface="Times New Roman" panose="02020603050405020304" pitchFamily="18" charset="0"/>
                <a:cs typeface="Times New Roman" panose="02020603050405020304" pitchFamily="18" charset="0"/>
              </a:rPr>
              <a:t>Nhu</a:t>
            </a:r>
            <a:r>
              <a:rPr lang="en-US" sz="1700" b="1" dirty="0">
                <a:solidFill>
                  <a:srgbClr val="197EC6"/>
                </a:solidFill>
                <a:latin typeface="Times New Roman" panose="02020603050405020304" pitchFamily="18" charset="0"/>
                <a:cs typeface="Times New Roman" panose="02020603050405020304" pitchFamily="18" charset="0"/>
              </a:rPr>
              <a:t> </a:t>
            </a:r>
            <a:r>
              <a:rPr lang="en-US" sz="1700" b="1" dirty="0" err="1">
                <a:solidFill>
                  <a:srgbClr val="197EC6"/>
                </a:solidFill>
                <a:latin typeface="Times New Roman" panose="02020603050405020304" pitchFamily="18" charset="0"/>
                <a:cs typeface="Times New Roman" panose="02020603050405020304" pitchFamily="18" charset="0"/>
              </a:rPr>
              <a:t>cầu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cầu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hoạt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động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dịch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vụ</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sản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phẩm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sản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phẩm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hữu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ích</a:t>
            </a:r>
            <a:r>
              <a:rPr lang="en-US" sz="1700" dirty="0">
                <a:solidFill>
                  <a:srgbClr val="197EC6"/>
                </a:solidFill>
                <a:latin typeface="Times New Roman" panose="02020603050405020304" pitchFamily="18" charset="0"/>
                <a:cs typeface="Times New Roman" panose="02020603050405020304" pitchFamily="18" charset="0"/>
              </a:rPr>
              <a:t>, yêu </a:t>
            </a:r>
            <a:r>
              <a:rPr lang="en-US" sz="1700" dirty="0" err="1">
                <a:solidFill>
                  <a:srgbClr val="197EC6"/>
                </a:solidFill>
                <a:latin typeface="Times New Roman" panose="02020603050405020304" pitchFamily="18" charset="0"/>
                <a:cs typeface="Times New Roman" panose="02020603050405020304" pitchFamily="18" charset="0"/>
              </a:rPr>
              <a:t>cầu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hoặc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mong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muốn</a:t>
            </a:r>
            <a:endParaRPr lang="en-US" sz="17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sz="1700" b="1" dirty="0">
                <a:solidFill>
                  <a:srgbClr val="197EC6"/>
                </a:solidFill>
                <a:latin typeface="Times New Roman" panose="02020603050405020304" pitchFamily="18" charset="0"/>
                <a:cs typeface="Times New Roman" panose="02020603050405020304" pitchFamily="18" charset="0"/>
              </a:rPr>
              <a:t>Yêu cầu</a:t>
            </a:r>
            <a:r>
              <a:rPr lang="vi-VN" sz="1700" dirty="0">
                <a:solidFill>
                  <a:srgbClr val="197EC6"/>
                </a:solidFill>
                <a:latin typeface="Times New Roman" panose="02020603050405020304" pitchFamily="18" charset="0"/>
                <a:cs typeface="Times New Roman" panose="02020603050405020304" pitchFamily="18" charset="0"/>
              </a:rPr>
              <a:t>: Bản mô tả chính thức về những nhu cầu của nhà tài trợ cần phải được dự án giải quyết</a:t>
            </a:r>
            <a:endParaRPr lang="en-US" sz="17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00" b="1" dirty="0" err="1">
                <a:solidFill>
                  <a:srgbClr val="197EC6"/>
                </a:solidFill>
                <a:latin typeface="Times New Roman" panose="02020603050405020304" pitchFamily="18" charset="0"/>
                <a:cs typeface="Times New Roman" panose="02020603050405020304" pitchFamily="18" charset="0"/>
              </a:rPr>
              <a:t>Loại</a:t>
            </a:r>
            <a:r>
              <a:rPr lang="en-US" sz="1700" b="1" dirty="0">
                <a:solidFill>
                  <a:srgbClr val="197EC6"/>
                </a:solidFill>
                <a:latin typeface="Times New Roman" panose="02020603050405020304" pitchFamily="18" charset="0"/>
                <a:cs typeface="Times New Roman" panose="02020603050405020304" pitchFamily="18" charset="0"/>
              </a:rPr>
              <a:t> </a:t>
            </a:r>
            <a:r>
              <a:rPr lang="en-US" sz="1700" b="1" dirty="0" err="1">
                <a:solidFill>
                  <a:srgbClr val="197EC6"/>
                </a:solidFill>
                <a:latin typeface="Times New Roman" panose="02020603050405020304" pitchFamily="18" charset="0"/>
                <a:cs typeface="Times New Roman" panose="02020603050405020304" pitchFamily="18" charset="0"/>
              </a:rPr>
              <a:t>trừ</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Báo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không</a:t>
            </a:r>
            <a:r>
              <a:rPr lang="en-US" sz="1700" dirty="0">
                <a:solidFill>
                  <a:srgbClr val="197EC6"/>
                </a:solidFill>
                <a:latin typeface="Times New Roman" panose="02020603050405020304" pitchFamily="18" charset="0"/>
                <a:cs typeface="Times New Roman" panose="02020603050405020304" pitchFamily="18" charset="0"/>
              </a:rPr>
              <a:t> bao </a:t>
            </a:r>
            <a:r>
              <a:rPr lang="en-US" sz="1700" dirty="0" err="1">
                <a:solidFill>
                  <a:srgbClr val="197EC6"/>
                </a:solidFill>
                <a:latin typeface="Times New Roman" panose="02020603050405020304" pitchFamily="18" charset="0"/>
                <a:cs typeface="Times New Roman" panose="02020603050405020304" pitchFamily="18" charset="0"/>
              </a:rPr>
              <a:t>gồm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cho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dự</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án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hiện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tại</a:t>
            </a:r>
            <a:endParaRPr lang="en-US" sz="17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sz="1700" b="1" dirty="0">
                <a:solidFill>
                  <a:srgbClr val="197EC6"/>
                </a:solidFill>
                <a:latin typeface="Times New Roman" panose="02020603050405020304" pitchFamily="18" charset="0"/>
                <a:cs typeface="Times New Roman" panose="02020603050405020304" pitchFamily="18" charset="0"/>
              </a:rPr>
              <a:t>Thông số kỹ thuật</a:t>
            </a:r>
            <a:r>
              <a:rPr lang="vi-VN" sz="1700" dirty="0">
                <a:solidFill>
                  <a:srgbClr val="197EC6"/>
                </a:solidFill>
                <a:latin typeface="Times New Roman" panose="02020603050405020304" pitchFamily="18" charset="0"/>
                <a:cs typeface="Times New Roman" panose="02020603050405020304" pitchFamily="18" charset="0"/>
              </a:rPr>
              <a:t>: Mô tả chi tiết về các tính năng sẽ được triển khai</a:t>
            </a:r>
            <a:endParaRPr lang="en-US" sz="17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00" b="1" dirty="0" err="1" smtClean="0">
                <a:solidFill>
                  <a:srgbClr val="197EC6"/>
                </a:solidFill>
                <a:latin typeface="Times New Roman" panose="02020603050405020304" pitchFamily="18" charset="0"/>
                <a:cs typeface="Times New Roman" panose="02020603050405020304" pitchFamily="18" charset="0"/>
              </a:rPr>
              <a:t>Kế</a:t>
            </a:r>
            <a:r>
              <a:rPr lang="en-US" sz="1700" b="1" dirty="0" smtClean="0">
                <a:solidFill>
                  <a:srgbClr val="197EC6"/>
                </a:solidFill>
                <a:latin typeface="Times New Roman" panose="02020603050405020304" pitchFamily="18" charset="0"/>
                <a:cs typeface="Times New Roman" panose="02020603050405020304" pitchFamily="18" charset="0"/>
              </a:rPr>
              <a:t> </a:t>
            </a:r>
            <a:r>
              <a:rPr lang="en-US" sz="1700" b="1" dirty="0" err="1" smtClean="0">
                <a:solidFill>
                  <a:srgbClr val="197EC6"/>
                </a:solidFill>
                <a:latin typeface="Times New Roman" panose="02020603050405020304" pitchFamily="18" charset="0"/>
                <a:cs typeface="Times New Roman" panose="02020603050405020304" pitchFamily="18" charset="0"/>
              </a:rPr>
              <a:t>hoạch</a:t>
            </a:r>
            <a:r>
              <a:rPr lang="en-US" sz="1700" b="1" dirty="0" smtClean="0">
                <a:solidFill>
                  <a:srgbClr val="197EC6"/>
                </a:solidFill>
                <a:latin typeface="Times New Roman" panose="02020603050405020304" pitchFamily="18" charset="0"/>
                <a:cs typeface="Times New Roman" panose="02020603050405020304" pitchFamily="18" charset="0"/>
              </a:rPr>
              <a:t> ban </a:t>
            </a:r>
            <a:r>
              <a:rPr lang="en-US" sz="1700" b="1" dirty="0" err="1" smtClean="0">
                <a:solidFill>
                  <a:srgbClr val="197EC6"/>
                </a:solidFill>
                <a:latin typeface="Times New Roman" panose="02020603050405020304" pitchFamily="18" charset="0"/>
                <a:cs typeface="Times New Roman" panose="02020603050405020304" pitchFamily="18" charset="0"/>
              </a:rPr>
              <a:t>đầu</a:t>
            </a:r>
            <a:r>
              <a:rPr lang="en-US" sz="1700" dirty="0" smtClean="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dữ</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liệu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tham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khảo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mà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theo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đó</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việc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thực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hoạt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động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dự</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án</a:t>
            </a:r>
            <a:r>
              <a:rPr lang="en-US" sz="1700" dirty="0">
                <a:solidFill>
                  <a:srgbClr val="197EC6"/>
                </a:solidFill>
                <a:latin typeface="Times New Roman" panose="02020603050405020304" pitchFamily="18" charset="0"/>
                <a:cs typeface="Times New Roman" panose="02020603050405020304" pitchFamily="18" charset="0"/>
              </a:rPr>
              <a:t> đ</a:t>
            </a:r>
            <a:r>
              <a:rPr lang="vi-VN" sz="1700" dirty="0">
                <a:solidFill>
                  <a:srgbClr val="197EC6"/>
                </a:solidFill>
                <a:latin typeface="Times New Roman" panose="02020603050405020304" pitchFamily="18" charset="0"/>
                <a:cs typeface="Times New Roman" panose="02020603050405020304" pitchFamily="18" charset="0"/>
              </a:rPr>
              <a:t>ư</a:t>
            </a:r>
            <a:r>
              <a:rPr lang="en-US" sz="1700" dirty="0" err="1">
                <a:solidFill>
                  <a:srgbClr val="197EC6"/>
                </a:solidFill>
                <a:latin typeface="Times New Roman" panose="02020603050405020304" pitchFamily="18" charset="0"/>
                <a:cs typeface="Times New Roman" panose="02020603050405020304" pitchFamily="18" charset="0"/>
              </a:rPr>
              <a:t>ợc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lên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kế</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hoạch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kiểm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soát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nó</a:t>
            </a:r>
            <a:r>
              <a:rPr lang="en-US" sz="1700" dirty="0">
                <a:solidFill>
                  <a:srgbClr val="197EC6"/>
                </a:solidFill>
                <a:latin typeface="Times New Roman" panose="02020603050405020304" pitchFamily="18" charset="0"/>
                <a:cs typeface="Times New Roman" panose="02020603050405020304" pitchFamily="18" charset="0"/>
              </a:rPr>
              <a:t> bao </a:t>
            </a:r>
            <a:r>
              <a:rPr lang="en-US" sz="1700" dirty="0" err="1">
                <a:solidFill>
                  <a:srgbClr val="197EC6"/>
                </a:solidFill>
                <a:latin typeface="Times New Roman" panose="02020603050405020304" pitchFamily="18" charset="0"/>
                <a:cs typeface="Times New Roman" panose="02020603050405020304" pitchFamily="18" charset="0"/>
              </a:rPr>
              <a:t>gồm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yếu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tố</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của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thỏa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thuận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kế</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hoạch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quản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lý</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dự</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án</a:t>
            </a:r>
            <a:r>
              <a:rPr lang="en-US" sz="1700" dirty="0" smtClean="0">
                <a:solidFill>
                  <a:srgbClr val="197EC6"/>
                </a:solidFill>
                <a:latin typeface="Times New Roman" panose="02020603050405020304" pitchFamily="18" charset="0"/>
                <a:cs typeface="Times New Roman" panose="02020603050405020304" pitchFamily="18" charset="0"/>
              </a:rPr>
              <a:t>, </a:t>
            </a:r>
            <a:r>
              <a:rPr lang="en-US" sz="1700" dirty="0" err="1" smtClean="0">
                <a:solidFill>
                  <a:srgbClr val="197EC6"/>
                </a:solidFill>
                <a:latin typeface="Times New Roman" panose="02020603050405020304" pitchFamily="18" charset="0"/>
                <a:cs typeface="Times New Roman" panose="02020603050405020304" pitchFamily="18" charset="0"/>
              </a:rPr>
              <a:t>khi</a:t>
            </a:r>
            <a:r>
              <a:rPr lang="en-US" sz="1700" dirty="0" smtClean="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đã</a:t>
            </a:r>
            <a:r>
              <a:rPr lang="en-US" sz="1700" dirty="0">
                <a:solidFill>
                  <a:srgbClr val="197EC6"/>
                </a:solidFill>
                <a:latin typeface="Times New Roman" panose="02020603050405020304" pitchFamily="18" charset="0"/>
                <a:cs typeface="Times New Roman" panose="02020603050405020304" pitchFamily="18" charset="0"/>
              </a:rPr>
              <a:t> đ</a:t>
            </a:r>
            <a:r>
              <a:rPr lang="vi-VN" sz="1700" dirty="0">
                <a:solidFill>
                  <a:srgbClr val="197EC6"/>
                </a:solidFill>
                <a:latin typeface="Times New Roman" panose="02020603050405020304" pitchFamily="18" charset="0"/>
                <a:cs typeface="Times New Roman" panose="02020603050405020304" pitchFamily="18" charset="0"/>
              </a:rPr>
              <a:t>ư</a:t>
            </a:r>
            <a:r>
              <a:rPr lang="en-US" sz="1700" dirty="0" err="1">
                <a:solidFill>
                  <a:srgbClr val="197EC6"/>
                </a:solidFill>
                <a:latin typeface="Times New Roman" panose="02020603050405020304" pitchFamily="18" charset="0"/>
                <a:cs typeface="Times New Roman" panose="02020603050405020304" pitchFamily="18" charset="0"/>
              </a:rPr>
              <a:t>ợc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thành</a:t>
            </a:r>
            <a:r>
              <a:rPr lang="en-US" sz="1700" dirty="0">
                <a:solidFill>
                  <a:srgbClr val="197EC6"/>
                </a:solidFill>
                <a:latin typeface="Times New Roman" panose="02020603050405020304" pitchFamily="18" charset="0"/>
                <a:cs typeface="Times New Roman" panose="02020603050405020304" pitchFamily="18" charset="0"/>
              </a:rPr>
              <a:t> lập, đ</a:t>
            </a:r>
            <a:r>
              <a:rPr lang="vi-VN" sz="1700" dirty="0">
                <a:solidFill>
                  <a:srgbClr val="197EC6"/>
                </a:solidFill>
                <a:latin typeface="Times New Roman" panose="02020603050405020304" pitchFamily="18" charset="0"/>
                <a:cs typeface="Times New Roman" panose="02020603050405020304" pitchFamily="18" charset="0"/>
              </a:rPr>
              <a:t>ư</a:t>
            </a:r>
            <a:r>
              <a:rPr lang="en-US" sz="1700" dirty="0" err="1">
                <a:solidFill>
                  <a:srgbClr val="197EC6"/>
                </a:solidFill>
                <a:latin typeface="Times New Roman" panose="02020603050405020304" pitchFamily="18" charset="0"/>
                <a:cs typeface="Times New Roman" panose="02020603050405020304" pitchFamily="18" charset="0"/>
              </a:rPr>
              <a:t>ờng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cơ</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sở</a:t>
            </a:r>
            <a:r>
              <a:rPr lang="en-US" sz="1700" dirty="0">
                <a:solidFill>
                  <a:srgbClr val="197EC6"/>
                </a:solidFill>
                <a:latin typeface="Times New Roman" panose="02020603050405020304" pitchFamily="18" charset="0"/>
                <a:cs typeface="Times New Roman" panose="02020603050405020304" pitchFamily="18" charset="0"/>
              </a:rPr>
              <a:t> đ</a:t>
            </a:r>
            <a:r>
              <a:rPr lang="vi-VN" sz="1700" dirty="0">
                <a:solidFill>
                  <a:srgbClr val="197EC6"/>
                </a:solidFill>
                <a:latin typeface="Times New Roman" panose="02020603050405020304" pitchFamily="18" charset="0"/>
                <a:cs typeface="Times New Roman" panose="02020603050405020304" pitchFamily="18" charset="0"/>
              </a:rPr>
              <a:t>ư</a:t>
            </a:r>
            <a:r>
              <a:rPr lang="en-US" sz="1700" dirty="0" err="1">
                <a:solidFill>
                  <a:srgbClr val="197EC6"/>
                </a:solidFill>
                <a:latin typeface="Times New Roman" panose="02020603050405020304" pitchFamily="18" charset="0"/>
                <a:cs typeface="Times New Roman" panose="02020603050405020304" pitchFamily="18" charset="0"/>
              </a:rPr>
              <a:t>ợc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kiểm</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soát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thay</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đổi</a:t>
            </a:r>
            <a:endParaRPr lang="en-US" sz="17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00" b="1" dirty="0" err="1">
                <a:solidFill>
                  <a:srgbClr val="197EC6"/>
                </a:solidFill>
                <a:latin typeface="Times New Roman" panose="02020603050405020304" pitchFamily="18" charset="0"/>
                <a:cs typeface="Times New Roman" panose="02020603050405020304" pitchFamily="18" charset="0"/>
              </a:rPr>
              <a:t>Sản</a:t>
            </a:r>
            <a:r>
              <a:rPr lang="en-US" sz="1700" b="1" dirty="0">
                <a:solidFill>
                  <a:srgbClr val="197EC6"/>
                </a:solidFill>
                <a:latin typeface="Times New Roman" panose="02020603050405020304" pitchFamily="18" charset="0"/>
                <a:cs typeface="Times New Roman" panose="02020603050405020304" pitchFamily="18" charset="0"/>
              </a:rPr>
              <a:t> </a:t>
            </a:r>
            <a:r>
              <a:rPr lang="en-US" sz="1700" b="1" dirty="0" err="1">
                <a:solidFill>
                  <a:srgbClr val="197EC6"/>
                </a:solidFill>
                <a:latin typeface="Times New Roman" panose="02020603050405020304" pitchFamily="18" charset="0"/>
                <a:cs typeface="Times New Roman" panose="02020603050405020304" pitchFamily="18" charset="0"/>
              </a:rPr>
              <a:t>phẩm</a:t>
            </a:r>
            <a:r>
              <a:rPr lang="en-US" sz="1700" b="1" dirty="0">
                <a:solidFill>
                  <a:srgbClr val="197EC6"/>
                </a:solidFill>
                <a:latin typeface="Times New Roman" panose="02020603050405020304" pitchFamily="18" charset="0"/>
                <a:cs typeface="Times New Roman" panose="02020603050405020304" pitchFamily="18" charset="0"/>
              </a:rPr>
              <a:t> </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Một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công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việc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phải</a:t>
            </a:r>
            <a:r>
              <a:rPr lang="en-US" sz="1700" dirty="0">
                <a:solidFill>
                  <a:srgbClr val="197EC6"/>
                </a:solidFill>
                <a:latin typeface="Times New Roman" panose="02020603050405020304" pitchFamily="18" charset="0"/>
                <a:cs typeface="Times New Roman" panose="02020603050405020304" pitchFamily="18" charset="0"/>
              </a:rPr>
              <a:t> đ</a:t>
            </a:r>
            <a:r>
              <a:rPr lang="vi-VN" sz="1700" dirty="0">
                <a:solidFill>
                  <a:srgbClr val="197EC6"/>
                </a:solidFill>
                <a:latin typeface="Times New Roman" panose="02020603050405020304" pitchFamily="18" charset="0"/>
                <a:cs typeface="Times New Roman" panose="02020603050405020304" pitchFamily="18" charset="0"/>
              </a:rPr>
              <a:t>ư</a:t>
            </a:r>
            <a:r>
              <a:rPr lang="en-US" sz="1700" dirty="0" err="1">
                <a:solidFill>
                  <a:srgbClr val="197EC6"/>
                </a:solidFill>
                <a:latin typeface="Times New Roman" panose="02020603050405020304" pitchFamily="18" charset="0"/>
                <a:cs typeface="Times New Roman" panose="02020603050405020304" pitchFamily="18" charset="0"/>
              </a:rPr>
              <a:t>ợc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gửi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theo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thỏa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thuận</a:t>
            </a:r>
            <a:endParaRPr lang="en-US" sz="17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83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540" y="449435"/>
            <a:ext cx="6729029" cy="461665"/>
          </a:xfrm>
          <a:prstGeom prst="rect">
            <a:avLst/>
          </a:prstGeom>
          <a:noFill/>
        </p:spPr>
        <p:txBody>
          <a:bodyPr wrap="square" rtlCol="0">
            <a:spAutoFit/>
          </a:bodyPr>
          <a:lstStyle/>
          <a:p>
            <a:endParaRPr lang="en-US" sz="2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40708" y="464531"/>
            <a:ext cx="608427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Identify and Validate Requirements When …</a:t>
            </a:r>
          </a:p>
        </p:txBody>
      </p:sp>
      <p:sp>
        <p:nvSpPr>
          <p:cNvPr id="12" name="TextBox 11"/>
          <p:cNvSpPr txBox="1"/>
          <p:nvPr/>
        </p:nvSpPr>
        <p:spPr>
          <a:xfrm>
            <a:off x="956709" y="1139247"/>
            <a:ext cx="5139291"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Developing a proposal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Beginning a project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Taking over a project already in process (revalidating)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Reassessing the requirements of a project (mid-project)</a:t>
            </a:r>
          </a:p>
        </p:txBody>
      </p:sp>
      <p:sp>
        <p:nvSpPr>
          <p:cNvPr id="8" name="TextBox 7">
            <a:extLst>
              <a:ext uri="{FF2B5EF4-FFF2-40B4-BE49-F238E27FC236}">
                <a16:creationId xmlns="" xmlns:a16="http://schemas.microsoft.com/office/drawing/2014/main" id="{7859BCD8-0222-4ED9-B9D0-E0A38E572F5A}"/>
              </a:ext>
            </a:extLst>
          </p:cNvPr>
          <p:cNvSpPr txBox="1"/>
          <p:nvPr/>
        </p:nvSpPr>
        <p:spPr>
          <a:xfrm>
            <a:off x="7151077" y="434339"/>
            <a:ext cx="4820529" cy="461665"/>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nhận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F2866252-99EA-4636-AD3A-79CD4A1FD91C}"/>
              </a:ext>
            </a:extLst>
          </p:cNvPr>
          <p:cNvSpPr txBox="1"/>
          <p:nvPr/>
        </p:nvSpPr>
        <p:spPr>
          <a:xfrm>
            <a:off x="6339942" y="1139247"/>
            <a:ext cx="5852058"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Bắt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đang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giữa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1579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2971" y="336553"/>
            <a:ext cx="6729029" cy="461665"/>
          </a:xfrm>
          <a:prstGeom prst="rect">
            <a:avLst/>
          </a:prstGeom>
          <a:noFill/>
        </p:spPr>
        <p:txBody>
          <a:bodyPr wrap="square" rtlCol="0">
            <a:spAutoFit/>
          </a:bodyPr>
          <a:lstStyle/>
          <a:p>
            <a:endParaRPr lang="en-US" sz="2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175845" y="243633"/>
            <a:ext cx="6140549"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Process for Defining Customer Requirements</a:t>
            </a:r>
          </a:p>
        </p:txBody>
      </p:sp>
      <p:sp>
        <p:nvSpPr>
          <p:cNvPr id="12" name="TextBox 11"/>
          <p:cNvSpPr txBox="1"/>
          <p:nvPr/>
        </p:nvSpPr>
        <p:spPr>
          <a:xfrm>
            <a:off x="175845" y="1032901"/>
            <a:ext cx="5500387"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process of defining requirements includes the following steps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Gather customer and stakeholders needs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Categorize these needs into either requirements or exclusions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Validate the requirements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the validated requirements as the established requirements baseline for the project</a:t>
            </a:r>
          </a:p>
        </p:txBody>
      </p:sp>
      <p:sp>
        <p:nvSpPr>
          <p:cNvPr id="11" name="TextBox 10">
            <a:extLst>
              <a:ext uri="{FF2B5EF4-FFF2-40B4-BE49-F238E27FC236}">
                <a16:creationId xmlns="" xmlns:a16="http://schemas.microsoft.com/office/drawing/2014/main" id="{D4B15540-6311-45D4-A692-24F7830EDEF5}"/>
              </a:ext>
            </a:extLst>
          </p:cNvPr>
          <p:cNvSpPr txBox="1"/>
          <p:nvPr/>
        </p:nvSpPr>
        <p:spPr>
          <a:xfrm>
            <a:off x="6423792" y="243633"/>
            <a:ext cx="5366986"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yêu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hàng</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3224FAC9-E733-4974-AB60-828C0976D346}"/>
              </a:ext>
            </a:extLst>
          </p:cNvPr>
          <p:cNvSpPr txBox="1"/>
          <p:nvPr/>
        </p:nvSpPr>
        <p:spPr>
          <a:xfrm>
            <a:off x="5795890" y="1058676"/>
            <a:ext cx="6327664" cy="2308324"/>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Quy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trình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yêu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bao </a:t>
            </a:r>
            <a:r>
              <a:rPr lang="en-US" b="1" dirty="0" err="1">
                <a:solidFill>
                  <a:srgbClr val="197EC6"/>
                </a:solidFill>
                <a:latin typeface="Times New Roman" panose="02020603050405020304" pitchFamily="18" charset="0"/>
                <a:cs typeface="Times New Roman" panose="02020603050405020304" pitchFamily="18" charset="0"/>
              </a:rPr>
              <a:t>gồm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b</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sau</a:t>
            </a:r>
            <a:r>
              <a:rPr lang="en-US" b="1" dirty="0">
                <a:solidFill>
                  <a:srgbClr val="197EC6"/>
                </a:solidFill>
                <a:latin typeface="Times New Roman" panose="02020603050405020304" pitchFamily="18" charset="0"/>
                <a:cs typeface="Times New Roman" panose="02020603050405020304" pitchFamily="18" charset="0"/>
              </a:rPr>
              <a:t> :</a:t>
            </a:r>
          </a:p>
          <a:p>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hang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trừ</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Xác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lập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yêu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39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2" name="TextBox 11"/>
          <p:cNvSpPr txBox="1"/>
          <p:nvPr/>
        </p:nvSpPr>
        <p:spPr>
          <a:xfrm>
            <a:off x="1522827" y="470779"/>
            <a:ext cx="245481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Gathering Needs</a:t>
            </a:r>
          </a:p>
        </p:txBody>
      </p:sp>
      <p:sp>
        <p:nvSpPr>
          <p:cNvPr id="13" name="TextBox 12"/>
          <p:cNvSpPr txBox="1"/>
          <p:nvPr/>
        </p:nvSpPr>
        <p:spPr>
          <a:xfrm>
            <a:off x="956709" y="1139247"/>
            <a:ext cx="4501556"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 gather needs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Read all project documentation, such as the contract, documents of understanding (DOU), statements of work, and any other documents that might also contain requirements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Interview the sponsor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Prioritize or quantify the answers the sponsor gives you to your questions; this analysis should help you determine the real needs for your project</a:t>
            </a:r>
          </a:p>
        </p:txBody>
      </p:sp>
      <p:sp>
        <p:nvSpPr>
          <p:cNvPr id="10" name="TextBox 9">
            <a:extLst>
              <a:ext uri="{FF2B5EF4-FFF2-40B4-BE49-F238E27FC236}">
                <a16:creationId xmlns="" xmlns:a16="http://schemas.microsoft.com/office/drawing/2014/main" id="{CE2550CF-F5C0-4BEE-9982-D2BD122DD95B}"/>
              </a:ext>
            </a:extLst>
          </p:cNvPr>
          <p:cNvSpPr txBox="1"/>
          <p:nvPr/>
        </p:nvSpPr>
        <p:spPr>
          <a:xfrm>
            <a:off x="8214360" y="470778"/>
            <a:ext cx="2454813"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hợp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cầu</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9D62FC6E-F135-4387-9D46-2D4379AEC749}"/>
              </a:ext>
            </a:extLst>
          </p:cNvPr>
          <p:cNvSpPr txBox="1"/>
          <p:nvPr/>
        </p:nvSpPr>
        <p:spPr>
          <a:xfrm>
            <a:off x="7016156" y="1139247"/>
            <a:ext cx="4753164" cy="3416320"/>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hợp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Đọc tất cả tài liệu dự án, chẳng hạn như hợp đồng, tài liệu hiểu biết (DOU), bản tuyên bố công việc và bất kỳ tài liệu nào khác chứa các yêu cầu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Phỏng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vấn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Ưu tiên hoặc định lượng các câu trả lời mà nhà tài trợ cung cấp cho bạn các câu hỏi của bạn; phân tích này sẽ giúp bạn xác định được nhu cầu thực sự cho dự án của bạn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3205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TotalTime>
  <Words>3806</Words>
  <Application>Microsoft Office PowerPoint</Application>
  <PresentationFormat>Widescreen</PresentationFormat>
  <Paragraphs>335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PowerPoint Presentation</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440</cp:revision>
  <dcterms:created xsi:type="dcterms:W3CDTF">2017-09-19T15:51:03Z</dcterms:created>
  <dcterms:modified xsi:type="dcterms:W3CDTF">2019-09-10T03:50:15Z</dcterms:modified>
</cp:coreProperties>
</file>