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336" r:id="rId2"/>
    <p:sldId id="256" r:id="rId3"/>
    <p:sldId id="257" r:id="rId4"/>
    <p:sldId id="297" r:id="rId5"/>
    <p:sldId id="283" r:id="rId6"/>
    <p:sldId id="294" r:id="rId7"/>
    <p:sldId id="295" r:id="rId8"/>
    <p:sldId id="299" r:id="rId9"/>
    <p:sldId id="300" r:id="rId10"/>
    <p:sldId id="302" r:id="rId11"/>
    <p:sldId id="303" r:id="rId12"/>
    <p:sldId id="304" r:id="rId13"/>
    <p:sldId id="305" r:id="rId14"/>
    <p:sldId id="306" r:id="rId15"/>
    <p:sldId id="307" r:id="rId16"/>
    <p:sldId id="309" r:id="rId17"/>
    <p:sldId id="310" r:id="rId18"/>
    <p:sldId id="311" r:id="rId19"/>
    <p:sldId id="312" r:id="rId20"/>
    <p:sldId id="313" r:id="rId21"/>
    <p:sldId id="318" r:id="rId22"/>
    <p:sldId id="315" r:id="rId23"/>
    <p:sldId id="317" r:id="rId24"/>
    <p:sldId id="322" r:id="rId25"/>
    <p:sldId id="324" r:id="rId26"/>
    <p:sldId id="325" r:id="rId27"/>
    <p:sldId id="326" r:id="rId28"/>
    <p:sldId id="327" r:id="rId29"/>
    <p:sldId id="329" r:id="rId30"/>
    <p:sldId id="330" r:id="rId31"/>
    <p:sldId id="331" r:id="rId32"/>
    <p:sldId id="334" r:id="rId33"/>
    <p:sldId id="29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12" autoAdjust="0"/>
    <p:restoredTop sz="94660"/>
  </p:normalViewPr>
  <p:slideViewPr>
    <p:cSldViewPr snapToGrid="0">
      <p:cViewPr varScale="1">
        <p:scale>
          <a:sx n="73" d="100"/>
          <a:sy n="73" d="100"/>
        </p:scale>
        <p:origin x="76" y="2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BA1566-1ED6-49A5-B36C-232359D3C404}" type="datetimeFigureOut">
              <a:rPr lang="en-US" smtClean="0"/>
              <a:t>10/23/2019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6736D2-1352-4A13-AD15-B3199DB23712}" type="slidenum">
              <a:rPr lang="en-US" smtClean="0"/>
              <a:t>‹#›</a:t>
            </a:fld>
            <a:endParaRPr lang="en-US"/>
          </a:p>
        </p:txBody>
      </p:sp>
    </p:spTree>
    <p:extLst>
      <p:ext uri="{BB962C8B-B14F-4D97-AF65-F5344CB8AC3E}">
        <p14:creationId xmlns:p14="http://schemas.microsoft.com/office/powerpoint/2010/main" val="1251793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E950DB-F01B-4FE3-802A-469447A4CDFE}" type="slidenum">
              <a:rPr lang="en-US"/>
              <a:pPr/>
              <a:t>13</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pPr>
              <a:buFontTx/>
              <a:buChar char="•"/>
            </a:pPr>
            <a:endParaRPr lang="en-US"/>
          </a:p>
        </p:txBody>
      </p:sp>
    </p:spTree>
    <p:extLst>
      <p:ext uri="{BB962C8B-B14F-4D97-AF65-F5344CB8AC3E}">
        <p14:creationId xmlns:p14="http://schemas.microsoft.com/office/powerpoint/2010/main" val="225750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B005C5E-8770-4BEA-9BD6-C91AD598940A}"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A0710-8AAA-4481-8609-AA8B15C12F3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4942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005C5E-8770-4BEA-9BD6-C91AD598940A}"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A0710-8AAA-4481-8609-AA8B15C12F3B}" type="slidenum">
              <a:rPr lang="en-US" smtClean="0"/>
              <a:t>‹#›</a:t>
            </a:fld>
            <a:endParaRPr lang="en-US"/>
          </a:p>
        </p:txBody>
      </p:sp>
    </p:spTree>
    <p:extLst>
      <p:ext uri="{BB962C8B-B14F-4D97-AF65-F5344CB8AC3E}">
        <p14:creationId xmlns:p14="http://schemas.microsoft.com/office/powerpoint/2010/main" val="3481081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005C5E-8770-4BEA-9BD6-C91AD598940A}"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A0710-8AAA-4481-8609-AA8B15C12F3B}" type="slidenum">
              <a:rPr lang="en-US" smtClean="0"/>
              <a:t>‹#›</a:t>
            </a:fld>
            <a:endParaRPr lang="en-US"/>
          </a:p>
        </p:txBody>
      </p:sp>
    </p:spTree>
    <p:extLst>
      <p:ext uri="{BB962C8B-B14F-4D97-AF65-F5344CB8AC3E}">
        <p14:creationId xmlns:p14="http://schemas.microsoft.com/office/powerpoint/2010/main" val="1300474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005C5E-8770-4BEA-9BD6-C91AD598940A}"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A0710-8AAA-4481-8609-AA8B15C12F3B}" type="slidenum">
              <a:rPr lang="en-US" smtClean="0"/>
              <a:t>‹#›</a:t>
            </a:fld>
            <a:endParaRPr lang="en-US"/>
          </a:p>
        </p:txBody>
      </p:sp>
    </p:spTree>
    <p:extLst>
      <p:ext uri="{BB962C8B-B14F-4D97-AF65-F5344CB8AC3E}">
        <p14:creationId xmlns:p14="http://schemas.microsoft.com/office/powerpoint/2010/main" val="2536272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005C5E-8770-4BEA-9BD6-C91AD598940A}"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A0710-8AAA-4481-8609-AA8B15C12F3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5364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B005C5E-8770-4BEA-9BD6-C91AD598940A}" type="datetimeFigureOut">
              <a:rPr lang="en-US" smtClean="0"/>
              <a:t>10/23/2019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3A0710-8AAA-4481-8609-AA8B15C12F3B}" type="slidenum">
              <a:rPr lang="en-US" smtClean="0"/>
              <a:t>‹#›</a:t>
            </a:fld>
            <a:endParaRPr lang="en-US"/>
          </a:p>
        </p:txBody>
      </p:sp>
    </p:spTree>
    <p:extLst>
      <p:ext uri="{BB962C8B-B14F-4D97-AF65-F5344CB8AC3E}">
        <p14:creationId xmlns:p14="http://schemas.microsoft.com/office/powerpoint/2010/main" val="105397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B005C5E-8770-4BEA-9BD6-C91AD598940A}" type="datetimeFigureOut">
              <a:rPr lang="en-US" smtClean="0"/>
              <a:t>10/23/2019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3A0710-8AAA-4481-8609-AA8B15C12F3B}" type="slidenum">
              <a:rPr lang="en-US" smtClean="0"/>
              <a:t>‹#›</a:t>
            </a:fld>
            <a:endParaRPr lang="en-US"/>
          </a:p>
        </p:txBody>
      </p:sp>
    </p:spTree>
    <p:extLst>
      <p:ext uri="{BB962C8B-B14F-4D97-AF65-F5344CB8AC3E}">
        <p14:creationId xmlns:p14="http://schemas.microsoft.com/office/powerpoint/2010/main" val="3544495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B005C5E-8770-4BEA-9BD6-C91AD598940A}" type="datetimeFigureOut">
              <a:rPr lang="en-US" smtClean="0"/>
              <a:t>10/23/2019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3A0710-8AAA-4481-8609-AA8B15C12F3B}" type="slidenum">
              <a:rPr lang="en-US" smtClean="0"/>
              <a:t>‹#›</a:t>
            </a:fld>
            <a:endParaRPr lang="en-US"/>
          </a:p>
        </p:txBody>
      </p:sp>
    </p:spTree>
    <p:extLst>
      <p:ext uri="{BB962C8B-B14F-4D97-AF65-F5344CB8AC3E}">
        <p14:creationId xmlns:p14="http://schemas.microsoft.com/office/powerpoint/2010/main" val="262963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B005C5E-8770-4BEA-9BD6-C91AD598940A}" type="datetimeFigureOut">
              <a:rPr lang="en-US" smtClean="0"/>
              <a:t>10/23/2019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D3A0710-8AAA-4481-8609-AA8B15C12F3B}" type="slidenum">
              <a:rPr lang="en-US" smtClean="0"/>
              <a:t>‹#›</a:t>
            </a:fld>
            <a:endParaRPr lang="en-US"/>
          </a:p>
        </p:txBody>
      </p:sp>
    </p:spTree>
    <p:extLst>
      <p:ext uri="{BB962C8B-B14F-4D97-AF65-F5344CB8AC3E}">
        <p14:creationId xmlns:p14="http://schemas.microsoft.com/office/powerpoint/2010/main" val="3857932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B005C5E-8770-4BEA-9BD6-C91AD598940A}" type="datetimeFigureOut">
              <a:rPr lang="en-US" smtClean="0"/>
              <a:t>10/23/2019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D3A0710-8AAA-4481-8609-AA8B15C12F3B}" type="slidenum">
              <a:rPr lang="en-US" smtClean="0"/>
              <a:t>‹#›</a:t>
            </a:fld>
            <a:endParaRPr lang="en-US"/>
          </a:p>
        </p:txBody>
      </p:sp>
    </p:spTree>
    <p:extLst>
      <p:ext uri="{BB962C8B-B14F-4D97-AF65-F5344CB8AC3E}">
        <p14:creationId xmlns:p14="http://schemas.microsoft.com/office/powerpoint/2010/main" val="412464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005C5E-8770-4BEA-9BD6-C91AD598940A}" type="datetimeFigureOut">
              <a:rPr lang="en-US" smtClean="0"/>
              <a:t>10/23/2019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3A0710-8AAA-4481-8609-AA8B15C12F3B}" type="slidenum">
              <a:rPr lang="en-US" smtClean="0"/>
              <a:t>‹#›</a:t>
            </a:fld>
            <a:endParaRPr lang="en-US"/>
          </a:p>
        </p:txBody>
      </p:sp>
    </p:spTree>
    <p:extLst>
      <p:ext uri="{BB962C8B-B14F-4D97-AF65-F5344CB8AC3E}">
        <p14:creationId xmlns:p14="http://schemas.microsoft.com/office/powerpoint/2010/main" val="1444467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B005C5E-8770-4BEA-9BD6-C91AD598940A}" type="datetimeFigureOut">
              <a:rPr lang="en-US" smtClean="0"/>
              <a:t>10/23/2019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D3A0710-8AAA-4481-8609-AA8B15C12F3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5490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052" name="Rectangle 4"/>
          <p:cNvSpPr>
            <a:spLocks noGrp="1" noChangeArrowheads="1"/>
          </p:cNvSpPr>
          <p:nvPr>
            <p:ph type="ctrTitle"/>
          </p:nvPr>
        </p:nvSpPr>
        <p:spPr>
          <a:xfrm>
            <a:off x="2209800" y="1650724"/>
            <a:ext cx="7772400" cy="1780108"/>
          </a:xfrm>
        </p:spPr>
        <p:txBody>
          <a:bodyPr>
            <a:normAutofit fontScale="90000"/>
          </a:bodyPr>
          <a:lstStyle/>
          <a:p>
            <a:r>
              <a:rPr lang="en-US" altLang="en-US" dirty="0" smtClean="0"/>
              <a:t>ICT/ Software project management</a:t>
            </a:r>
            <a:endParaRPr lang="en-US" altLang="en-US" dirty="0"/>
          </a:p>
        </p:txBody>
      </p:sp>
      <p:sp>
        <p:nvSpPr>
          <p:cNvPr id="898053" name="Rectangle 5"/>
          <p:cNvSpPr>
            <a:spLocks noGrp="1" noChangeArrowheads="1"/>
          </p:cNvSpPr>
          <p:nvPr>
            <p:ph type="subTitle" idx="1"/>
          </p:nvPr>
        </p:nvSpPr>
        <p:spPr/>
        <p:txBody>
          <a:bodyPr/>
          <a:lstStyle/>
          <a:p>
            <a:r>
              <a:rPr lang="en-US" altLang="en-US" dirty="0" err="1" smtClean="0"/>
              <a:t>Lê</a:t>
            </a:r>
            <a:r>
              <a:rPr lang="en-US" altLang="en-US" dirty="0" smtClean="0"/>
              <a:t> </a:t>
            </a:r>
            <a:r>
              <a:rPr lang="en-US" altLang="en-US" dirty="0" err="1" smtClean="0"/>
              <a:t>Đức</a:t>
            </a:r>
            <a:r>
              <a:rPr lang="en-US" altLang="en-US" dirty="0" smtClean="0"/>
              <a:t> </a:t>
            </a:r>
            <a:r>
              <a:rPr lang="en-US" altLang="en-US" dirty="0" err="1" smtClean="0"/>
              <a:t>Trung</a:t>
            </a:r>
            <a:endParaRPr lang="en-US" altLang="en-US" dirty="0" smtClean="0"/>
          </a:p>
          <a:p>
            <a:r>
              <a:rPr lang="en-US" altLang="en-US" cap="none">
                <a:solidFill>
                  <a:srgbClr val="FF0000"/>
                </a:solidFill>
              </a:rPr>
              <a:t>http://bit.ly/2keQmhn</a:t>
            </a:r>
            <a:endParaRPr lang="en-US" altLang="en-US" sz="2800"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4796" y="3479524"/>
            <a:ext cx="3174604" cy="3174604"/>
          </a:xfrm>
          <a:prstGeom prst="rect">
            <a:avLst/>
          </a:prstGeom>
        </p:spPr>
      </p:pic>
    </p:spTree>
    <p:extLst>
      <p:ext uri="{BB962C8B-B14F-4D97-AF65-F5344CB8AC3E}">
        <p14:creationId xmlns:p14="http://schemas.microsoft.com/office/powerpoint/2010/main" val="26267456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p:txBody>
          <a:bodyPr/>
          <a:lstStyle/>
          <a:p>
            <a:r>
              <a:rPr lang="en-US" dirty="0"/>
              <a:t>IT project plan </a:t>
            </a:r>
            <a:r>
              <a:rPr lang="en-US" dirty="0" smtClean="0"/>
              <a:t/>
            </a:r>
            <a:br>
              <a:rPr lang="en-US" dirty="0" smtClean="0"/>
            </a:br>
            <a:r>
              <a:rPr lang="en-US" dirty="0" smtClean="0">
                <a:solidFill>
                  <a:srgbClr val="0070C0"/>
                </a:solidFill>
              </a:rPr>
              <a:t>Kế </a:t>
            </a:r>
            <a:r>
              <a:rPr lang="en-US" dirty="0" err="1" smtClean="0">
                <a:solidFill>
                  <a:srgbClr val="0070C0"/>
                </a:solidFill>
              </a:rPr>
              <a:t>hoạch</a:t>
            </a:r>
            <a:r>
              <a:rPr lang="en-US" dirty="0" smtClean="0">
                <a:solidFill>
                  <a:srgbClr val="0070C0"/>
                </a:solidFill>
              </a:rPr>
              <a:t> </a:t>
            </a:r>
            <a:r>
              <a:rPr lang="en-US" dirty="0" err="1" smtClean="0">
                <a:solidFill>
                  <a:srgbClr val="0070C0"/>
                </a:solidFill>
              </a:rPr>
              <a:t>dự</a:t>
            </a:r>
            <a:r>
              <a:rPr lang="en-US" dirty="0" smtClean="0">
                <a:solidFill>
                  <a:srgbClr val="0070C0"/>
                </a:solidFill>
              </a:rPr>
              <a:t> án CNTT</a:t>
            </a:r>
            <a:endParaRPr lang="en-US" dirty="0">
              <a:solidFill>
                <a:srgbClr val="0070C0"/>
              </a:solidFill>
            </a:endParaRPr>
          </a:p>
        </p:txBody>
      </p:sp>
      <p:sp>
        <p:nvSpPr>
          <p:cNvPr id="3075" name="Rectangle 3"/>
          <p:cNvSpPr>
            <a:spLocks noGrp="1" noChangeArrowheads="1"/>
          </p:cNvSpPr>
          <p:nvPr>
            <p:ph sz="half" idx="1"/>
          </p:nvPr>
        </p:nvSpPr>
        <p:spPr/>
        <p:txBody>
          <a:bodyPr>
            <a:normAutofit/>
          </a:bodyPr>
          <a:lstStyle/>
          <a:p>
            <a:r>
              <a:rPr lang="en-US" dirty="0">
                <a:latin typeface="Arial" panose="020B0604020202020204" pitchFamily="34" charset="0"/>
                <a:cs typeface="Arial" panose="020B0604020202020204" pitchFamily="34" charset="0"/>
              </a:rPr>
              <a:t>Large-scale and complex IT projects require detailed plans:</a:t>
            </a:r>
          </a:p>
          <a:p>
            <a:pPr lvl="1"/>
            <a:r>
              <a:rPr lang="en-US" dirty="0"/>
              <a:t>Configuration management plan</a:t>
            </a:r>
          </a:p>
          <a:p>
            <a:pPr lvl="1"/>
            <a:r>
              <a:rPr lang="en-US" dirty="0"/>
              <a:t>Schedule management plan</a:t>
            </a:r>
          </a:p>
          <a:p>
            <a:pPr lvl="1"/>
            <a:r>
              <a:rPr lang="en-US" dirty="0"/>
              <a:t>Test or quality management plan</a:t>
            </a:r>
          </a:p>
          <a:p>
            <a:pPr lvl="1"/>
            <a:r>
              <a:rPr lang="en-US" dirty="0"/>
              <a:t>Human resource management plan</a:t>
            </a:r>
          </a:p>
          <a:p>
            <a:pPr lvl="1"/>
            <a:r>
              <a:rPr lang="en-US" dirty="0"/>
              <a:t>Procurement management plan.</a:t>
            </a:r>
          </a:p>
          <a:p>
            <a:pPr lvl="1"/>
            <a:r>
              <a:rPr lang="en-US" dirty="0"/>
              <a:t>Plan to manage risks or deal with project surprises.</a:t>
            </a:r>
            <a:endParaRPr lang="fr-FR" dirty="0"/>
          </a:p>
        </p:txBody>
      </p:sp>
      <p:sp>
        <p:nvSpPr>
          <p:cNvPr id="3" name="Content Placeholder 2"/>
          <p:cNvSpPr>
            <a:spLocks noGrp="1"/>
          </p:cNvSpPr>
          <p:nvPr>
            <p:ph sz="half" idx="2"/>
          </p:nvPr>
        </p:nvSpPr>
        <p:spPr/>
        <p:txBody>
          <a:bodyPr/>
          <a:lstStyle/>
          <a:p>
            <a:r>
              <a:rPr lang="vi-VN" dirty="0">
                <a:solidFill>
                  <a:srgbClr val="0070C0"/>
                </a:solidFill>
              </a:rPr>
              <a:t>Những Dự án CNTT</a:t>
            </a:r>
            <a:r>
              <a:rPr lang="en-US" dirty="0">
                <a:solidFill>
                  <a:srgbClr val="0070C0"/>
                </a:solidFill>
              </a:rPr>
              <a:t> </a:t>
            </a:r>
            <a:r>
              <a:rPr lang="vi-VN" dirty="0">
                <a:solidFill>
                  <a:srgbClr val="0070C0"/>
                </a:solidFill>
              </a:rPr>
              <a:t>có quy mô lớn và độ phức tạp cao đòi hỏi phải có kế hoạch chi tiết: </a:t>
            </a:r>
          </a:p>
          <a:p>
            <a:pPr lvl="1"/>
            <a:r>
              <a:rPr lang="vi-VN" dirty="0">
                <a:solidFill>
                  <a:srgbClr val="0070C0"/>
                </a:solidFill>
              </a:rPr>
              <a:t>Kế hoạch quản lý </a:t>
            </a:r>
            <a:r>
              <a:rPr lang="en-US" dirty="0" err="1">
                <a:solidFill>
                  <a:srgbClr val="0070C0"/>
                </a:solidFill>
              </a:rPr>
              <a:t>cấu</a:t>
            </a:r>
            <a:r>
              <a:rPr lang="en-US" dirty="0">
                <a:solidFill>
                  <a:srgbClr val="0070C0"/>
                </a:solidFill>
              </a:rPr>
              <a:t> </a:t>
            </a:r>
            <a:r>
              <a:rPr lang="en-US" dirty="0" err="1">
                <a:solidFill>
                  <a:srgbClr val="0070C0"/>
                </a:solidFill>
              </a:rPr>
              <a:t>hình</a:t>
            </a:r>
            <a:r>
              <a:rPr lang="vi-VN" dirty="0">
                <a:solidFill>
                  <a:srgbClr val="0070C0"/>
                </a:solidFill>
              </a:rPr>
              <a:t> </a:t>
            </a:r>
          </a:p>
          <a:p>
            <a:pPr lvl="1"/>
            <a:r>
              <a:rPr lang="vi-VN" dirty="0">
                <a:solidFill>
                  <a:srgbClr val="0070C0"/>
                </a:solidFill>
              </a:rPr>
              <a:t>Kế hoạch quản lý lịch trình </a:t>
            </a:r>
          </a:p>
          <a:p>
            <a:pPr lvl="1"/>
            <a:r>
              <a:rPr lang="vi-VN" dirty="0">
                <a:solidFill>
                  <a:srgbClr val="0070C0"/>
                </a:solidFill>
              </a:rPr>
              <a:t>Kế hoạch kiểm thử</a:t>
            </a:r>
            <a:r>
              <a:rPr lang="en-US" dirty="0">
                <a:solidFill>
                  <a:srgbClr val="0070C0"/>
                </a:solidFill>
              </a:rPr>
              <a:t> </a:t>
            </a:r>
            <a:r>
              <a:rPr lang="vi-VN" dirty="0">
                <a:solidFill>
                  <a:srgbClr val="0070C0"/>
                </a:solidFill>
              </a:rPr>
              <a:t>hay quản lý chất lượng </a:t>
            </a:r>
          </a:p>
          <a:p>
            <a:pPr lvl="1"/>
            <a:r>
              <a:rPr lang="vi-VN" dirty="0">
                <a:solidFill>
                  <a:srgbClr val="0070C0"/>
                </a:solidFill>
              </a:rPr>
              <a:t>Kế hoạch quản lý nhân sự</a:t>
            </a:r>
          </a:p>
          <a:p>
            <a:pPr lvl="1"/>
            <a:r>
              <a:rPr lang="vi-VN" dirty="0">
                <a:solidFill>
                  <a:srgbClr val="0070C0"/>
                </a:solidFill>
              </a:rPr>
              <a:t>Kế hoạch quản lý mua sắm. </a:t>
            </a:r>
          </a:p>
          <a:p>
            <a:pPr lvl="1"/>
            <a:r>
              <a:rPr lang="vi-VN" dirty="0">
                <a:solidFill>
                  <a:srgbClr val="0070C0"/>
                </a:solidFill>
              </a:rPr>
              <a:t>Kế hoạch </a:t>
            </a:r>
            <a:r>
              <a:rPr lang="en-US" dirty="0" err="1">
                <a:solidFill>
                  <a:srgbClr val="0070C0"/>
                </a:solidFill>
              </a:rPr>
              <a:t>quản</a:t>
            </a:r>
            <a:r>
              <a:rPr lang="en-US" dirty="0">
                <a:solidFill>
                  <a:srgbClr val="0070C0"/>
                </a:solidFill>
              </a:rPr>
              <a:t> </a:t>
            </a:r>
            <a:r>
              <a:rPr lang="en-US" dirty="0" err="1">
                <a:solidFill>
                  <a:srgbClr val="0070C0"/>
                </a:solidFill>
              </a:rPr>
              <a:t>lý</a:t>
            </a:r>
            <a:r>
              <a:rPr lang="vi-VN" dirty="0">
                <a:solidFill>
                  <a:srgbClr val="0070C0"/>
                </a:solidFill>
              </a:rPr>
              <a:t> rủi ro hoặc đối phó với những bất ngờ trong dự án. </a:t>
            </a:r>
            <a:endParaRPr lang="fr-FR" dirty="0">
              <a:solidFill>
                <a:srgbClr val="0070C0"/>
              </a:solidFill>
            </a:endParaRPr>
          </a:p>
        </p:txBody>
      </p:sp>
      <p:sp>
        <p:nvSpPr>
          <p:cNvPr id="2" name="Slide Number Placeholder 1"/>
          <p:cNvSpPr>
            <a:spLocks noGrp="1"/>
          </p:cNvSpPr>
          <p:nvPr>
            <p:ph type="sldNum" sz="quarter" idx="12"/>
          </p:nvPr>
        </p:nvSpPr>
        <p:spPr/>
        <p:txBody>
          <a:bodyPr/>
          <a:lstStyle/>
          <a:p>
            <a:fld id="{45D3D480-1655-47CE-BCA6-6F308F04DFD7}" type="slidenum">
              <a:rPr lang="es-ES" smtClean="0"/>
              <a:pPr/>
              <a:t>10</a:t>
            </a:fld>
            <a:endParaRPr lang="es-ES"/>
          </a:p>
        </p:txBody>
      </p:sp>
    </p:spTree>
    <p:extLst>
      <p:ext uri="{BB962C8B-B14F-4D97-AF65-F5344CB8AC3E}">
        <p14:creationId xmlns:p14="http://schemas.microsoft.com/office/powerpoint/2010/main" val="15092471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Deploy project </a:t>
            </a:r>
            <a:r>
              <a:rPr lang="en-US" dirty="0" smtClean="0"/>
              <a:t>plan</a:t>
            </a:r>
            <a:br>
              <a:rPr lang="en-US" dirty="0" smtClean="0"/>
            </a:br>
            <a:r>
              <a:rPr lang="en-US" dirty="0" err="1" smtClean="0">
                <a:solidFill>
                  <a:srgbClr val="0070C0"/>
                </a:solidFill>
              </a:rPr>
              <a:t>Triển</a:t>
            </a:r>
            <a:r>
              <a:rPr lang="en-US" dirty="0" smtClean="0">
                <a:solidFill>
                  <a:srgbClr val="0070C0"/>
                </a:solidFill>
              </a:rPr>
              <a:t> </a:t>
            </a:r>
            <a:r>
              <a:rPr lang="en-US" dirty="0" err="1">
                <a:solidFill>
                  <a:srgbClr val="0070C0"/>
                </a:solidFill>
              </a:rPr>
              <a:t>khai</a:t>
            </a:r>
            <a:r>
              <a:rPr lang="en-US" dirty="0">
                <a:solidFill>
                  <a:srgbClr val="0070C0"/>
                </a:solidFill>
              </a:rPr>
              <a:t> kế </a:t>
            </a:r>
            <a:r>
              <a:rPr lang="en-US" dirty="0" err="1">
                <a:solidFill>
                  <a:srgbClr val="0070C0"/>
                </a:solidFill>
              </a:rPr>
              <a:t>hoạch</a:t>
            </a:r>
            <a:r>
              <a:rPr lang="en-US" dirty="0">
                <a:solidFill>
                  <a:srgbClr val="0070C0"/>
                </a:solidFill>
              </a:rPr>
              <a:t> </a:t>
            </a:r>
            <a:r>
              <a:rPr lang="en-US" dirty="0" err="1">
                <a:solidFill>
                  <a:srgbClr val="0070C0"/>
                </a:solidFill>
              </a:rPr>
              <a:t>dự</a:t>
            </a:r>
            <a:r>
              <a:rPr lang="en-US" dirty="0">
                <a:solidFill>
                  <a:srgbClr val="0070C0"/>
                </a:solidFill>
              </a:rPr>
              <a:t> án</a:t>
            </a:r>
          </a:p>
        </p:txBody>
      </p:sp>
      <p:sp>
        <p:nvSpPr>
          <p:cNvPr id="3075" name="Rectangle 3"/>
          <p:cNvSpPr>
            <a:spLocks noGrp="1" noChangeArrowheads="1"/>
          </p:cNvSpPr>
          <p:nvPr>
            <p:ph sz="half" idx="1"/>
          </p:nvPr>
        </p:nvSpPr>
        <p:spPr/>
        <p:txBody>
          <a:bodyPr>
            <a:normAutofit/>
          </a:bodyPr>
          <a:lstStyle/>
          <a:p>
            <a:r>
              <a:rPr lang="vi-VN" dirty="0" smtClean="0">
                <a:solidFill>
                  <a:srgbClr val="0070C0"/>
                </a:solidFill>
              </a:rPr>
              <a:t>Giới thiệu về đối tượng, lĩnh vực quản lý trong kế hoạch dự án.</a:t>
            </a:r>
          </a:p>
          <a:p>
            <a:r>
              <a:rPr lang="vi-VN" dirty="0" smtClean="0">
                <a:solidFill>
                  <a:srgbClr val="0070C0"/>
                </a:solidFill>
              </a:rPr>
              <a:t>Cấu trúc phân rã chi tiết công việc (WBS). </a:t>
            </a:r>
          </a:p>
          <a:p>
            <a:r>
              <a:rPr lang="vi-VN" dirty="0" smtClean="0">
                <a:solidFill>
                  <a:srgbClr val="0070C0"/>
                </a:solidFill>
              </a:rPr>
              <a:t>Kế </a:t>
            </a:r>
            <a:r>
              <a:rPr lang="vi-VN" dirty="0">
                <a:solidFill>
                  <a:srgbClr val="0070C0"/>
                </a:solidFill>
              </a:rPr>
              <a:t>hoạch dự </a:t>
            </a:r>
            <a:r>
              <a:rPr lang="vi-VN" dirty="0" smtClean="0">
                <a:solidFill>
                  <a:srgbClr val="0070C0"/>
                </a:solidFill>
              </a:rPr>
              <a:t>án </a:t>
            </a:r>
            <a:r>
              <a:rPr lang="vi-VN" dirty="0">
                <a:solidFill>
                  <a:srgbClr val="0070C0"/>
                </a:solidFill>
              </a:rPr>
              <a:t>là một tài liệu dự án chứa đựng toàn bộ kế hoạch cho dự án, ghi lại những giả định trong quá trình lập kế hoạch.</a:t>
            </a:r>
          </a:p>
          <a:p>
            <a:r>
              <a:rPr lang="vi-VN" dirty="0">
                <a:solidFill>
                  <a:srgbClr val="0070C0"/>
                </a:solidFill>
              </a:rPr>
              <a:t>Kế hoạch dự án phải được nhà tài trợ ký kết hoàn tất thì mới được chuyển sang quá trình thực hiện.</a:t>
            </a:r>
            <a:endParaRPr lang="en-US" dirty="0" smtClean="0">
              <a:solidFill>
                <a:srgbClr val="0070C0"/>
              </a:solidFill>
            </a:endParaRPr>
          </a:p>
        </p:txBody>
      </p:sp>
      <p:sp>
        <p:nvSpPr>
          <p:cNvPr id="3" name="Content Placeholder 2"/>
          <p:cNvSpPr>
            <a:spLocks noGrp="1"/>
          </p:cNvSpPr>
          <p:nvPr>
            <p:ph sz="half" idx="2"/>
          </p:nvPr>
        </p:nvSpPr>
        <p:spPr/>
        <p:txBody>
          <a:bodyPr/>
          <a:lstStyle/>
          <a:p>
            <a:r>
              <a:rPr lang="en-US" dirty="0" smtClean="0"/>
              <a:t>Introduce </a:t>
            </a:r>
            <a:r>
              <a:rPr lang="en-US" dirty="0"/>
              <a:t>the management subjects and fields in the project plan.</a:t>
            </a:r>
          </a:p>
          <a:p>
            <a:r>
              <a:rPr lang="en-US" dirty="0"/>
              <a:t>Detailed </a:t>
            </a:r>
            <a:r>
              <a:rPr lang="en-US" dirty="0" smtClean="0"/>
              <a:t>working </a:t>
            </a:r>
            <a:r>
              <a:rPr lang="en-US" dirty="0"/>
              <a:t>breakdown structure (WBS).</a:t>
            </a:r>
          </a:p>
          <a:p>
            <a:r>
              <a:rPr lang="en-US" dirty="0"/>
              <a:t>Project </a:t>
            </a:r>
            <a:r>
              <a:rPr lang="en-US" dirty="0" smtClean="0"/>
              <a:t>Plan </a:t>
            </a:r>
            <a:r>
              <a:rPr lang="en-US" dirty="0"/>
              <a:t>is a project document that contains the entire project plan, documenting assumptions in the planning process.</a:t>
            </a:r>
          </a:p>
          <a:p>
            <a:r>
              <a:rPr lang="en-US" dirty="0"/>
              <a:t>The project plan must be completed by the sponsor before it can be transferred to the implementation process.</a:t>
            </a:r>
          </a:p>
        </p:txBody>
      </p:sp>
      <p:sp>
        <p:nvSpPr>
          <p:cNvPr id="2" name="Slide Number Placeholder 1"/>
          <p:cNvSpPr>
            <a:spLocks noGrp="1"/>
          </p:cNvSpPr>
          <p:nvPr>
            <p:ph type="sldNum" sz="quarter" idx="12"/>
          </p:nvPr>
        </p:nvSpPr>
        <p:spPr/>
        <p:txBody>
          <a:bodyPr/>
          <a:lstStyle/>
          <a:p>
            <a:fld id="{45D3D480-1655-47CE-BCA6-6F308F04DFD7}" type="slidenum">
              <a:rPr lang="es-ES" smtClean="0"/>
              <a:pPr/>
              <a:t>11</a:t>
            </a:fld>
            <a:endParaRPr lang="es-ES"/>
          </a:p>
        </p:txBody>
      </p:sp>
    </p:spTree>
    <p:extLst>
      <p:ext uri="{BB962C8B-B14F-4D97-AF65-F5344CB8AC3E}">
        <p14:creationId xmlns:p14="http://schemas.microsoft.com/office/powerpoint/2010/main" val="11095400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p:txBody>
          <a:bodyPr/>
          <a:lstStyle/>
          <a:p>
            <a:r>
              <a:rPr lang="vi-VN" smtClean="0"/>
              <a:t>Các thành phần cơ bản kế hoạch dự án bao gồm:</a:t>
            </a:r>
          </a:p>
          <a:p>
            <a:endParaRPr lang="vi-VN" dirty="0"/>
          </a:p>
        </p:txBody>
      </p:sp>
      <p:sp>
        <p:nvSpPr>
          <p:cNvPr id="2" name="Slide Number Placeholder 1"/>
          <p:cNvSpPr>
            <a:spLocks noGrp="1"/>
          </p:cNvSpPr>
          <p:nvPr>
            <p:ph type="sldNum" sz="quarter" idx="12"/>
          </p:nvPr>
        </p:nvSpPr>
        <p:spPr/>
        <p:txBody>
          <a:bodyPr/>
          <a:lstStyle/>
          <a:p>
            <a:fld id="{45D3D480-1655-47CE-BCA6-6F308F04DFD7}" type="slidenum">
              <a:rPr lang="es-ES" smtClean="0"/>
              <a:pPr/>
              <a:t>12</a:t>
            </a:fld>
            <a:endParaRPr lang="es-ES"/>
          </a:p>
        </p:txBody>
      </p:sp>
      <p:sp>
        <p:nvSpPr>
          <p:cNvPr id="3074" name="Rectangle 2"/>
          <p:cNvSpPr>
            <a:spLocks noGrp="1" noChangeArrowheads="1"/>
          </p:cNvSpPr>
          <p:nvPr>
            <p:ph type="title"/>
          </p:nvPr>
        </p:nvSpPr>
        <p:spPr/>
        <p:txBody>
          <a:bodyPr>
            <a:normAutofit/>
          </a:bodyPr>
          <a:lstStyle/>
          <a:p>
            <a:r>
              <a:rPr lang="en-US" dirty="0" err="1" smtClean="0"/>
              <a:t>Các</a:t>
            </a:r>
            <a:r>
              <a:rPr lang="en-US" dirty="0" smtClean="0"/>
              <a:t> </a:t>
            </a:r>
            <a:r>
              <a:rPr lang="en-US" dirty="0" err="1"/>
              <a:t>yếu</a:t>
            </a:r>
            <a:r>
              <a:rPr lang="en-US" dirty="0"/>
              <a:t> </a:t>
            </a:r>
            <a:r>
              <a:rPr lang="en-US" dirty="0" err="1"/>
              <a:t>tố</a:t>
            </a:r>
            <a:r>
              <a:rPr lang="en-US" dirty="0"/>
              <a:t> </a:t>
            </a:r>
            <a:r>
              <a:rPr lang="en-US" dirty="0" err="1"/>
              <a:t>của</a:t>
            </a:r>
            <a:r>
              <a:rPr lang="en-US" dirty="0"/>
              <a:t> </a:t>
            </a:r>
            <a:r>
              <a:rPr lang="en-US" dirty="0" err="1"/>
              <a:t>kế</a:t>
            </a:r>
            <a:r>
              <a:rPr lang="en-US" dirty="0"/>
              <a:t> </a:t>
            </a:r>
            <a:r>
              <a:rPr lang="en-US" dirty="0" err="1"/>
              <a:t>hoạch</a:t>
            </a:r>
            <a:r>
              <a:rPr lang="en-US" dirty="0"/>
              <a:t> </a:t>
            </a:r>
            <a:r>
              <a:rPr lang="en-US" dirty="0" err="1"/>
              <a:t>dự</a:t>
            </a:r>
            <a:r>
              <a:rPr lang="en-US" dirty="0"/>
              <a:t> </a:t>
            </a:r>
            <a:r>
              <a:rPr lang="en-US" dirty="0" err="1" smtClean="0"/>
              <a:t>án</a:t>
            </a:r>
            <a:endParaRPr lang="en-US" dirty="0" smtClean="0"/>
          </a:p>
        </p:txBody>
      </p:sp>
      <p:graphicFrame>
        <p:nvGraphicFramePr>
          <p:cNvPr id="9" name="Table 8"/>
          <p:cNvGraphicFramePr>
            <a:graphicFrameLocks noGrp="1"/>
          </p:cNvGraphicFramePr>
          <p:nvPr>
            <p:extLst/>
          </p:nvPr>
        </p:nvGraphicFramePr>
        <p:xfrm>
          <a:off x="1775520" y="2132856"/>
          <a:ext cx="8640960" cy="4079240"/>
        </p:xfrm>
        <a:graphic>
          <a:graphicData uri="http://schemas.openxmlformats.org/drawingml/2006/table">
            <a:tbl>
              <a:tblPr firstRow="1" bandRow="1">
                <a:tableStyleId>{5C22544A-7EE6-4342-B048-85BDC9FD1C3A}</a:tableStyleId>
              </a:tblPr>
              <a:tblGrid>
                <a:gridCol w="4320480"/>
                <a:gridCol w="4320480"/>
              </a:tblGrid>
              <a:tr h="370840">
                <a:tc>
                  <a:txBody>
                    <a:bodyPr/>
                    <a:lstStyle/>
                    <a:p>
                      <a:pPr marL="0" indent="0">
                        <a:buFontTx/>
                        <a:buNone/>
                      </a:pPr>
                      <a:r>
                        <a:rPr lang="vi-VN" sz="1600" b="0" dirty="0" smtClean="0">
                          <a:solidFill>
                            <a:schemeClr val="tx1"/>
                          </a:solidFill>
                          <a:latin typeface="+mn-lt"/>
                          <a:cs typeface="Times New Roman" pitchFamily="18" charset="0"/>
                        </a:rPr>
                        <a:t>Mục lục</a:t>
                      </a:r>
                      <a:endParaRPr lang="vi-VN" sz="1600" b="0" dirty="0">
                        <a:solidFill>
                          <a:schemeClr val="tx1"/>
                        </a:solidFill>
                        <a:latin typeface="+mn-lt"/>
                        <a:cs typeface="Times New Roman" pitchFamily="18" charset="0"/>
                      </a:endParaRPr>
                    </a:p>
                  </a:txBody>
                  <a:tcPr/>
                </a:tc>
                <a:tc>
                  <a:txBody>
                    <a:bodyPr/>
                    <a:lstStyle/>
                    <a:p>
                      <a:pPr marL="0" indent="0">
                        <a:buFontTx/>
                        <a:buNone/>
                      </a:pPr>
                      <a:r>
                        <a:rPr lang="vi-VN" sz="1600" b="0" smtClean="0">
                          <a:solidFill>
                            <a:schemeClr val="tx1"/>
                          </a:solidFill>
                          <a:latin typeface="+mn-lt"/>
                          <a:cs typeface="Times New Roman" pitchFamily="18" charset="0"/>
                        </a:rPr>
                        <a:t>Cấu trúc chi tiết công việc</a:t>
                      </a:r>
                      <a:endParaRPr lang="vi-VN" sz="1600" b="0">
                        <a:solidFill>
                          <a:schemeClr val="tx1"/>
                        </a:solidFill>
                        <a:latin typeface="+mn-lt"/>
                        <a:cs typeface="Times New Roman" pitchFamily="18" charset="0"/>
                      </a:endParaRPr>
                    </a:p>
                  </a:txBody>
                  <a:tcPr/>
                </a:tc>
              </a:tr>
              <a:tr h="370840">
                <a:tc>
                  <a:txBody>
                    <a:bodyPr/>
                    <a:lstStyle/>
                    <a:p>
                      <a:pPr marL="0" indent="0">
                        <a:buFontTx/>
                        <a:buNone/>
                      </a:pPr>
                      <a:r>
                        <a:rPr lang="vi-VN" sz="1600" dirty="0" smtClean="0">
                          <a:solidFill>
                            <a:schemeClr val="tx1"/>
                          </a:solidFill>
                          <a:latin typeface="+mn-lt"/>
                          <a:cs typeface="Times New Roman" pitchFamily="18" charset="0"/>
                        </a:rPr>
                        <a:t>Tổng quan về dự án</a:t>
                      </a:r>
                      <a:endParaRPr lang="vi-VN" sz="1600" dirty="0">
                        <a:solidFill>
                          <a:schemeClr val="tx1"/>
                        </a:solidFill>
                        <a:latin typeface="+mn-lt"/>
                        <a:cs typeface="Times New Roman" pitchFamily="18" charset="0"/>
                      </a:endParaRPr>
                    </a:p>
                  </a:txBody>
                  <a:tcPr/>
                </a:tc>
                <a:tc>
                  <a:txBody>
                    <a:bodyPr/>
                    <a:lstStyle/>
                    <a:p>
                      <a:pPr marL="0" indent="0">
                        <a:buFontTx/>
                        <a:buNone/>
                      </a:pPr>
                      <a:r>
                        <a:rPr lang="vi-VN" sz="1600" smtClean="0">
                          <a:solidFill>
                            <a:schemeClr val="tx1"/>
                          </a:solidFill>
                          <a:latin typeface="+mn-lt"/>
                          <a:cs typeface="Times New Roman" pitchFamily="18" charset="0"/>
                        </a:rPr>
                        <a:t>Sơ đồ mạng</a:t>
                      </a:r>
                      <a:endParaRPr lang="vi-VN" sz="1600">
                        <a:solidFill>
                          <a:schemeClr val="tx1"/>
                        </a:solidFill>
                        <a:latin typeface="+mn-lt"/>
                        <a:cs typeface="Times New Roman" pitchFamily="18" charset="0"/>
                      </a:endParaRPr>
                    </a:p>
                  </a:txBody>
                  <a:tcPr/>
                </a:tc>
              </a:tr>
              <a:tr h="370840">
                <a:tc>
                  <a:txBody>
                    <a:bodyPr/>
                    <a:lstStyle/>
                    <a:p>
                      <a:pPr marL="0" indent="0">
                        <a:buFontTx/>
                        <a:buNone/>
                      </a:pPr>
                      <a:r>
                        <a:rPr lang="vi-VN" sz="1600" dirty="0" smtClean="0">
                          <a:solidFill>
                            <a:schemeClr val="tx1"/>
                          </a:solidFill>
                          <a:latin typeface="+mn-lt"/>
                          <a:cs typeface="Times New Roman" pitchFamily="18" charset="0"/>
                        </a:rPr>
                        <a:t>Nhà tài trợ</a:t>
                      </a:r>
                      <a:r>
                        <a:rPr lang="en-US" sz="1600" dirty="0" smtClean="0">
                          <a:solidFill>
                            <a:schemeClr val="tx1"/>
                          </a:solidFill>
                          <a:latin typeface="+mn-lt"/>
                          <a:cs typeface="Times New Roman" pitchFamily="18" charset="0"/>
                        </a:rPr>
                        <a:t> &amp;</a:t>
                      </a:r>
                      <a:r>
                        <a:rPr lang="vi-VN" sz="1600" dirty="0" smtClean="0">
                          <a:solidFill>
                            <a:schemeClr val="tx1"/>
                          </a:solidFill>
                          <a:latin typeface="+mn-lt"/>
                          <a:cs typeface="Times New Roman" pitchFamily="18" charset="0"/>
                        </a:rPr>
                        <a:t> thành viên dự</a:t>
                      </a:r>
                      <a:r>
                        <a:rPr lang="en-US" sz="1600" dirty="0" smtClean="0">
                          <a:solidFill>
                            <a:schemeClr val="tx1"/>
                          </a:solidFill>
                          <a:latin typeface="+mn-lt"/>
                          <a:cs typeface="Times New Roman" pitchFamily="18" charset="0"/>
                        </a:rPr>
                        <a:t> </a:t>
                      </a:r>
                      <a:r>
                        <a:rPr lang="vi-VN" sz="1600" dirty="0" smtClean="0">
                          <a:solidFill>
                            <a:schemeClr val="tx1"/>
                          </a:solidFill>
                          <a:latin typeface="+mn-lt"/>
                          <a:cs typeface="Times New Roman" pitchFamily="18" charset="0"/>
                        </a:rPr>
                        <a:t>án </a:t>
                      </a:r>
                      <a:endParaRPr lang="vi-VN" sz="1600" dirty="0">
                        <a:solidFill>
                          <a:schemeClr val="tx1"/>
                        </a:solidFill>
                        <a:latin typeface="+mn-lt"/>
                        <a:cs typeface="Times New Roman" pitchFamily="18" charset="0"/>
                      </a:endParaRPr>
                    </a:p>
                  </a:txBody>
                  <a:tcPr/>
                </a:tc>
                <a:tc>
                  <a:txBody>
                    <a:bodyPr/>
                    <a:lstStyle/>
                    <a:p>
                      <a:pPr marL="0" indent="0">
                        <a:buFontTx/>
                        <a:buNone/>
                      </a:pPr>
                      <a:r>
                        <a:rPr lang="vi-VN" sz="1600" smtClean="0">
                          <a:solidFill>
                            <a:schemeClr val="tx1"/>
                          </a:solidFill>
                          <a:latin typeface="+mn-lt"/>
                          <a:cs typeface="Times New Roman" pitchFamily="18" charset="0"/>
                        </a:rPr>
                        <a:t>Lịch trình dự án </a:t>
                      </a:r>
                      <a:endParaRPr lang="vi-VN" sz="1600">
                        <a:solidFill>
                          <a:schemeClr val="tx1"/>
                        </a:solidFill>
                        <a:latin typeface="+mn-lt"/>
                        <a:cs typeface="Times New Roman" pitchFamily="18" charset="0"/>
                      </a:endParaRPr>
                    </a:p>
                  </a:txBody>
                  <a:tcPr/>
                </a:tc>
              </a:tr>
              <a:tr h="370840">
                <a:tc>
                  <a:txBody>
                    <a:bodyPr/>
                    <a:lstStyle/>
                    <a:p>
                      <a:pPr marL="0" indent="0">
                        <a:buFontTx/>
                        <a:buNone/>
                      </a:pPr>
                      <a:r>
                        <a:rPr lang="vi-VN" sz="1600" smtClean="0">
                          <a:solidFill>
                            <a:schemeClr val="tx1"/>
                          </a:solidFill>
                          <a:latin typeface="+mn-lt"/>
                          <a:cs typeface="Times New Roman" pitchFamily="18" charset="0"/>
                        </a:rPr>
                        <a:t>Yêu cầu</a:t>
                      </a:r>
                      <a:endParaRPr lang="vi-VN" sz="1600">
                        <a:solidFill>
                          <a:schemeClr val="tx1"/>
                        </a:solidFill>
                        <a:latin typeface="+mn-lt"/>
                        <a:cs typeface="Times New Roman" pitchFamily="18" charset="0"/>
                      </a:endParaRPr>
                    </a:p>
                  </a:txBody>
                  <a:tcPr/>
                </a:tc>
                <a:tc>
                  <a:txBody>
                    <a:bodyPr/>
                    <a:lstStyle/>
                    <a:p>
                      <a:pPr marL="0" indent="0">
                        <a:buFontTx/>
                        <a:buNone/>
                      </a:pPr>
                      <a:r>
                        <a:rPr lang="vi-VN" sz="1600" dirty="0" smtClean="0">
                          <a:solidFill>
                            <a:schemeClr val="tx1"/>
                          </a:solidFill>
                          <a:latin typeface="+mn-lt"/>
                          <a:cs typeface="Times New Roman" pitchFamily="18" charset="0"/>
                        </a:rPr>
                        <a:t>Ngân sách dự án </a:t>
                      </a:r>
                      <a:endParaRPr lang="vi-VN" sz="1600" dirty="0">
                        <a:solidFill>
                          <a:schemeClr val="tx1"/>
                        </a:solidFill>
                        <a:latin typeface="+mn-lt"/>
                        <a:cs typeface="Times New Roman" pitchFamily="18" charset="0"/>
                      </a:endParaRPr>
                    </a:p>
                  </a:txBody>
                  <a:tcPr/>
                </a:tc>
              </a:tr>
              <a:tr h="370840">
                <a:tc>
                  <a:txBody>
                    <a:bodyPr/>
                    <a:lstStyle/>
                    <a:p>
                      <a:pPr marL="0" indent="0">
                        <a:buFontTx/>
                        <a:buNone/>
                      </a:pPr>
                      <a:r>
                        <a:rPr lang="vi-VN" sz="1600" smtClean="0">
                          <a:solidFill>
                            <a:schemeClr val="tx1"/>
                          </a:solidFill>
                          <a:latin typeface="+mn-lt"/>
                          <a:cs typeface="Times New Roman" pitchFamily="18" charset="0"/>
                        </a:rPr>
                        <a:t>Tài nguyên dự tính </a:t>
                      </a:r>
                      <a:endParaRPr lang="vi-VN" sz="1600">
                        <a:solidFill>
                          <a:schemeClr val="tx1"/>
                        </a:solidFill>
                        <a:latin typeface="+mn-lt"/>
                        <a:cs typeface="Times New Roman" pitchFamily="18" charset="0"/>
                      </a:endParaRPr>
                    </a:p>
                  </a:txBody>
                  <a:tcPr/>
                </a:tc>
                <a:tc>
                  <a:txBody>
                    <a:bodyPr/>
                    <a:lstStyle/>
                    <a:p>
                      <a:pPr marL="0" indent="0">
                        <a:buFontTx/>
                        <a:buNone/>
                      </a:pPr>
                      <a:r>
                        <a:rPr lang="vi-VN" sz="1600" smtClean="0">
                          <a:solidFill>
                            <a:schemeClr val="tx1"/>
                          </a:solidFill>
                          <a:latin typeface="+mn-lt"/>
                          <a:cs typeface="Times New Roman" pitchFamily="18" charset="0"/>
                        </a:rPr>
                        <a:t>Ma trận tài nguyên</a:t>
                      </a:r>
                      <a:endParaRPr lang="vi-VN" sz="1600">
                        <a:solidFill>
                          <a:schemeClr val="tx1"/>
                        </a:solidFill>
                        <a:latin typeface="+mn-lt"/>
                        <a:cs typeface="Times New Roman" pitchFamily="18" charset="0"/>
                      </a:endParaRPr>
                    </a:p>
                  </a:txBody>
                  <a:tcPr/>
                </a:tc>
              </a:tr>
              <a:tr h="370840">
                <a:tc>
                  <a:txBody>
                    <a:bodyPr/>
                    <a:lstStyle/>
                    <a:p>
                      <a:pPr marL="0" indent="0">
                        <a:buFontTx/>
                        <a:buNone/>
                      </a:pPr>
                      <a:r>
                        <a:rPr lang="vi-VN" sz="1600" smtClean="0">
                          <a:solidFill>
                            <a:schemeClr val="tx1"/>
                          </a:solidFill>
                          <a:latin typeface="+mn-lt"/>
                          <a:cs typeface="Times New Roman" pitchFamily="18" charset="0"/>
                        </a:rPr>
                        <a:t>Quy trình kiểm soát thay đổi </a:t>
                      </a:r>
                      <a:endParaRPr lang="vi-VN" sz="1600">
                        <a:solidFill>
                          <a:schemeClr val="tx1"/>
                        </a:solidFill>
                        <a:latin typeface="+mn-lt"/>
                        <a:cs typeface="Times New Roman" pitchFamily="18" charset="0"/>
                      </a:endParaRPr>
                    </a:p>
                  </a:txBody>
                  <a:tcPr/>
                </a:tc>
                <a:tc>
                  <a:txBody>
                    <a:bodyPr/>
                    <a:lstStyle/>
                    <a:p>
                      <a:pPr marL="0" indent="0">
                        <a:buFontTx/>
                        <a:buNone/>
                      </a:pPr>
                      <a:r>
                        <a:rPr lang="vi-VN" sz="1600" smtClean="0">
                          <a:solidFill>
                            <a:schemeClr val="tx1"/>
                          </a:solidFill>
                          <a:latin typeface="+mn-lt"/>
                          <a:cs typeface="Times New Roman" pitchFamily="18" charset="0"/>
                        </a:rPr>
                        <a:t>Kế hoạch quản lý rủi ro</a:t>
                      </a:r>
                      <a:endParaRPr lang="vi-VN" sz="1600">
                        <a:solidFill>
                          <a:schemeClr val="tx1"/>
                        </a:solidFill>
                        <a:latin typeface="+mn-lt"/>
                        <a:cs typeface="Times New Roman" pitchFamily="18" charset="0"/>
                      </a:endParaRPr>
                    </a:p>
                  </a:txBody>
                  <a:tcPr/>
                </a:tc>
              </a:tr>
              <a:tr h="370840">
                <a:tc>
                  <a:txBody>
                    <a:bodyPr/>
                    <a:lstStyle/>
                    <a:p>
                      <a:pPr marL="0" indent="0">
                        <a:buFontTx/>
                        <a:buNone/>
                      </a:pPr>
                      <a:r>
                        <a:rPr lang="vi-VN" sz="1600" smtClean="0">
                          <a:solidFill>
                            <a:schemeClr val="tx1"/>
                          </a:solidFill>
                          <a:latin typeface="+mn-lt"/>
                          <a:cs typeface="Times New Roman" pitchFamily="18" charset="0"/>
                        </a:rPr>
                        <a:t>Các vấn đề về môi trường</a:t>
                      </a:r>
                      <a:endParaRPr lang="vi-VN" sz="1600">
                        <a:solidFill>
                          <a:schemeClr val="tx1"/>
                        </a:solidFill>
                        <a:latin typeface="+mn-lt"/>
                        <a:cs typeface="Times New Roman" pitchFamily="18" charset="0"/>
                      </a:endParaRPr>
                    </a:p>
                  </a:txBody>
                  <a:tcPr/>
                </a:tc>
                <a:tc>
                  <a:txBody>
                    <a:bodyPr/>
                    <a:lstStyle/>
                    <a:p>
                      <a:pPr marL="0" indent="0">
                        <a:buFontTx/>
                        <a:buNone/>
                      </a:pPr>
                      <a:r>
                        <a:rPr lang="vi-VN" sz="1600" smtClean="0">
                          <a:solidFill>
                            <a:schemeClr val="tx1"/>
                          </a:solidFill>
                          <a:latin typeface="+mn-lt"/>
                          <a:cs typeface="Times New Roman" pitchFamily="18" charset="0"/>
                        </a:rPr>
                        <a:t>Kế hoạch quản lý chất lượng</a:t>
                      </a:r>
                      <a:endParaRPr lang="vi-VN" sz="1600">
                        <a:solidFill>
                          <a:schemeClr val="tx1"/>
                        </a:solidFill>
                        <a:latin typeface="+mn-lt"/>
                        <a:cs typeface="Times New Roman" pitchFamily="18" charset="0"/>
                      </a:endParaRPr>
                    </a:p>
                  </a:txBody>
                  <a:tcPr/>
                </a:tc>
              </a:tr>
              <a:tr h="370840">
                <a:tc>
                  <a:txBody>
                    <a:bodyPr/>
                    <a:lstStyle/>
                    <a:p>
                      <a:pPr marL="0" indent="0">
                        <a:buFontTx/>
                        <a:buNone/>
                      </a:pPr>
                      <a:r>
                        <a:rPr lang="vi-VN" sz="1600" smtClean="0">
                          <a:solidFill>
                            <a:schemeClr val="tx1"/>
                          </a:solidFill>
                          <a:latin typeface="+mn-lt"/>
                          <a:cs typeface="Times New Roman" pitchFamily="18" charset="0"/>
                        </a:rPr>
                        <a:t>Kế hoạch triển khai</a:t>
                      </a:r>
                      <a:endParaRPr lang="vi-VN" sz="1600">
                        <a:solidFill>
                          <a:schemeClr val="tx1"/>
                        </a:solidFill>
                        <a:latin typeface="+mn-lt"/>
                        <a:cs typeface="Times New Roman" pitchFamily="18" charset="0"/>
                      </a:endParaRPr>
                    </a:p>
                  </a:txBody>
                  <a:tcPr/>
                </a:tc>
                <a:tc>
                  <a:txBody>
                    <a:bodyPr/>
                    <a:lstStyle/>
                    <a:p>
                      <a:pPr marL="0" indent="0">
                        <a:buFontTx/>
                        <a:buNone/>
                      </a:pPr>
                      <a:r>
                        <a:rPr lang="vi-VN" sz="1600" dirty="0" smtClean="0">
                          <a:solidFill>
                            <a:schemeClr val="tx1"/>
                          </a:solidFill>
                          <a:latin typeface="+mn-lt"/>
                          <a:cs typeface="Times New Roman" pitchFamily="18" charset="0"/>
                        </a:rPr>
                        <a:t>Kế hoạch chuyển giao vận hành </a:t>
                      </a:r>
                      <a:endParaRPr lang="vi-VN" sz="1600" dirty="0">
                        <a:solidFill>
                          <a:schemeClr val="tx1"/>
                        </a:solidFill>
                        <a:latin typeface="+mn-lt"/>
                        <a:cs typeface="Times New Roman" pitchFamily="18" charset="0"/>
                      </a:endParaRPr>
                    </a:p>
                  </a:txBody>
                  <a:tcPr/>
                </a:tc>
              </a:tr>
              <a:tr h="370840">
                <a:tc>
                  <a:txBody>
                    <a:bodyPr/>
                    <a:lstStyle/>
                    <a:p>
                      <a:pPr marL="0" indent="0">
                        <a:buFontTx/>
                        <a:buNone/>
                      </a:pPr>
                      <a:r>
                        <a:rPr lang="vi-VN" sz="1600" smtClean="0">
                          <a:solidFill>
                            <a:schemeClr val="tx1"/>
                          </a:solidFill>
                          <a:latin typeface="+mn-lt"/>
                          <a:cs typeface="Times New Roman" pitchFamily="18" charset="0"/>
                        </a:rPr>
                        <a:t>Kế hoạch hỗ trợ và đào tạo</a:t>
                      </a:r>
                      <a:endParaRPr lang="vi-VN" sz="1600">
                        <a:solidFill>
                          <a:schemeClr val="tx1"/>
                        </a:solidFill>
                        <a:latin typeface="+mn-lt"/>
                        <a:cs typeface="Times New Roman" pitchFamily="18" charset="0"/>
                      </a:endParaRPr>
                    </a:p>
                  </a:txBody>
                  <a:tcPr/>
                </a:tc>
                <a:tc>
                  <a:txBody>
                    <a:bodyPr/>
                    <a:lstStyle/>
                    <a:p>
                      <a:pPr marL="0" indent="0">
                        <a:buFontTx/>
                        <a:buNone/>
                      </a:pPr>
                      <a:r>
                        <a:rPr lang="vi-VN" sz="1600" smtClean="0">
                          <a:solidFill>
                            <a:schemeClr val="tx1"/>
                          </a:solidFill>
                          <a:latin typeface="+mn-lt"/>
                          <a:cs typeface="Times New Roman" pitchFamily="18" charset="0"/>
                        </a:rPr>
                        <a:t>Kế hoạch trao đổi thông tin </a:t>
                      </a:r>
                      <a:endParaRPr lang="vi-VN" sz="1600">
                        <a:solidFill>
                          <a:schemeClr val="tx1"/>
                        </a:solidFill>
                        <a:latin typeface="+mn-lt"/>
                        <a:cs typeface="Times New Roman" pitchFamily="18" charset="0"/>
                      </a:endParaRPr>
                    </a:p>
                  </a:txBody>
                  <a:tcPr/>
                </a:tc>
              </a:tr>
              <a:tr h="370840">
                <a:tc>
                  <a:txBody>
                    <a:bodyPr/>
                    <a:lstStyle/>
                    <a:p>
                      <a:pPr marL="0" indent="0">
                        <a:buFontTx/>
                        <a:buNone/>
                      </a:pPr>
                      <a:r>
                        <a:rPr lang="vi-VN" sz="1600" smtClean="0">
                          <a:solidFill>
                            <a:schemeClr val="tx1"/>
                          </a:solidFill>
                          <a:latin typeface="+mn-lt"/>
                          <a:cs typeface="Times New Roman" pitchFamily="18" charset="0"/>
                        </a:rPr>
                        <a:t>Tôn chỉ của dự án </a:t>
                      </a:r>
                      <a:endParaRPr lang="vi-VN" sz="1600">
                        <a:solidFill>
                          <a:schemeClr val="tx1"/>
                        </a:solidFill>
                        <a:latin typeface="+mn-lt"/>
                        <a:cs typeface="Times New Roman" pitchFamily="18" charset="0"/>
                      </a:endParaRPr>
                    </a:p>
                  </a:txBody>
                  <a:tcPr/>
                </a:tc>
                <a:tc>
                  <a:txBody>
                    <a:bodyPr/>
                    <a:lstStyle/>
                    <a:p>
                      <a:pPr marL="0" indent="0">
                        <a:buFontTx/>
                        <a:buNone/>
                      </a:pPr>
                      <a:r>
                        <a:rPr lang="vi-VN" sz="1600" smtClean="0">
                          <a:solidFill>
                            <a:schemeClr val="tx1"/>
                          </a:solidFill>
                          <a:latin typeface="+mn-lt"/>
                          <a:cs typeface="Times New Roman" pitchFamily="18" charset="0"/>
                        </a:rPr>
                        <a:t>Kế hoạch quản lý mua sắm.</a:t>
                      </a:r>
                      <a:endParaRPr lang="vi-VN" sz="1600">
                        <a:solidFill>
                          <a:schemeClr val="tx1"/>
                        </a:solidFill>
                        <a:latin typeface="+mn-lt"/>
                        <a:cs typeface="Times New Roman" pitchFamily="18" charset="0"/>
                      </a:endParaRPr>
                    </a:p>
                  </a:txBody>
                  <a:tcPr/>
                </a:tc>
              </a:tr>
              <a:tr h="370840">
                <a:tc>
                  <a:txBody>
                    <a:bodyPr/>
                    <a:lstStyle/>
                    <a:p>
                      <a:pPr marL="0" indent="0">
                        <a:buFontTx/>
                        <a:buNone/>
                      </a:pPr>
                      <a:r>
                        <a:rPr lang="vi-VN" sz="1600" dirty="0" smtClean="0">
                          <a:solidFill>
                            <a:schemeClr val="tx1"/>
                          </a:solidFill>
                          <a:latin typeface="+mn-lt"/>
                          <a:cs typeface="Times New Roman" pitchFamily="18" charset="0"/>
                        </a:rPr>
                        <a:t>Báo cáo phạm vi </a:t>
                      </a:r>
                      <a:endParaRPr lang="vi-VN" sz="1600" dirty="0">
                        <a:solidFill>
                          <a:schemeClr val="tx1"/>
                        </a:solidFill>
                        <a:latin typeface="+mn-lt"/>
                        <a:cs typeface="Times New Roman" pitchFamily="18" charset="0"/>
                      </a:endParaRPr>
                    </a:p>
                  </a:txBody>
                  <a:tcPr/>
                </a:tc>
                <a:tc>
                  <a:txBody>
                    <a:bodyPr/>
                    <a:lstStyle/>
                    <a:p>
                      <a:pPr marL="0" indent="0">
                        <a:buFontTx/>
                        <a:buNone/>
                      </a:pPr>
                      <a:endParaRPr lang="vi-VN" sz="1600" dirty="0">
                        <a:solidFill>
                          <a:schemeClr val="tx1"/>
                        </a:solidFill>
                        <a:latin typeface="+mn-lt"/>
                        <a:cs typeface="Times New Roman" pitchFamily="18" charset="0"/>
                      </a:endParaRPr>
                    </a:p>
                  </a:txBody>
                  <a:tcPr/>
                </a:tc>
              </a:tr>
            </a:tbl>
          </a:graphicData>
        </a:graphic>
      </p:graphicFrame>
    </p:spTree>
    <p:extLst>
      <p:ext uri="{BB962C8B-B14F-4D97-AF65-F5344CB8AC3E}">
        <p14:creationId xmlns:p14="http://schemas.microsoft.com/office/powerpoint/2010/main" val="984260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6" name="Rectangle 8"/>
          <p:cNvSpPr>
            <a:spLocks noGrp="1" noChangeArrowheads="1"/>
          </p:cNvSpPr>
          <p:nvPr>
            <p:ph idx="1"/>
          </p:nvPr>
        </p:nvSpPr>
        <p:spPr/>
        <p:txBody>
          <a:bodyPr/>
          <a:lstStyle/>
          <a:p>
            <a:r>
              <a:rPr lang="en-US" smtClean="0"/>
              <a:t>Hành động theo nỗ lực hay thời đoạn</a:t>
            </a:r>
          </a:p>
          <a:p>
            <a:r>
              <a:rPr lang="en-US" smtClean="0"/>
              <a:t>Xác lập các mốc quan trọng</a:t>
            </a:r>
          </a:p>
          <a:p>
            <a:r>
              <a:rPr lang="en-US" smtClean="0"/>
              <a:t>Các dự án theo lịch trình so với các dự án theo nguồn lực</a:t>
            </a:r>
          </a:p>
          <a:p>
            <a:r>
              <a:rPr lang="en-US" smtClean="0"/>
              <a:t>Thành lập các nguyên tắc ước lượng thời gian</a:t>
            </a:r>
            <a:endParaRPr lang="en-US" dirty="0"/>
          </a:p>
        </p:txBody>
      </p:sp>
      <p:sp>
        <p:nvSpPr>
          <p:cNvPr id="7175" name="Rectangle 7"/>
          <p:cNvSpPr>
            <a:spLocks noGrp="1" noChangeArrowheads="1"/>
          </p:cNvSpPr>
          <p:nvPr>
            <p:ph type="title"/>
          </p:nvPr>
        </p:nvSpPr>
        <p:spPr/>
        <p:txBody>
          <a:bodyPr/>
          <a:lstStyle/>
          <a:p>
            <a:r>
              <a:rPr lang="en-US" dirty="0" err="1" smtClean="0"/>
              <a:t>Xác</a:t>
            </a:r>
            <a:r>
              <a:rPr lang="en-US" dirty="0" smtClean="0"/>
              <a:t> </a:t>
            </a:r>
            <a:r>
              <a:rPr lang="en-US" dirty="0" err="1" smtClean="0"/>
              <a:t>định</a:t>
            </a:r>
            <a:r>
              <a:rPr lang="en-US" dirty="0" smtClean="0"/>
              <a:t> </a:t>
            </a:r>
            <a:r>
              <a:rPr lang="en-US" dirty="0" err="1" smtClean="0"/>
              <a:t>các</a:t>
            </a:r>
            <a:r>
              <a:rPr lang="en-US" dirty="0" smtClean="0"/>
              <a:t> </a:t>
            </a:r>
            <a:r>
              <a:rPr lang="en-US" dirty="0" err="1" smtClean="0"/>
              <a:t>hành</a:t>
            </a:r>
            <a:r>
              <a:rPr lang="en-US" dirty="0" smtClean="0"/>
              <a:t> </a:t>
            </a:r>
            <a:r>
              <a:rPr lang="en-US" dirty="0" err="1" smtClean="0"/>
              <a:t>động</a:t>
            </a:r>
            <a:endParaRPr lang="en-US" dirty="0"/>
          </a:p>
        </p:txBody>
      </p:sp>
      <p:sp>
        <p:nvSpPr>
          <p:cNvPr id="5" name=" 3"/>
          <p:cNvSpPr>
            <a:spLocks noGrp="1"/>
          </p:cNvSpPr>
          <p:nvPr/>
        </p:nvSpPr>
        <p:spPr bwMode="auto">
          <a:xfrm>
            <a:off x="8400256" y="6380284"/>
            <a:ext cx="2016224"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dirty="0">
                <a:solidFill>
                  <a:schemeClr val="bg1"/>
                </a:solidFill>
              </a:rPr>
              <a:t>5</a:t>
            </a:r>
          </a:p>
        </p:txBody>
      </p:sp>
    </p:spTree>
    <p:extLst>
      <p:ext uri="{BB962C8B-B14F-4D97-AF65-F5344CB8AC3E}">
        <p14:creationId xmlns:p14="http://schemas.microsoft.com/office/powerpoint/2010/main" val="3091697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 </a:t>
            </a:r>
            <a:r>
              <a:rPr lang="en-US" dirty="0" smtClean="0"/>
              <a:t>milestones</a:t>
            </a:r>
            <a:br>
              <a:rPr lang="en-US" dirty="0" smtClean="0"/>
            </a:br>
            <a:r>
              <a:rPr lang="en-US" dirty="0" err="1" smtClean="0">
                <a:solidFill>
                  <a:srgbClr val="0070C0"/>
                </a:solidFill>
              </a:rPr>
              <a:t>Xác</a:t>
            </a:r>
            <a:r>
              <a:rPr lang="en-US" dirty="0" smtClean="0">
                <a:solidFill>
                  <a:srgbClr val="0070C0"/>
                </a:solidFill>
              </a:rPr>
              <a:t> </a:t>
            </a:r>
            <a:r>
              <a:rPr lang="en-US" dirty="0" err="1" smtClean="0">
                <a:solidFill>
                  <a:srgbClr val="0070C0"/>
                </a:solidFill>
              </a:rPr>
              <a:t>lập</a:t>
            </a:r>
            <a:r>
              <a:rPr lang="en-US" dirty="0" smtClean="0">
                <a:solidFill>
                  <a:srgbClr val="0070C0"/>
                </a:solidFill>
              </a:rPr>
              <a:t> các </a:t>
            </a:r>
            <a:r>
              <a:rPr lang="en-US" dirty="0" err="1" smtClean="0">
                <a:solidFill>
                  <a:srgbClr val="0070C0"/>
                </a:solidFill>
              </a:rPr>
              <a:t>mốc</a:t>
            </a:r>
            <a:r>
              <a:rPr lang="en-US" dirty="0" smtClean="0">
                <a:solidFill>
                  <a:srgbClr val="0070C0"/>
                </a:solidFill>
              </a:rPr>
              <a:t> </a:t>
            </a:r>
            <a:r>
              <a:rPr lang="en-US" dirty="0" err="1" smtClean="0">
                <a:solidFill>
                  <a:srgbClr val="0070C0"/>
                </a:solidFill>
              </a:rPr>
              <a:t>quan</a:t>
            </a:r>
            <a:r>
              <a:rPr lang="en-US" dirty="0" smtClean="0">
                <a:solidFill>
                  <a:srgbClr val="0070C0"/>
                </a:solidFill>
              </a:rPr>
              <a:t> </a:t>
            </a:r>
            <a:r>
              <a:rPr lang="en-US" dirty="0" err="1" smtClean="0">
                <a:solidFill>
                  <a:srgbClr val="0070C0"/>
                </a:solidFill>
              </a:rPr>
              <a:t>trọng</a:t>
            </a:r>
            <a:endParaRPr lang="en-US" dirty="0">
              <a:solidFill>
                <a:srgbClr val="0070C0"/>
              </a:solidFill>
            </a:endParaRPr>
          </a:p>
        </p:txBody>
      </p:sp>
      <p:sp>
        <p:nvSpPr>
          <p:cNvPr id="3" name="Content Placeholder 2"/>
          <p:cNvSpPr>
            <a:spLocks noGrp="1"/>
          </p:cNvSpPr>
          <p:nvPr>
            <p:ph sz="half" idx="1"/>
          </p:nvPr>
        </p:nvSpPr>
        <p:spPr/>
        <p:txBody>
          <a:bodyPr>
            <a:normAutofit/>
          </a:bodyPr>
          <a:lstStyle/>
          <a:p>
            <a:r>
              <a:rPr lang="en-US" dirty="0" err="1" smtClean="0">
                <a:solidFill>
                  <a:srgbClr val="0070C0"/>
                </a:solidFill>
              </a:rPr>
              <a:t>Là</a:t>
            </a:r>
            <a:r>
              <a:rPr lang="en-US" dirty="0" smtClean="0">
                <a:solidFill>
                  <a:srgbClr val="0070C0"/>
                </a:solidFill>
              </a:rPr>
              <a:t> các </a:t>
            </a:r>
            <a:r>
              <a:rPr lang="en-US" dirty="0" err="1" smtClean="0">
                <a:solidFill>
                  <a:srgbClr val="0070C0"/>
                </a:solidFill>
              </a:rPr>
              <a:t>trường</a:t>
            </a:r>
            <a:r>
              <a:rPr lang="en-US" dirty="0" smtClean="0">
                <a:solidFill>
                  <a:srgbClr val="0070C0"/>
                </a:solidFill>
              </a:rPr>
              <a:t> </a:t>
            </a:r>
            <a:r>
              <a:rPr lang="en-US" dirty="0" err="1" smtClean="0">
                <a:solidFill>
                  <a:srgbClr val="0070C0"/>
                </a:solidFill>
              </a:rPr>
              <a:t>hợp</a:t>
            </a:r>
            <a:r>
              <a:rPr lang="en-US" dirty="0" smtClean="0">
                <a:solidFill>
                  <a:srgbClr val="0070C0"/>
                </a:solidFill>
              </a:rPr>
              <a:t> </a:t>
            </a:r>
            <a:r>
              <a:rPr lang="en-US" dirty="0" err="1" smtClean="0">
                <a:solidFill>
                  <a:srgbClr val="0070C0"/>
                </a:solidFill>
              </a:rPr>
              <a:t>điểm</a:t>
            </a:r>
            <a:r>
              <a:rPr lang="en-US" dirty="0" smtClean="0">
                <a:solidFill>
                  <a:srgbClr val="0070C0"/>
                </a:solidFill>
              </a:rPr>
              <a:t> </a:t>
            </a:r>
            <a:r>
              <a:rPr lang="en-US" dirty="0" err="1" smtClean="0">
                <a:solidFill>
                  <a:srgbClr val="0070C0"/>
                </a:solidFill>
              </a:rPr>
              <a:t>kiểm</a:t>
            </a:r>
            <a:r>
              <a:rPr lang="en-US" dirty="0" smtClean="0">
                <a:solidFill>
                  <a:srgbClr val="0070C0"/>
                </a:solidFill>
              </a:rPr>
              <a:t> </a:t>
            </a:r>
            <a:r>
              <a:rPr lang="en-US" dirty="0" err="1" smtClean="0">
                <a:solidFill>
                  <a:srgbClr val="0070C0"/>
                </a:solidFill>
              </a:rPr>
              <a:t>soát</a:t>
            </a:r>
            <a:r>
              <a:rPr lang="en-US" dirty="0" smtClean="0">
                <a:solidFill>
                  <a:srgbClr val="0070C0"/>
                </a:solidFill>
              </a:rPr>
              <a:t> trong </a:t>
            </a:r>
            <a:r>
              <a:rPr lang="en-US" dirty="0" err="1" smtClean="0">
                <a:solidFill>
                  <a:srgbClr val="0070C0"/>
                </a:solidFill>
              </a:rPr>
              <a:t>dự</a:t>
            </a:r>
            <a:r>
              <a:rPr lang="en-US" dirty="0" smtClean="0">
                <a:solidFill>
                  <a:srgbClr val="0070C0"/>
                </a:solidFill>
              </a:rPr>
              <a:t> án, </a:t>
            </a:r>
            <a:r>
              <a:rPr lang="en-US" dirty="0" err="1" smtClean="0">
                <a:solidFill>
                  <a:srgbClr val="0070C0"/>
                </a:solidFill>
              </a:rPr>
              <a:t>thường</a:t>
            </a:r>
            <a:r>
              <a:rPr lang="en-US" dirty="0" smtClean="0">
                <a:solidFill>
                  <a:srgbClr val="0070C0"/>
                </a:solidFill>
              </a:rPr>
              <a:t> </a:t>
            </a:r>
            <a:r>
              <a:rPr lang="en-US" dirty="0" err="1" smtClean="0">
                <a:solidFill>
                  <a:srgbClr val="0070C0"/>
                </a:solidFill>
              </a:rPr>
              <a:t>là</a:t>
            </a:r>
            <a:r>
              <a:rPr lang="en-US" dirty="0" smtClean="0">
                <a:solidFill>
                  <a:srgbClr val="0070C0"/>
                </a:solidFill>
              </a:rPr>
              <a:t> việc hoàn </a:t>
            </a:r>
            <a:r>
              <a:rPr lang="en-US" dirty="0" err="1" smtClean="0">
                <a:solidFill>
                  <a:srgbClr val="0070C0"/>
                </a:solidFill>
              </a:rPr>
              <a:t>tất</a:t>
            </a:r>
            <a:r>
              <a:rPr lang="en-US" dirty="0" smtClean="0">
                <a:solidFill>
                  <a:srgbClr val="0070C0"/>
                </a:solidFill>
              </a:rPr>
              <a:t> </a:t>
            </a:r>
            <a:r>
              <a:rPr lang="en-US" dirty="0" err="1" smtClean="0">
                <a:solidFill>
                  <a:srgbClr val="0070C0"/>
                </a:solidFill>
              </a:rPr>
              <a:t>phần</a:t>
            </a:r>
            <a:r>
              <a:rPr lang="en-US" dirty="0" smtClean="0">
                <a:solidFill>
                  <a:srgbClr val="0070C0"/>
                </a:solidFill>
              </a:rPr>
              <a:t> có thể </a:t>
            </a:r>
            <a:r>
              <a:rPr lang="en-US" dirty="0" err="1" smtClean="0">
                <a:solidFill>
                  <a:srgbClr val="0070C0"/>
                </a:solidFill>
              </a:rPr>
              <a:t>chuyển</a:t>
            </a:r>
            <a:r>
              <a:rPr lang="en-US" dirty="0" smtClean="0">
                <a:solidFill>
                  <a:srgbClr val="0070C0"/>
                </a:solidFill>
              </a:rPr>
              <a:t> giao </a:t>
            </a:r>
            <a:r>
              <a:rPr lang="en-US" dirty="0" err="1" smtClean="0">
                <a:solidFill>
                  <a:srgbClr val="0070C0"/>
                </a:solidFill>
              </a:rPr>
              <a:t>chính</a:t>
            </a:r>
            <a:r>
              <a:rPr lang="en-US" dirty="0" smtClean="0">
                <a:solidFill>
                  <a:srgbClr val="0070C0"/>
                </a:solidFill>
              </a:rPr>
              <a:t> </a:t>
            </a:r>
            <a:r>
              <a:rPr lang="en-US" dirty="0" err="1" smtClean="0">
                <a:solidFill>
                  <a:srgbClr val="0070C0"/>
                </a:solidFill>
              </a:rPr>
              <a:t>tạo</a:t>
            </a:r>
            <a:r>
              <a:rPr lang="en-US" dirty="0" smtClean="0">
                <a:solidFill>
                  <a:srgbClr val="0070C0"/>
                </a:solidFill>
              </a:rPr>
              <a:t> </a:t>
            </a:r>
            <a:r>
              <a:rPr lang="en-US" dirty="0" err="1" smtClean="0">
                <a:solidFill>
                  <a:srgbClr val="0070C0"/>
                </a:solidFill>
              </a:rPr>
              <a:t>ra</a:t>
            </a:r>
            <a:r>
              <a:rPr lang="en-US" dirty="0" smtClean="0">
                <a:solidFill>
                  <a:srgbClr val="0070C0"/>
                </a:solidFill>
              </a:rPr>
              <a:t> </a:t>
            </a:r>
            <a:r>
              <a:rPr lang="en-US" dirty="0" err="1" smtClean="0">
                <a:solidFill>
                  <a:srgbClr val="0070C0"/>
                </a:solidFill>
              </a:rPr>
              <a:t>yêu</a:t>
            </a:r>
            <a:r>
              <a:rPr lang="en-US" dirty="0" smtClean="0">
                <a:solidFill>
                  <a:srgbClr val="0070C0"/>
                </a:solidFill>
              </a:rPr>
              <a:t> </a:t>
            </a:r>
            <a:r>
              <a:rPr lang="en-US" dirty="0" err="1" smtClean="0">
                <a:solidFill>
                  <a:srgbClr val="0070C0"/>
                </a:solidFill>
              </a:rPr>
              <a:t>cầu</a:t>
            </a:r>
            <a:r>
              <a:rPr lang="en-US" dirty="0" smtClean="0">
                <a:solidFill>
                  <a:srgbClr val="0070C0"/>
                </a:solidFill>
              </a:rPr>
              <a:t> </a:t>
            </a:r>
            <a:r>
              <a:rPr lang="en-US" dirty="0" err="1" smtClean="0">
                <a:solidFill>
                  <a:srgbClr val="0070C0"/>
                </a:solidFill>
              </a:rPr>
              <a:t>báo</a:t>
            </a:r>
            <a:r>
              <a:rPr lang="en-US" dirty="0" smtClean="0">
                <a:solidFill>
                  <a:srgbClr val="0070C0"/>
                </a:solidFill>
              </a:rPr>
              <a:t> </a:t>
            </a:r>
            <a:r>
              <a:rPr lang="en-US" dirty="0" err="1" smtClean="0">
                <a:solidFill>
                  <a:srgbClr val="0070C0"/>
                </a:solidFill>
              </a:rPr>
              <a:t>cáo</a:t>
            </a:r>
            <a:endParaRPr lang="en-US" dirty="0" smtClean="0">
              <a:solidFill>
                <a:srgbClr val="0070C0"/>
              </a:solidFill>
            </a:endParaRPr>
          </a:p>
          <a:p>
            <a:r>
              <a:rPr lang="en-US" dirty="0" smtClean="0">
                <a:solidFill>
                  <a:srgbClr val="0070C0"/>
                </a:solidFill>
              </a:rPr>
              <a:t>Các </a:t>
            </a:r>
            <a:r>
              <a:rPr lang="en-US" dirty="0" err="1" smtClean="0">
                <a:solidFill>
                  <a:srgbClr val="0070C0"/>
                </a:solidFill>
              </a:rPr>
              <a:t>mốc</a:t>
            </a:r>
            <a:r>
              <a:rPr lang="en-US" dirty="0" smtClean="0">
                <a:solidFill>
                  <a:srgbClr val="0070C0"/>
                </a:solidFill>
              </a:rPr>
              <a:t> </a:t>
            </a:r>
            <a:r>
              <a:rPr lang="en-US" dirty="0" err="1" smtClean="0">
                <a:solidFill>
                  <a:srgbClr val="0070C0"/>
                </a:solidFill>
              </a:rPr>
              <a:t>quan</a:t>
            </a:r>
            <a:r>
              <a:rPr lang="en-US" dirty="0" smtClean="0">
                <a:solidFill>
                  <a:srgbClr val="0070C0"/>
                </a:solidFill>
              </a:rPr>
              <a:t> </a:t>
            </a:r>
            <a:r>
              <a:rPr lang="en-US" dirty="0" err="1" smtClean="0">
                <a:solidFill>
                  <a:srgbClr val="0070C0"/>
                </a:solidFill>
              </a:rPr>
              <a:t>trọng</a:t>
            </a:r>
            <a:r>
              <a:rPr lang="en-US" dirty="0" smtClean="0">
                <a:solidFill>
                  <a:srgbClr val="0070C0"/>
                </a:solidFill>
              </a:rPr>
              <a:t> có </a:t>
            </a:r>
            <a:r>
              <a:rPr lang="en-US" dirty="0" err="1" smtClean="0">
                <a:solidFill>
                  <a:srgbClr val="0070C0"/>
                </a:solidFill>
              </a:rPr>
              <a:t>vai</a:t>
            </a:r>
            <a:r>
              <a:rPr lang="en-US" dirty="0" smtClean="0">
                <a:solidFill>
                  <a:srgbClr val="0070C0"/>
                </a:solidFill>
              </a:rPr>
              <a:t> </a:t>
            </a:r>
            <a:r>
              <a:rPr lang="en-US" dirty="0" err="1" smtClean="0">
                <a:solidFill>
                  <a:srgbClr val="0070C0"/>
                </a:solidFill>
              </a:rPr>
              <a:t>trò</a:t>
            </a:r>
            <a:r>
              <a:rPr lang="en-US" dirty="0" smtClean="0">
                <a:solidFill>
                  <a:srgbClr val="0070C0"/>
                </a:solidFill>
              </a:rPr>
              <a:t> như </a:t>
            </a:r>
            <a:r>
              <a:rPr lang="en-US" dirty="0" err="1" smtClean="0">
                <a:solidFill>
                  <a:srgbClr val="0070C0"/>
                </a:solidFill>
              </a:rPr>
              <a:t>những</a:t>
            </a:r>
            <a:r>
              <a:rPr lang="en-US" dirty="0" smtClean="0">
                <a:solidFill>
                  <a:srgbClr val="0070C0"/>
                </a:solidFill>
              </a:rPr>
              <a:t> </a:t>
            </a:r>
            <a:r>
              <a:rPr lang="en-US" dirty="0" err="1" smtClean="0">
                <a:solidFill>
                  <a:srgbClr val="0070C0"/>
                </a:solidFill>
              </a:rPr>
              <a:t>mốc</a:t>
            </a:r>
            <a:r>
              <a:rPr lang="en-US" dirty="0" smtClean="0">
                <a:solidFill>
                  <a:srgbClr val="0070C0"/>
                </a:solidFill>
              </a:rPr>
              <a:t> </a:t>
            </a:r>
            <a:r>
              <a:rPr lang="en-US" dirty="0" err="1" smtClean="0">
                <a:solidFill>
                  <a:srgbClr val="0070C0"/>
                </a:solidFill>
              </a:rPr>
              <a:t>đánh</a:t>
            </a:r>
            <a:r>
              <a:rPr lang="en-US" dirty="0" smtClean="0">
                <a:solidFill>
                  <a:srgbClr val="0070C0"/>
                </a:solidFill>
              </a:rPr>
              <a:t> </a:t>
            </a:r>
            <a:r>
              <a:rPr lang="en-US" dirty="0" err="1" smtClean="0">
                <a:solidFill>
                  <a:srgbClr val="0070C0"/>
                </a:solidFill>
              </a:rPr>
              <a:t>dấu</a:t>
            </a:r>
            <a:r>
              <a:rPr lang="en-US" dirty="0" smtClean="0">
                <a:solidFill>
                  <a:srgbClr val="0070C0"/>
                </a:solidFill>
              </a:rPr>
              <a:t> và </a:t>
            </a:r>
            <a:r>
              <a:rPr lang="en-US" dirty="0" err="1" smtClean="0">
                <a:solidFill>
                  <a:srgbClr val="0070C0"/>
                </a:solidFill>
              </a:rPr>
              <a:t>được</a:t>
            </a:r>
            <a:r>
              <a:rPr lang="en-US" dirty="0" smtClean="0">
                <a:solidFill>
                  <a:srgbClr val="0070C0"/>
                </a:solidFill>
              </a:rPr>
              <a:t> </a:t>
            </a:r>
            <a:r>
              <a:rPr lang="en-US" dirty="0" err="1" smtClean="0">
                <a:solidFill>
                  <a:srgbClr val="0070C0"/>
                </a:solidFill>
              </a:rPr>
              <a:t>xác</a:t>
            </a:r>
            <a:r>
              <a:rPr lang="en-US" dirty="0" smtClean="0">
                <a:solidFill>
                  <a:srgbClr val="0070C0"/>
                </a:solidFill>
              </a:rPr>
              <a:t> </a:t>
            </a:r>
            <a:r>
              <a:rPr lang="en-US" dirty="0" err="1" smtClean="0">
                <a:solidFill>
                  <a:srgbClr val="0070C0"/>
                </a:solidFill>
              </a:rPr>
              <a:t>định</a:t>
            </a:r>
            <a:r>
              <a:rPr lang="en-US" dirty="0" smtClean="0">
                <a:solidFill>
                  <a:srgbClr val="0070C0"/>
                </a:solidFill>
              </a:rPr>
              <a:t> </a:t>
            </a:r>
            <a:r>
              <a:rPr lang="en-US" dirty="0" err="1" smtClean="0">
                <a:solidFill>
                  <a:srgbClr val="0070C0"/>
                </a:solidFill>
              </a:rPr>
              <a:t>bởi</a:t>
            </a:r>
            <a:r>
              <a:rPr lang="en-US" dirty="0" smtClean="0">
                <a:solidFill>
                  <a:srgbClr val="0070C0"/>
                </a:solidFill>
              </a:rPr>
              <a:t> </a:t>
            </a:r>
            <a:r>
              <a:rPr lang="en-US" dirty="0" err="1" smtClean="0">
                <a:solidFill>
                  <a:srgbClr val="0070C0"/>
                </a:solidFill>
              </a:rPr>
              <a:t>giám</a:t>
            </a:r>
            <a:r>
              <a:rPr lang="en-US" dirty="0" smtClean="0">
                <a:solidFill>
                  <a:srgbClr val="0070C0"/>
                </a:solidFill>
              </a:rPr>
              <a:t> </a:t>
            </a:r>
            <a:r>
              <a:rPr lang="en-US" dirty="0" err="1" smtClean="0">
                <a:solidFill>
                  <a:srgbClr val="0070C0"/>
                </a:solidFill>
              </a:rPr>
              <a:t>đốc</a:t>
            </a:r>
            <a:r>
              <a:rPr lang="en-US" dirty="0" smtClean="0">
                <a:solidFill>
                  <a:srgbClr val="0070C0"/>
                </a:solidFill>
              </a:rPr>
              <a:t> </a:t>
            </a:r>
            <a:r>
              <a:rPr lang="en-US" dirty="0" err="1" smtClean="0">
                <a:solidFill>
                  <a:srgbClr val="0070C0"/>
                </a:solidFill>
              </a:rPr>
              <a:t>dự</a:t>
            </a:r>
            <a:r>
              <a:rPr lang="en-US" dirty="0" smtClean="0">
                <a:solidFill>
                  <a:srgbClr val="0070C0"/>
                </a:solidFill>
              </a:rPr>
              <a:t> án</a:t>
            </a:r>
          </a:p>
          <a:p>
            <a:r>
              <a:rPr lang="en-US" dirty="0" err="1" smtClean="0">
                <a:solidFill>
                  <a:srgbClr val="0070C0"/>
                </a:solidFill>
              </a:rPr>
              <a:t>Chúng</a:t>
            </a:r>
            <a:r>
              <a:rPr lang="en-US" dirty="0" smtClean="0">
                <a:solidFill>
                  <a:srgbClr val="0070C0"/>
                </a:solidFill>
              </a:rPr>
              <a:t> </a:t>
            </a:r>
            <a:r>
              <a:rPr lang="en-US" dirty="0" err="1" smtClean="0">
                <a:solidFill>
                  <a:srgbClr val="0070C0"/>
                </a:solidFill>
              </a:rPr>
              <a:t>phải</a:t>
            </a:r>
            <a:r>
              <a:rPr lang="en-US" dirty="0" smtClean="0">
                <a:solidFill>
                  <a:srgbClr val="0070C0"/>
                </a:solidFill>
              </a:rPr>
              <a:t> </a:t>
            </a:r>
            <a:r>
              <a:rPr lang="en-US" dirty="0" err="1" smtClean="0">
                <a:solidFill>
                  <a:srgbClr val="0070C0"/>
                </a:solidFill>
              </a:rPr>
              <a:t>được</a:t>
            </a:r>
            <a:r>
              <a:rPr lang="en-US" dirty="0" smtClean="0">
                <a:solidFill>
                  <a:srgbClr val="0070C0"/>
                </a:solidFill>
              </a:rPr>
              <a:t> </a:t>
            </a:r>
            <a:r>
              <a:rPr lang="en-US" dirty="0" err="1" smtClean="0">
                <a:solidFill>
                  <a:srgbClr val="0070C0"/>
                </a:solidFill>
              </a:rPr>
              <a:t>xác</a:t>
            </a:r>
            <a:r>
              <a:rPr lang="en-US" dirty="0" smtClean="0">
                <a:solidFill>
                  <a:srgbClr val="0070C0"/>
                </a:solidFill>
              </a:rPr>
              <a:t>  </a:t>
            </a:r>
            <a:r>
              <a:rPr lang="en-US" dirty="0" err="1" smtClean="0">
                <a:solidFill>
                  <a:srgbClr val="0070C0"/>
                </a:solidFill>
              </a:rPr>
              <a:t>lập</a:t>
            </a:r>
            <a:r>
              <a:rPr lang="en-US" dirty="0" smtClean="0">
                <a:solidFill>
                  <a:srgbClr val="0070C0"/>
                </a:solidFill>
              </a:rPr>
              <a:t> có </a:t>
            </a:r>
            <a:r>
              <a:rPr lang="en-US" dirty="0" err="1" smtClean="0">
                <a:solidFill>
                  <a:srgbClr val="0070C0"/>
                </a:solidFill>
              </a:rPr>
              <a:t>chọn</a:t>
            </a:r>
            <a:r>
              <a:rPr lang="en-US" dirty="0" smtClean="0">
                <a:solidFill>
                  <a:srgbClr val="0070C0"/>
                </a:solidFill>
              </a:rPr>
              <a:t> </a:t>
            </a:r>
            <a:r>
              <a:rPr lang="en-US" dirty="0" err="1" smtClean="0">
                <a:solidFill>
                  <a:srgbClr val="0070C0"/>
                </a:solidFill>
              </a:rPr>
              <a:t>lựa</a:t>
            </a:r>
            <a:r>
              <a:rPr lang="en-US" dirty="0" smtClean="0">
                <a:solidFill>
                  <a:srgbClr val="0070C0"/>
                </a:solidFill>
              </a:rPr>
              <a:t> </a:t>
            </a:r>
            <a:r>
              <a:rPr lang="en-US" dirty="0" err="1" smtClean="0">
                <a:solidFill>
                  <a:srgbClr val="0070C0"/>
                </a:solidFill>
              </a:rPr>
              <a:t>sử</a:t>
            </a:r>
            <a:r>
              <a:rPr lang="en-US" dirty="0" smtClean="0">
                <a:solidFill>
                  <a:srgbClr val="0070C0"/>
                </a:solidFill>
              </a:rPr>
              <a:t> </a:t>
            </a:r>
            <a:r>
              <a:rPr lang="en-US" dirty="0" err="1" smtClean="0">
                <a:solidFill>
                  <a:srgbClr val="0070C0"/>
                </a:solidFill>
              </a:rPr>
              <a:t>dụng</a:t>
            </a:r>
            <a:r>
              <a:rPr lang="en-US" dirty="0" smtClean="0">
                <a:solidFill>
                  <a:srgbClr val="0070C0"/>
                </a:solidFill>
              </a:rPr>
              <a:t> các </a:t>
            </a:r>
            <a:r>
              <a:rPr lang="en-US" dirty="0" err="1" smtClean="0">
                <a:solidFill>
                  <a:srgbClr val="0070C0"/>
                </a:solidFill>
              </a:rPr>
              <a:t>giác</a:t>
            </a:r>
            <a:r>
              <a:rPr lang="en-US" dirty="0" smtClean="0">
                <a:solidFill>
                  <a:srgbClr val="0070C0"/>
                </a:solidFill>
              </a:rPr>
              <a:t> </a:t>
            </a:r>
            <a:r>
              <a:rPr lang="en-US" dirty="0" err="1" smtClean="0">
                <a:solidFill>
                  <a:srgbClr val="0070C0"/>
                </a:solidFill>
              </a:rPr>
              <a:t>quan</a:t>
            </a:r>
            <a:r>
              <a:rPr lang="en-US" dirty="0" smtClean="0">
                <a:solidFill>
                  <a:srgbClr val="0070C0"/>
                </a:solidFill>
              </a:rPr>
              <a:t> </a:t>
            </a:r>
            <a:r>
              <a:rPr lang="en-US" dirty="0" err="1" smtClean="0">
                <a:solidFill>
                  <a:srgbClr val="0070C0"/>
                </a:solidFill>
              </a:rPr>
              <a:t>thông</a:t>
            </a:r>
            <a:r>
              <a:rPr lang="en-US" dirty="0" smtClean="0">
                <a:solidFill>
                  <a:srgbClr val="0070C0"/>
                </a:solidFill>
              </a:rPr>
              <a:t> </a:t>
            </a:r>
            <a:r>
              <a:rPr lang="en-US" dirty="0" err="1" smtClean="0">
                <a:solidFill>
                  <a:srgbClr val="0070C0"/>
                </a:solidFill>
              </a:rPr>
              <a:t>thường</a:t>
            </a:r>
            <a:endParaRPr lang="en-US" dirty="0" smtClean="0">
              <a:solidFill>
                <a:srgbClr val="0070C0"/>
              </a:solidFill>
            </a:endParaRPr>
          </a:p>
          <a:p>
            <a:r>
              <a:rPr lang="en-US" dirty="0" smtClean="0">
                <a:solidFill>
                  <a:srgbClr val="0070C0"/>
                </a:solidFill>
              </a:rPr>
              <a:t>Có </a:t>
            </a:r>
            <a:r>
              <a:rPr lang="en-US" dirty="0" err="1" smtClean="0">
                <a:solidFill>
                  <a:srgbClr val="0070C0"/>
                </a:solidFill>
              </a:rPr>
              <a:t>ích</a:t>
            </a:r>
            <a:r>
              <a:rPr lang="en-US" dirty="0" smtClean="0">
                <a:solidFill>
                  <a:srgbClr val="0070C0"/>
                </a:solidFill>
              </a:rPr>
              <a:t> trong việc </a:t>
            </a:r>
            <a:r>
              <a:rPr lang="en-US" dirty="0" err="1" smtClean="0">
                <a:solidFill>
                  <a:srgbClr val="0070C0"/>
                </a:solidFill>
              </a:rPr>
              <a:t>chỉ</a:t>
            </a:r>
            <a:r>
              <a:rPr lang="en-US" dirty="0" smtClean="0">
                <a:solidFill>
                  <a:srgbClr val="0070C0"/>
                </a:solidFill>
              </a:rPr>
              <a:t> </a:t>
            </a:r>
            <a:r>
              <a:rPr lang="en-US" dirty="0" err="1" smtClean="0">
                <a:solidFill>
                  <a:srgbClr val="0070C0"/>
                </a:solidFill>
              </a:rPr>
              <a:t>ra</a:t>
            </a:r>
            <a:r>
              <a:rPr lang="en-US" dirty="0" smtClean="0">
                <a:solidFill>
                  <a:srgbClr val="0070C0"/>
                </a:solidFill>
              </a:rPr>
              <a:t> sự </a:t>
            </a:r>
            <a:r>
              <a:rPr lang="en-US" dirty="0" err="1" smtClean="0">
                <a:solidFill>
                  <a:srgbClr val="0070C0"/>
                </a:solidFill>
              </a:rPr>
              <a:t>tiến</a:t>
            </a:r>
            <a:r>
              <a:rPr lang="en-US" dirty="0" smtClean="0">
                <a:solidFill>
                  <a:srgbClr val="0070C0"/>
                </a:solidFill>
              </a:rPr>
              <a:t> </a:t>
            </a:r>
            <a:r>
              <a:rPr lang="en-US" dirty="0" err="1" smtClean="0">
                <a:solidFill>
                  <a:srgbClr val="0070C0"/>
                </a:solidFill>
              </a:rPr>
              <a:t>triển</a:t>
            </a:r>
            <a:r>
              <a:rPr lang="en-US" dirty="0" smtClean="0">
                <a:solidFill>
                  <a:srgbClr val="0070C0"/>
                </a:solidFill>
              </a:rPr>
              <a:t> tại các </a:t>
            </a:r>
            <a:r>
              <a:rPr lang="en-US" dirty="0" err="1" smtClean="0">
                <a:solidFill>
                  <a:srgbClr val="0070C0"/>
                </a:solidFill>
              </a:rPr>
              <a:t>điểm</a:t>
            </a:r>
            <a:r>
              <a:rPr lang="en-US" dirty="0" smtClean="0">
                <a:solidFill>
                  <a:srgbClr val="0070C0"/>
                </a:solidFill>
              </a:rPr>
              <a:t> </a:t>
            </a:r>
            <a:r>
              <a:rPr lang="en-US" dirty="0" err="1" smtClean="0">
                <a:solidFill>
                  <a:srgbClr val="0070C0"/>
                </a:solidFill>
              </a:rPr>
              <a:t>chính</a:t>
            </a:r>
            <a:endParaRPr lang="en-US" dirty="0">
              <a:solidFill>
                <a:srgbClr val="0070C0"/>
              </a:solidFill>
            </a:endParaRPr>
          </a:p>
        </p:txBody>
      </p:sp>
      <p:sp>
        <p:nvSpPr>
          <p:cNvPr id="4" name="Content Placeholder 3"/>
          <p:cNvSpPr>
            <a:spLocks noGrp="1"/>
          </p:cNvSpPr>
          <p:nvPr>
            <p:ph sz="half" idx="2"/>
          </p:nvPr>
        </p:nvSpPr>
        <p:spPr/>
        <p:txBody>
          <a:bodyPr/>
          <a:lstStyle/>
          <a:p>
            <a:r>
              <a:rPr lang="en-US" dirty="0"/>
              <a:t>As control point cases in a project, it is often the completion of the main transferable portion that generates a reporting request</a:t>
            </a:r>
          </a:p>
          <a:p>
            <a:r>
              <a:rPr lang="en-US" dirty="0" smtClean="0"/>
              <a:t>Milestones </a:t>
            </a:r>
            <a:r>
              <a:rPr lang="en-US" dirty="0"/>
              <a:t>act as markers and are determined by the project director</a:t>
            </a:r>
          </a:p>
          <a:p>
            <a:r>
              <a:rPr lang="en-US" dirty="0"/>
              <a:t>They must be selectively established using common senses</a:t>
            </a:r>
          </a:p>
          <a:p>
            <a:r>
              <a:rPr lang="en-US" dirty="0"/>
              <a:t>Useful in indicating progress at key points</a:t>
            </a:r>
          </a:p>
        </p:txBody>
      </p:sp>
      <p:sp>
        <p:nvSpPr>
          <p:cNvPr id="5" name=" 3"/>
          <p:cNvSpPr>
            <a:spLocks noGrp="1"/>
          </p:cNvSpPr>
          <p:nvPr/>
        </p:nvSpPr>
        <p:spPr bwMode="auto">
          <a:xfrm>
            <a:off x="8832304" y="6380284"/>
            <a:ext cx="1584176"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dirty="0">
                <a:solidFill>
                  <a:schemeClr val="bg1"/>
                </a:solidFill>
              </a:rPr>
              <a:t>6</a:t>
            </a:r>
          </a:p>
        </p:txBody>
      </p:sp>
    </p:spTree>
    <p:extLst>
      <p:ext uri="{BB962C8B-B14F-4D97-AF65-F5344CB8AC3E}">
        <p14:creationId xmlns:p14="http://schemas.microsoft.com/office/powerpoint/2010/main" val="13373364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Estimate time for actions </a:t>
            </a:r>
            <a:r>
              <a:rPr lang="en-US" dirty="0" smtClean="0"/>
              <a:t/>
            </a:r>
            <a:br>
              <a:rPr lang="en-US" dirty="0" smtClean="0"/>
            </a:br>
            <a:r>
              <a:rPr lang="en-US" dirty="0" err="1" smtClean="0">
                <a:solidFill>
                  <a:srgbClr val="0070C0"/>
                </a:solidFill>
              </a:rPr>
              <a:t>Ước</a:t>
            </a:r>
            <a:r>
              <a:rPr lang="en-US" dirty="0" smtClean="0">
                <a:solidFill>
                  <a:srgbClr val="0070C0"/>
                </a:solidFill>
              </a:rPr>
              <a:t> </a:t>
            </a:r>
            <a:r>
              <a:rPr lang="en-US" dirty="0" err="1" smtClean="0">
                <a:solidFill>
                  <a:srgbClr val="0070C0"/>
                </a:solidFill>
              </a:rPr>
              <a:t>lượng</a:t>
            </a:r>
            <a:r>
              <a:rPr lang="en-US" dirty="0" smtClean="0">
                <a:solidFill>
                  <a:srgbClr val="0070C0"/>
                </a:solidFill>
              </a:rPr>
              <a:t> </a:t>
            </a:r>
            <a:r>
              <a:rPr lang="en-US" dirty="0" err="1" smtClean="0">
                <a:solidFill>
                  <a:srgbClr val="0070C0"/>
                </a:solidFill>
              </a:rPr>
              <a:t>thời</a:t>
            </a:r>
            <a:r>
              <a:rPr lang="en-US" dirty="0" smtClean="0">
                <a:solidFill>
                  <a:srgbClr val="0070C0"/>
                </a:solidFill>
              </a:rPr>
              <a:t> </a:t>
            </a:r>
            <a:r>
              <a:rPr lang="en-US" dirty="0" err="1" smtClean="0">
                <a:solidFill>
                  <a:srgbClr val="0070C0"/>
                </a:solidFill>
              </a:rPr>
              <a:t>gian</a:t>
            </a:r>
            <a:r>
              <a:rPr lang="en-US" dirty="0" smtClean="0">
                <a:solidFill>
                  <a:srgbClr val="0070C0"/>
                </a:solidFill>
              </a:rPr>
              <a:t> </a:t>
            </a:r>
            <a:r>
              <a:rPr lang="en-US" dirty="0" err="1" smtClean="0">
                <a:solidFill>
                  <a:srgbClr val="0070C0"/>
                </a:solidFill>
              </a:rPr>
              <a:t>cho</a:t>
            </a:r>
            <a:r>
              <a:rPr lang="en-US" dirty="0" smtClean="0">
                <a:solidFill>
                  <a:srgbClr val="0070C0"/>
                </a:solidFill>
              </a:rPr>
              <a:t> các </a:t>
            </a:r>
            <a:r>
              <a:rPr lang="en-US" dirty="0" err="1" smtClean="0">
                <a:solidFill>
                  <a:srgbClr val="0070C0"/>
                </a:solidFill>
              </a:rPr>
              <a:t>hành</a:t>
            </a:r>
            <a:r>
              <a:rPr lang="en-US" dirty="0" smtClean="0">
                <a:solidFill>
                  <a:srgbClr val="0070C0"/>
                </a:solidFill>
              </a:rPr>
              <a:t> </a:t>
            </a:r>
            <a:r>
              <a:rPr lang="en-US" dirty="0" err="1" smtClean="0">
                <a:solidFill>
                  <a:srgbClr val="0070C0"/>
                </a:solidFill>
              </a:rPr>
              <a:t>động</a:t>
            </a:r>
            <a:endParaRPr lang="en-US" dirty="0">
              <a:solidFill>
                <a:srgbClr val="0070C0"/>
              </a:solidFill>
            </a:endParaRPr>
          </a:p>
        </p:txBody>
      </p:sp>
      <p:sp>
        <p:nvSpPr>
          <p:cNvPr id="3" name="Content Placeholder 2"/>
          <p:cNvSpPr>
            <a:spLocks noGrp="1"/>
          </p:cNvSpPr>
          <p:nvPr>
            <p:ph sz="half" idx="1"/>
          </p:nvPr>
        </p:nvSpPr>
        <p:spPr/>
        <p:txBody>
          <a:bodyPr/>
          <a:lstStyle/>
          <a:p>
            <a:r>
              <a:rPr lang="en-US" dirty="0"/>
              <a:t>PERT( Program Evaluation and Review Technique) </a:t>
            </a:r>
            <a:r>
              <a:rPr lang="en-US" dirty="0" err="1"/>
              <a:t>Một</a:t>
            </a:r>
            <a:r>
              <a:rPr lang="en-US" dirty="0"/>
              <a:t> </a:t>
            </a:r>
            <a:r>
              <a:rPr lang="en-US" dirty="0" err="1" smtClean="0"/>
              <a:t>số</a:t>
            </a:r>
            <a:r>
              <a:rPr lang="en-US" dirty="0" smtClean="0"/>
              <a:t> hướng dẫn </a:t>
            </a:r>
            <a:r>
              <a:rPr lang="en-US" dirty="0" err="1" smtClean="0"/>
              <a:t>trợ</a:t>
            </a:r>
            <a:r>
              <a:rPr lang="en-US" dirty="0" smtClean="0"/>
              <a:t> </a:t>
            </a:r>
            <a:r>
              <a:rPr lang="en-US" dirty="0" err="1" smtClean="0"/>
              <a:t>giúp</a:t>
            </a:r>
            <a:r>
              <a:rPr lang="en-US" dirty="0" smtClean="0"/>
              <a:t> </a:t>
            </a:r>
            <a:r>
              <a:rPr lang="en-US" dirty="0" err="1" smtClean="0"/>
              <a:t>ước</a:t>
            </a:r>
            <a:r>
              <a:rPr lang="en-US" dirty="0" smtClean="0"/>
              <a:t> </a:t>
            </a:r>
            <a:r>
              <a:rPr lang="en-US" dirty="0" err="1" smtClean="0"/>
              <a:t>lượng</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cho</a:t>
            </a:r>
            <a:r>
              <a:rPr lang="en-US" dirty="0" smtClean="0"/>
              <a:t> </a:t>
            </a:r>
            <a:r>
              <a:rPr lang="en-US" dirty="0" err="1" smtClean="0"/>
              <a:t>dự</a:t>
            </a:r>
            <a:r>
              <a:rPr lang="en-US" dirty="0" smtClean="0"/>
              <a:t> án CNTT</a:t>
            </a:r>
          </a:p>
          <a:p>
            <a:r>
              <a:rPr lang="en-AU" dirty="0" err="1"/>
              <a:t>Năng</a:t>
            </a:r>
            <a:r>
              <a:rPr lang="en-AU" dirty="0"/>
              <a:t> </a:t>
            </a:r>
            <a:r>
              <a:rPr lang="en-AU" dirty="0" err="1"/>
              <a:t>suất</a:t>
            </a:r>
            <a:r>
              <a:rPr lang="en-AU" dirty="0"/>
              <a:t> </a:t>
            </a:r>
            <a:r>
              <a:rPr lang="en-AU" dirty="0" err="1"/>
              <a:t>toàn</a:t>
            </a:r>
            <a:r>
              <a:rPr lang="en-AU" dirty="0"/>
              <a:t> </a:t>
            </a:r>
            <a:r>
              <a:rPr lang="en-AU" dirty="0" err="1"/>
              <a:t>cục</a:t>
            </a:r>
            <a:r>
              <a:rPr lang="en-AU" dirty="0"/>
              <a:t> (Global Effective Factor - GEF)</a:t>
            </a:r>
            <a:endParaRPr lang="en-US" dirty="0"/>
          </a:p>
        </p:txBody>
      </p:sp>
      <p:sp>
        <p:nvSpPr>
          <p:cNvPr id="5" name="Content Placeholder 4"/>
          <p:cNvSpPr>
            <a:spLocks noGrp="1"/>
          </p:cNvSpPr>
          <p:nvPr>
            <p:ph sz="half" idx="2"/>
          </p:nvPr>
        </p:nvSpPr>
        <p:spPr/>
        <p:txBody>
          <a:bodyPr/>
          <a:lstStyle/>
          <a:p>
            <a:endParaRPr lang="en-US"/>
          </a:p>
        </p:txBody>
      </p:sp>
      <p:sp>
        <p:nvSpPr>
          <p:cNvPr id="4" name=" 3"/>
          <p:cNvSpPr>
            <a:spLocks noGrp="1"/>
          </p:cNvSpPr>
          <p:nvPr/>
        </p:nvSpPr>
        <p:spPr bwMode="auto">
          <a:xfrm>
            <a:off x="8400256" y="6380284"/>
            <a:ext cx="2016224"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dirty="0">
                <a:solidFill>
                  <a:schemeClr val="bg1"/>
                </a:solidFill>
              </a:rPr>
              <a:t>7</a:t>
            </a:r>
          </a:p>
        </p:txBody>
      </p:sp>
    </p:spTree>
    <p:extLst>
      <p:ext uri="{BB962C8B-B14F-4D97-AF65-F5344CB8AC3E}">
        <p14:creationId xmlns:p14="http://schemas.microsoft.com/office/powerpoint/2010/main" val="4185491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PERT( Program Evaluation and Review </a:t>
            </a:r>
            <a:r>
              <a:rPr lang="en-US" dirty="0" smtClean="0"/>
              <a:t>Technique)</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680117185"/>
              </p:ext>
            </p:extLst>
          </p:nvPr>
        </p:nvGraphicFramePr>
        <p:xfrm>
          <a:off x="208673" y="1846263"/>
          <a:ext cx="4938404" cy="4495368"/>
        </p:xfrm>
        <a:graphic>
          <a:graphicData uri="http://schemas.openxmlformats.org/drawingml/2006/table">
            <a:tbl>
              <a:tblPr firstRow="1" bandRow="1">
                <a:tableStyleId>{21E4AEA4-8DFA-4A89-87EB-49C32662AFE0}</a:tableStyleId>
              </a:tblPr>
              <a:tblGrid>
                <a:gridCol w="2543637"/>
                <a:gridCol w="600668"/>
                <a:gridCol w="600668"/>
                <a:gridCol w="569053"/>
                <a:gridCol w="624378"/>
              </a:tblGrid>
              <a:tr h="346844">
                <a:tc>
                  <a:txBody>
                    <a:bodyPr/>
                    <a:lstStyle/>
                    <a:p>
                      <a:r>
                        <a:rPr lang="en-US" dirty="0" err="1" smtClean="0"/>
                        <a:t>Tên</a:t>
                      </a:r>
                      <a:r>
                        <a:rPr lang="en-US" baseline="0" dirty="0" smtClean="0"/>
                        <a:t> </a:t>
                      </a:r>
                      <a:r>
                        <a:rPr lang="en-US" baseline="0" dirty="0" err="1" smtClean="0"/>
                        <a:t>công</a:t>
                      </a:r>
                      <a:r>
                        <a:rPr lang="en-US" baseline="0" dirty="0" smtClean="0"/>
                        <a:t> </a:t>
                      </a:r>
                      <a:r>
                        <a:rPr lang="en-US" baseline="0" dirty="0" err="1" smtClean="0"/>
                        <a:t>việc</a:t>
                      </a:r>
                      <a:endParaRPr lang="en-US" dirty="0"/>
                    </a:p>
                  </a:txBody>
                  <a:tcPr marL="56905" marR="56905"/>
                </a:tc>
                <a:tc>
                  <a:txBody>
                    <a:bodyPr/>
                    <a:lstStyle/>
                    <a:p>
                      <a:r>
                        <a:rPr lang="en-US" dirty="0" smtClean="0"/>
                        <a:t>MO</a:t>
                      </a:r>
                      <a:endParaRPr lang="en-US" dirty="0"/>
                    </a:p>
                  </a:txBody>
                  <a:tcPr marL="56905" marR="56905"/>
                </a:tc>
                <a:tc>
                  <a:txBody>
                    <a:bodyPr/>
                    <a:lstStyle/>
                    <a:p>
                      <a:r>
                        <a:rPr lang="en-US" dirty="0" smtClean="0"/>
                        <a:t>ML</a:t>
                      </a:r>
                      <a:endParaRPr lang="en-US" dirty="0"/>
                    </a:p>
                  </a:txBody>
                  <a:tcPr marL="56905" marR="56905"/>
                </a:tc>
                <a:tc>
                  <a:txBody>
                    <a:bodyPr/>
                    <a:lstStyle/>
                    <a:p>
                      <a:r>
                        <a:rPr lang="en-US" dirty="0" smtClean="0"/>
                        <a:t>MP</a:t>
                      </a:r>
                      <a:endParaRPr lang="en-US" dirty="0"/>
                    </a:p>
                  </a:txBody>
                  <a:tcPr marL="56905" marR="56905"/>
                </a:tc>
                <a:tc>
                  <a:txBody>
                    <a:bodyPr/>
                    <a:lstStyle/>
                    <a:p>
                      <a:r>
                        <a:rPr lang="en-US" dirty="0" smtClean="0"/>
                        <a:t>EST</a:t>
                      </a:r>
                      <a:endParaRPr lang="en-US" dirty="0"/>
                    </a:p>
                  </a:txBody>
                  <a:tcPr marL="56905" marR="56905"/>
                </a:tc>
              </a:tr>
              <a:tr h="346844">
                <a:tc>
                  <a:txBody>
                    <a:bodyPr/>
                    <a:lstStyle/>
                    <a:p>
                      <a:r>
                        <a:rPr lang="en-US" dirty="0" err="1" smtClean="0"/>
                        <a:t>Vẽ</a:t>
                      </a:r>
                      <a:r>
                        <a:rPr lang="en-US" baseline="0" dirty="0" smtClean="0"/>
                        <a:t> </a:t>
                      </a:r>
                      <a:r>
                        <a:rPr lang="en-US" baseline="0" dirty="0" err="1" smtClean="0"/>
                        <a:t>sơ</a:t>
                      </a:r>
                      <a:r>
                        <a:rPr lang="en-US" baseline="0" dirty="0" smtClean="0"/>
                        <a:t> </a:t>
                      </a:r>
                      <a:r>
                        <a:rPr lang="en-US" baseline="0" dirty="0" err="1" smtClean="0"/>
                        <a:t>đồ</a:t>
                      </a:r>
                      <a:r>
                        <a:rPr lang="en-US" baseline="0" dirty="0" smtClean="0"/>
                        <a:t> </a:t>
                      </a:r>
                      <a:r>
                        <a:rPr lang="en-US" baseline="0" dirty="0" err="1" smtClean="0"/>
                        <a:t>và</a:t>
                      </a:r>
                      <a:r>
                        <a:rPr lang="en-US" baseline="0" dirty="0" smtClean="0"/>
                        <a:t> </a:t>
                      </a:r>
                      <a:r>
                        <a:rPr lang="en-US" baseline="0" dirty="0" err="1" smtClean="0"/>
                        <a:t>khoan</a:t>
                      </a:r>
                      <a:r>
                        <a:rPr lang="en-US" baseline="0" dirty="0" smtClean="0"/>
                        <a:t> </a:t>
                      </a:r>
                      <a:r>
                        <a:rPr lang="en-US" baseline="0" dirty="0" err="1" smtClean="0"/>
                        <a:t>tường</a:t>
                      </a:r>
                      <a:endParaRPr lang="en-US" dirty="0"/>
                    </a:p>
                  </a:txBody>
                  <a:tcPr marL="56905" marR="56905"/>
                </a:tc>
                <a:tc>
                  <a:txBody>
                    <a:bodyPr/>
                    <a:lstStyle/>
                    <a:p>
                      <a:pPr algn="ctr"/>
                      <a:r>
                        <a:rPr lang="en-US" dirty="0" smtClean="0"/>
                        <a:t>2</a:t>
                      </a:r>
                      <a:endParaRPr lang="en-US" dirty="0"/>
                    </a:p>
                  </a:txBody>
                  <a:tcPr marL="56905" marR="56905"/>
                </a:tc>
                <a:tc>
                  <a:txBody>
                    <a:bodyPr/>
                    <a:lstStyle/>
                    <a:p>
                      <a:pPr algn="ctr"/>
                      <a:r>
                        <a:rPr lang="en-US" dirty="0" smtClean="0"/>
                        <a:t>3</a:t>
                      </a:r>
                      <a:endParaRPr lang="en-US" dirty="0"/>
                    </a:p>
                  </a:txBody>
                  <a:tcPr marL="56905" marR="56905"/>
                </a:tc>
                <a:tc>
                  <a:txBody>
                    <a:bodyPr/>
                    <a:lstStyle/>
                    <a:p>
                      <a:pPr algn="ctr"/>
                      <a:r>
                        <a:rPr lang="en-US" dirty="0" smtClean="0"/>
                        <a:t>5</a:t>
                      </a:r>
                      <a:endParaRPr lang="en-US" dirty="0"/>
                    </a:p>
                  </a:txBody>
                  <a:tcPr marL="56905" marR="56905"/>
                </a:tc>
                <a:tc>
                  <a:txBody>
                    <a:bodyPr/>
                    <a:lstStyle/>
                    <a:p>
                      <a:pPr algn="ctr"/>
                      <a:r>
                        <a:rPr lang="en-US" dirty="0" smtClean="0"/>
                        <a:t>3.2</a:t>
                      </a:r>
                      <a:endParaRPr lang="en-US" dirty="0"/>
                    </a:p>
                  </a:txBody>
                  <a:tcPr marL="56905" marR="56905"/>
                </a:tc>
              </a:tr>
              <a:tr h="346844">
                <a:tc>
                  <a:txBody>
                    <a:bodyPr/>
                    <a:lstStyle/>
                    <a:p>
                      <a:r>
                        <a:rPr lang="en-US" dirty="0" err="1" smtClean="0"/>
                        <a:t>Lắp</a:t>
                      </a:r>
                      <a:r>
                        <a:rPr lang="en-US" baseline="0" dirty="0" smtClean="0"/>
                        <a:t> </a:t>
                      </a:r>
                      <a:r>
                        <a:rPr lang="en-US" baseline="0" dirty="0" err="1" smtClean="0"/>
                        <a:t>các</a:t>
                      </a:r>
                      <a:r>
                        <a:rPr lang="en-US" baseline="0" dirty="0" smtClean="0"/>
                        <a:t> </a:t>
                      </a:r>
                      <a:r>
                        <a:rPr lang="en-US" baseline="0" dirty="0" err="1" smtClean="0"/>
                        <a:t>ống</a:t>
                      </a:r>
                      <a:r>
                        <a:rPr lang="en-US" baseline="0" dirty="0" smtClean="0"/>
                        <a:t> gen</a:t>
                      </a:r>
                      <a:endParaRPr lang="en-US" dirty="0"/>
                    </a:p>
                  </a:txBody>
                  <a:tcPr marL="56905" marR="56905"/>
                </a:tc>
                <a:tc>
                  <a:txBody>
                    <a:bodyPr/>
                    <a:lstStyle/>
                    <a:p>
                      <a:pPr algn="ctr"/>
                      <a:r>
                        <a:rPr lang="en-US" dirty="0" smtClean="0"/>
                        <a:t>1</a:t>
                      </a:r>
                      <a:endParaRPr lang="en-US" dirty="0"/>
                    </a:p>
                  </a:txBody>
                  <a:tcPr marL="56905" marR="56905"/>
                </a:tc>
                <a:tc>
                  <a:txBody>
                    <a:bodyPr/>
                    <a:lstStyle/>
                    <a:p>
                      <a:pPr algn="ctr"/>
                      <a:r>
                        <a:rPr lang="en-US" dirty="0" smtClean="0"/>
                        <a:t>2</a:t>
                      </a:r>
                      <a:endParaRPr lang="en-US" dirty="0"/>
                    </a:p>
                  </a:txBody>
                  <a:tcPr marL="56905" marR="56905"/>
                </a:tc>
                <a:tc>
                  <a:txBody>
                    <a:bodyPr/>
                    <a:lstStyle/>
                    <a:p>
                      <a:pPr algn="ctr"/>
                      <a:r>
                        <a:rPr lang="en-US" dirty="0" smtClean="0"/>
                        <a:t>4</a:t>
                      </a:r>
                      <a:endParaRPr lang="en-US" dirty="0"/>
                    </a:p>
                  </a:txBody>
                  <a:tcPr marL="56905" marR="56905"/>
                </a:tc>
                <a:tc>
                  <a:txBody>
                    <a:bodyPr/>
                    <a:lstStyle/>
                    <a:p>
                      <a:pPr algn="ctr"/>
                      <a:r>
                        <a:rPr lang="en-US" dirty="0" smtClean="0"/>
                        <a:t>2.2</a:t>
                      </a:r>
                      <a:endParaRPr lang="en-US" dirty="0"/>
                    </a:p>
                  </a:txBody>
                  <a:tcPr marL="56905" marR="56905"/>
                </a:tc>
              </a:tr>
              <a:tr h="346844">
                <a:tc>
                  <a:txBody>
                    <a:bodyPr/>
                    <a:lstStyle/>
                    <a:p>
                      <a:r>
                        <a:rPr lang="en-US" dirty="0" err="1" smtClean="0"/>
                        <a:t>Đi</a:t>
                      </a:r>
                      <a:r>
                        <a:rPr lang="en-US" baseline="0" dirty="0" smtClean="0"/>
                        <a:t> </a:t>
                      </a:r>
                      <a:r>
                        <a:rPr lang="en-US" baseline="0" dirty="0" err="1" smtClean="0"/>
                        <a:t>dây</a:t>
                      </a:r>
                      <a:endParaRPr lang="en-US" dirty="0"/>
                    </a:p>
                  </a:txBody>
                  <a:tcPr marL="56905" marR="56905"/>
                </a:tc>
                <a:tc>
                  <a:txBody>
                    <a:bodyPr/>
                    <a:lstStyle/>
                    <a:p>
                      <a:pPr algn="ctr"/>
                      <a:r>
                        <a:rPr lang="en-US" dirty="0" smtClean="0"/>
                        <a:t>1</a:t>
                      </a:r>
                      <a:endParaRPr lang="en-US" dirty="0"/>
                    </a:p>
                  </a:txBody>
                  <a:tcPr marL="56905" marR="56905"/>
                </a:tc>
                <a:tc>
                  <a:txBody>
                    <a:bodyPr/>
                    <a:lstStyle/>
                    <a:p>
                      <a:pPr algn="ctr"/>
                      <a:r>
                        <a:rPr lang="en-US" dirty="0" smtClean="0"/>
                        <a:t>2</a:t>
                      </a:r>
                      <a:endParaRPr lang="en-US" dirty="0"/>
                    </a:p>
                  </a:txBody>
                  <a:tcPr marL="56905" marR="56905"/>
                </a:tc>
                <a:tc>
                  <a:txBody>
                    <a:bodyPr/>
                    <a:lstStyle/>
                    <a:p>
                      <a:pPr algn="ctr"/>
                      <a:r>
                        <a:rPr lang="en-US" dirty="0" smtClean="0"/>
                        <a:t>4</a:t>
                      </a:r>
                      <a:endParaRPr lang="en-US" dirty="0"/>
                    </a:p>
                  </a:txBody>
                  <a:tcPr marL="56905" marR="56905"/>
                </a:tc>
                <a:tc>
                  <a:txBody>
                    <a:bodyPr/>
                    <a:lstStyle/>
                    <a:p>
                      <a:pPr algn="ctr"/>
                      <a:r>
                        <a:rPr lang="en-US" dirty="0" smtClean="0"/>
                        <a:t>2.2</a:t>
                      </a:r>
                      <a:endParaRPr lang="en-US" dirty="0"/>
                    </a:p>
                  </a:txBody>
                  <a:tcPr marL="56905" marR="56905"/>
                </a:tc>
              </a:tr>
              <a:tr h="346844">
                <a:tc>
                  <a:txBody>
                    <a:bodyPr/>
                    <a:lstStyle/>
                    <a:p>
                      <a:r>
                        <a:rPr lang="en-US" dirty="0" err="1" smtClean="0"/>
                        <a:t>Lắp</a:t>
                      </a:r>
                      <a:r>
                        <a:rPr lang="en-US" baseline="0" dirty="0" smtClean="0"/>
                        <a:t> </a:t>
                      </a:r>
                      <a:r>
                        <a:rPr lang="en-US" baseline="0" dirty="0" err="1" smtClean="0"/>
                        <a:t>các</a:t>
                      </a:r>
                      <a:r>
                        <a:rPr lang="en-US" baseline="0" dirty="0" smtClean="0"/>
                        <a:t> </a:t>
                      </a:r>
                      <a:r>
                        <a:rPr lang="en-US" baseline="0" dirty="0" err="1" smtClean="0"/>
                        <a:t>hộp</a:t>
                      </a:r>
                      <a:r>
                        <a:rPr lang="en-US" baseline="0" dirty="0" smtClean="0"/>
                        <a:t> </a:t>
                      </a:r>
                      <a:r>
                        <a:rPr lang="en-US" baseline="0" dirty="0" err="1" smtClean="0"/>
                        <a:t>nối</a:t>
                      </a:r>
                      <a:r>
                        <a:rPr lang="en-US" baseline="0" dirty="0" smtClean="0"/>
                        <a:t> </a:t>
                      </a:r>
                      <a:endParaRPr lang="en-US" dirty="0"/>
                    </a:p>
                  </a:txBody>
                  <a:tcPr marL="56905" marR="56905"/>
                </a:tc>
                <a:tc>
                  <a:txBody>
                    <a:bodyPr/>
                    <a:lstStyle/>
                    <a:p>
                      <a:pPr algn="ctr"/>
                      <a:r>
                        <a:rPr lang="en-US" dirty="0" smtClean="0"/>
                        <a:t>0.5</a:t>
                      </a:r>
                      <a:endParaRPr lang="en-US" dirty="0"/>
                    </a:p>
                  </a:txBody>
                  <a:tcPr marL="56905" marR="56905"/>
                </a:tc>
                <a:tc>
                  <a:txBody>
                    <a:bodyPr/>
                    <a:lstStyle/>
                    <a:p>
                      <a:pPr algn="ctr"/>
                      <a:r>
                        <a:rPr lang="en-US" dirty="0" smtClean="0"/>
                        <a:t>1</a:t>
                      </a:r>
                      <a:endParaRPr lang="en-US" dirty="0"/>
                    </a:p>
                  </a:txBody>
                  <a:tcPr marL="56905" marR="56905"/>
                </a:tc>
                <a:tc>
                  <a:txBody>
                    <a:bodyPr/>
                    <a:lstStyle/>
                    <a:p>
                      <a:pPr algn="ctr"/>
                      <a:r>
                        <a:rPr lang="en-US" dirty="0" smtClean="0"/>
                        <a:t>2</a:t>
                      </a:r>
                      <a:endParaRPr lang="en-US" dirty="0"/>
                    </a:p>
                  </a:txBody>
                  <a:tcPr marL="56905" marR="56905"/>
                </a:tc>
                <a:tc>
                  <a:txBody>
                    <a:bodyPr/>
                    <a:lstStyle/>
                    <a:p>
                      <a:pPr algn="ctr"/>
                      <a:r>
                        <a:rPr lang="en-US" dirty="0" smtClean="0"/>
                        <a:t>1</a:t>
                      </a:r>
                      <a:endParaRPr lang="en-US" dirty="0"/>
                    </a:p>
                  </a:txBody>
                  <a:tcPr marL="56905" marR="56905"/>
                </a:tc>
              </a:tr>
              <a:tr h="346844">
                <a:tc>
                  <a:txBody>
                    <a:bodyPr/>
                    <a:lstStyle/>
                    <a:p>
                      <a:r>
                        <a:rPr lang="en-US" dirty="0" err="1" smtClean="0"/>
                        <a:t>Lắp</a:t>
                      </a:r>
                      <a:r>
                        <a:rPr lang="en-US" baseline="0" dirty="0" smtClean="0"/>
                        <a:t> </a:t>
                      </a:r>
                      <a:r>
                        <a:rPr lang="en-US" baseline="0" dirty="0" err="1" smtClean="0"/>
                        <a:t>các</a:t>
                      </a:r>
                      <a:r>
                        <a:rPr lang="en-US" baseline="0" dirty="0" smtClean="0"/>
                        <a:t> </a:t>
                      </a:r>
                      <a:r>
                        <a:rPr lang="en-US" baseline="0" dirty="0" err="1" smtClean="0"/>
                        <a:t>máy</a:t>
                      </a:r>
                      <a:r>
                        <a:rPr lang="en-US" baseline="0" dirty="0" smtClean="0"/>
                        <a:t> </a:t>
                      </a:r>
                      <a:r>
                        <a:rPr lang="en-US" baseline="0" dirty="0" err="1" smtClean="0"/>
                        <a:t>tính</a:t>
                      </a:r>
                      <a:r>
                        <a:rPr lang="en-US" baseline="0" dirty="0" smtClean="0"/>
                        <a:t>, </a:t>
                      </a:r>
                      <a:r>
                        <a:rPr lang="en-US" baseline="0" dirty="0" err="1" smtClean="0"/>
                        <a:t>máy</a:t>
                      </a:r>
                      <a:r>
                        <a:rPr lang="en-US" baseline="0" dirty="0" smtClean="0"/>
                        <a:t> </a:t>
                      </a:r>
                      <a:r>
                        <a:rPr lang="en-US" baseline="0" dirty="0" err="1" smtClean="0"/>
                        <a:t>chủ</a:t>
                      </a:r>
                      <a:r>
                        <a:rPr lang="en-US" baseline="0" dirty="0" smtClean="0"/>
                        <a:t>, Hub</a:t>
                      </a:r>
                      <a:endParaRPr lang="en-US" dirty="0"/>
                    </a:p>
                  </a:txBody>
                  <a:tcPr marL="56905" marR="56905"/>
                </a:tc>
                <a:tc>
                  <a:txBody>
                    <a:bodyPr/>
                    <a:lstStyle/>
                    <a:p>
                      <a:pPr algn="ctr"/>
                      <a:r>
                        <a:rPr lang="en-US" dirty="0" smtClean="0"/>
                        <a:t>2</a:t>
                      </a:r>
                      <a:endParaRPr lang="en-US" dirty="0"/>
                    </a:p>
                  </a:txBody>
                  <a:tcPr marL="56905" marR="56905"/>
                </a:tc>
                <a:tc>
                  <a:txBody>
                    <a:bodyPr/>
                    <a:lstStyle/>
                    <a:p>
                      <a:pPr algn="ctr"/>
                      <a:r>
                        <a:rPr lang="en-US" dirty="0" smtClean="0"/>
                        <a:t>3</a:t>
                      </a:r>
                      <a:endParaRPr lang="en-US" dirty="0"/>
                    </a:p>
                  </a:txBody>
                  <a:tcPr marL="56905" marR="56905"/>
                </a:tc>
                <a:tc>
                  <a:txBody>
                    <a:bodyPr/>
                    <a:lstStyle/>
                    <a:p>
                      <a:pPr algn="ctr"/>
                      <a:r>
                        <a:rPr lang="en-US" dirty="0" smtClean="0"/>
                        <a:t>3</a:t>
                      </a:r>
                      <a:endParaRPr lang="en-US" dirty="0"/>
                    </a:p>
                  </a:txBody>
                  <a:tcPr marL="56905" marR="56905"/>
                </a:tc>
                <a:tc>
                  <a:txBody>
                    <a:bodyPr/>
                    <a:lstStyle/>
                    <a:p>
                      <a:pPr algn="ctr"/>
                      <a:r>
                        <a:rPr lang="en-US" dirty="0" smtClean="0"/>
                        <a:t>2.8</a:t>
                      </a:r>
                      <a:endParaRPr lang="en-US" dirty="0"/>
                    </a:p>
                  </a:txBody>
                  <a:tcPr marL="56905" marR="56905"/>
                </a:tc>
              </a:tr>
              <a:tr h="598662">
                <a:tc>
                  <a:txBody>
                    <a:bodyPr/>
                    <a:lstStyle/>
                    <a:p>
                      <a:r>
                        <a:rPr lang="en-US" dirty="0" err="1" smtClean="0"/>
                        <a:t>Kết</a:t>
                      </a:r>
                      <a:r>
                        <a:rPr lang="en-US" baseline="0" dirty="0" smtClean="0"/>
                        <a:t> </a:t>
                      </a:r>
                      <a:r>
                        <a:rPr lang="en-US" baseline="0" dirty="0" err="1" smtClean="0"/>
                        <a:t>nối</a:t>
                      </a:r>
                      <a:r>
                        <a:rPr lang="en-US" baseline="0" dirty="0" smtClean="0"/>
                        <a:t> </a:t>
                      </a:r>
                      <a:r>
                        <a:rPr lang="en-US" baseline="0" dirty="0" err="1" smtClean="0"/>
                        <a:t>các</a:t>
                      </a:r>
                      <a:r>
                        <a:rPr lang="en-US" baseline="0" dirty="0" smtClean="0"/>
                        <a:t> </a:t>
                      </a:r>
                      <a:r>
                        <a:rPr lang="en-US" baseline="0" dirty="0" err="1" smtClean="0"/>
                        <a:t>máy</a:t>
                      </a:r>
                      <a:r>
                        <a:rPr lang="en-US" baseline="0" dirty="0" smtClean="0"/>
                        <a:t> </a:t>
                      </a:r>
                      <a:r>
                        <a:rPr lang="en-US" baseline="0" dirty="0" err="1" smtClean="0"/>
                        <a:t>tính</a:t>
                      </a:r>
                      <a:r>
                        <a:rPr lang="en-US" baseline="0" dirty="0" smtClean="0"/>
                        <a:t>, </a:t>
                      </a:r>
                      <a:r>
                        <a:rPr lang="en-US" baseline="0" dirty="0" err="1" smtClean="0"/>
                        <a:t>máy</a:t>
                      </a:r>
                      <a:r>
                        <a:rPr lang="en-US" baseline="0" dirty="0" smtClean="0"/>
                        <a:t> </a:t>
                      </a:r>
                      <a:r>
                        <a:rPr lang="en-US" baseline="0" dirty="0" err="1" smtClean="0"/>
                        <a:t>chủ</a:t>
                      </a:r>
                      <a:r>
                        <a:rPr lang="en-US" baseline="0" dirty="0" smtClean="0"/>
                        <a:t> </a:t>
                      </a:r>
                      <a:r>
                        <a:rPr lang="en-US" baseline="0" dirty="0" err="1" smtClean="0"/>
                        <a:t>vào</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dây</a:t>
                      </a:r>
                      <a:r>
                        <a:rPr lang="en-US" baseline="0" dirty="0" smtClean="0"/>
                        <a:t> </a:t>
                      </a:r>
                      <a:r>
                        <a:rPr lang="en-US" baseline="0" dirty="0" err="1" smtClean="0"/>
                        <a:t>mạng</a:t>
                      </a:r>
                      <a:endParaRPr lang="en-US" dirty="0"/>
                    </a:p>
                  </a:txBody>
                  <a:tcPr marL="56905" marR="56905"/>
                </a:tc>
                <a:tc>
                  <a:txBody>
                    <a:bodyPr/>
                    <a:lstStyle/>
                    <a:p>
                      <a:pPr algn="ctr"/>
                      <a:r>
                        <a:rPr lang="en-US" dirty="0" smtClean="0"/>
                        <a:t>1</a:t>
                      </a:r>
                      <a:endParaRPr lang="en-US" dirty="0"/>
                    </a:p>
                  </a:txBody>
                  <a:tcPr marL="56905" marR="56905"/>
                </a:tc>
                <a:tc>
                  <a:txBody>
                    <a:bodyPr/>
                    <a:lstStyle/>
                    <a:p>
                      <a:pPr algn="ctr"/>
                      <a:r>
                        <a:rPr lang="en-US" dirty="0" smtClean="0"/>
                        <a:t>2</a:t>
                      </a:r>
                      <a:endParaRPr lang="en-US" dirty="0"/>
                    </a:p>
                  </a:txBody>
                  <a:tcPr marL="56905" marR="56905"/>
                </a:tc>
                <a:tc>
                  <a:txBody>
                    <a:bodyPr/>
                    <a:lstStyle/>
                    <a:p>
                      <a:pPr algn="ctr"/>
                      <a:r>
                        <a:rPr lang="en-US" dirty="0" smtClean="0"/>
                        <a:t>4</a:t>
                      </a:r>
                      <a:endParaRPr lang="en-US" dirty="0"/>
                    </a:p>
                  </a:txBody>
                  <a:tcPr marL="56905" marR="56905"/>
                </a:tc>
                <a:tc>
                  <a:txBody>
                    <a:bodyPr/>
                    <a:lstStyle/>
                    <a:p>
                      <a:pPr algn="ctr"/>
                      <a:r>
                        <a:rPr lang="en-US" dirty="0" smtClean="0"/>
                        <a:t>2.2</a:t>
                      </a:r>
                      <a:endParaRPr lang="en-US" dirty="0"/>
                    </a:p>
                  </a:txBody>
                  <a:tcPr marL="56905" marR="56905"/>
                </a:tc>
              </a:tr>
              <a:tr h="346844">
                <a:tc>
                  <a:txBody>
                    <a:bodyPr/>
                    <a:lstStyle/>
                    <a:p>
                      <a:r>
                        <a:rPr lang="en-US" dirty="0" err="1" smtClean="0"/>
                        <a:t>Thử</a:t>
                      </a:r>
                      <a:r>
                        <a:rPr lang="en-US" baseline="0" dirty="0" smtClean="0"/>
                        <a:t> </a:t>
                      </a:r>
                      <a:r>
                        <a:rPr lang="en-US" baseline="0" dirty="0" err="1" smtClean="0"/>
                        <a:t>xem</a:t>
                      </a:r>
                      <a:r>
                        <a:rPr lang="en-US" baseline="0" dirty="0" smtClean="0"/>
                        <a:t> </a:t>
                      </a:r>
                      <a:r>
                        <a:rPr lang="en-US" baseline="0" dirty="0" err="1" smtClean="0"/>
                        <a:t>mạng</a:t>
                      </a:r>
                      <a:r>
                        <a:rPr lang="en-US" baseline="0" dirty="0" smtClean="0"/>
                        <a:t> </a:t>
                      </a:r>
                      <a:r>
                        <a:rPr lang="en-US" baseline="0" dirty="0" err="1" smtClean="0"/>
                        <a:t>đã</a:t>
                      </a:r>
                      <a:r>
                        <a:rPr lang="en-US" baseline="0" dirty="0" smtClean="0"/>
                        <a:t> </a:t>
                      </a:r>
                      <a:r>
                        <a:rPr lang="en-US" baseline="0" dirty="0" err="1" smtClean="0"/>
                        <a:t>thông</a:t>
                      </a:r>
                      <a:r>
                        <a:rPr lang="en-US" baseline="0" dirty="0" smtClean="0"/>
                        <a:t> </a:t>
                      </a:r>
                      <a:r>
                        <a:rPr lang="en-US" baseline="0" dirty="0" err="1" smtClean="0"/>
                        <a:t>chưa</a:t>
                      </a:r>
                      <a:endParaRPr lang="en-US" dirty="0"/>
                    </a:p>
                  </a:txBody>
                  <a:tcPr marL="56905" marR="56905"/>
                </a:tc>
                <a:tc>
                  <a:txBody>
                    <a:bodyPr/>
                    <a:lstStyle/>
                    <a:p>
                      <a:pPr algn="ctr"/>
                      <a:r>
                        <a:rPr lang="en-US" dirty="0" smtClean="0"/>
                        <a:t>0.5</a:t>
                      </a:r>
                      <a:endParaRPr lang="en-US" dirty="0"/>
                    </a:p>
                  </a:txBody>
                  <a:tcPr marL="56905" marR="56905"/>
                </a:tc>
                <a:tc>
                  <a:txBody>
                    <a:bodyPr/>
                    <a:lstStyle/>
                    <a:p>
                      <a:pPr algn="ctr"/>
                      <a:r>
                        <a:rPr lang="en-US" dirty="0" smtClean="0"/>
                        <a:t>1</a:t>
                      </a:r>
                      <a:endParaRPr lang="en-US" dirty="0"/>
                    </a:p>
                  </a:txBody>
                  <a:tcPr marL="56905" marR="56905"/>
                </a:tc>
                <a:tc>
                  <a:txBody>
                    <a:bodyPr/>
                    <a:lstStyle/>
                    <a:p>
                      <a:pPr algn="ctr"/>
                      <a:r>
                        <a:rPr lang="en-US" dirty="0" smtClean="0"/>
                        <a:t>10</a:t>
                      </a:r>
                      <a:endParaRPr lang="en-US" dirty="0"/>
                    </a:p>
                  </a:txBody>
                  <a:tcPr marL="56905" marR="56905"/>
                </a:tc>
                <a:tc>
                  <a:txBody>
                    <a:bodyPr/>
                    <a:lstStyle/>
                    <a:p>
                      <a:pPr algn="ctr"/>
                      <a:r>
                        <a:rPr lang="en-US" dirty="0" smtClean="0"/>
                        <a:t>2.4</a:t>
                      </a:r>
                      <a:endParaRPr lang="en-US" dirty="0"/>
                    </a:p>
                  </a:txBody>
                  <a:tcPr marL="56905" marR="56905"/>
                </a:tc>
              </a:tr>
              <a:tr h="472008">
                <a:tc>
                  <a:txBody>
                    <a:bodyPr/>
                    <a:lstStyle/>
                    <a:p>
                      <a:r>
                        <a:rPr lang="en-US" dirty="0" err="1" smtClean="0"/>
                        <a:t>Tổng</a:t>
                      </a:r>
                      <a:r>
                        <a:rPr lang="en-US" dirty="0" smtClean="0"/>
                        <a:t> </a:t>
                      </a:r>
                      <a:r>
                        <a:rPr lang="en-US" dirty="0" err="1" smtClean="0"/>
                        <a:t>thời</a:t>
                      </a:r>
                      <a:r>
                        <a:rPr lang="en-US" baseline="0" dirty="0" smtClean="0"/>
                        <a:t> </a:t>
                      </a:r>
                      <a:r>
                        <a:rPr lang="en-US" baseline="0" dirty="0" err="1" smtClean="0"/>
                        <a:t>gian</a:t>
                      </a:r>
                      <a:endParaRPr lang="en-US" dirty="0"/>
                    </a:p>
                  </a:txBody>
                  <a:tcPr marL="56905" marR="56905"/>
                </a:tc>
                <a:tc>
                  <a:txBody>
                    <a:bodyPr/>
                    <a:lstStyle/>
                    <a:p>
                      <a:pPr algn="ctr"/>
                      <a:r>
                        <a:rPr lang="en-US" dirty="0" smtClean="0"/>
                        <a:t>8</a:t>
                      </a:r>
                      <a:endParaRPr lang="en-US" dirty="0"/>
                    </a:p>
                  </a:txBody>
                  <a:tcPr marL="56905" marR="56905"/>
                </a:tc>
                <a:tc>
                  <a:txBody>
                    <a:bodyPr/>
                    <a:lstStyle/>
                    <a:p>
                      <a:pPr algn="ctr"/>
                      <a:r>
                        <a:rPr lang="en-US" dirty="0" smtClean="0"/>
                        <a:t>14</a:t>
                      </a:r>
                      <a:endParaRPr lang="en-US" dirty="0"/>
                    </a:p>
                  </a:txBody>
                  <a:tcPr marL="56905" marR="56905"/>
                </a:tc>
                <a:tc>
                  <a:txBody>
                    <a:bodyPr/>
                    <a:lstStyle/>
                    <a:p>
                      <a:pPr algn="ctr"/>
                      <a:r>
                        <a:rPr lang="en-US" dirty="0" smtClean="0"/>
                        <a:t>32</a:t>
                      </a:r>
                      <a:endParaRPr lang="en-US" dirty="0"/>
                    </a:p>
                  </a:txBody>
                  <a:tcPr marL="56905" marR="56905"/>
                </a:tc>
                <a:tc>
                  <a:txBody>
                    <a:bodyPr/>
                    <a:lstStyle/>
                    <a:p>
                      <a:pPr algn="ctr"/>
                      <a:r>
                        <a:rPr lang="en-US" dirty="0" smtClean="0"/>
                        <a:t>16</a:t>
                      </a:r>
                      <a:endParaRPr lang="en-US" dirty="0"/>
                    </a:p>
                  </a:txBody>
                  <a:tcPr marL="56905" marR="56905"/>
                </a:tc>
              </a:tr>
            </a:tbl>
          </a:graphicData>
        </a:graphic>
      </p:graphicFrame>
      <p:sp>
        <p:nvSpPr>
          <p:cNvPr id="3" name="Content Placeholder 2"/>
          <p:cNvSpPr>
            <a:spLocks noGrp="1"/>
          </p:cNvSpPr>
          <p:nvPr>
            <p:ph sz="half" idx="2"/>
          </p:nvPr>
        </p:nvSpPr>
        <p:spPr>
          <a:xfrm>
            <a:off x="5373189" y="1845734"/>
            <a:ext cx="6400800" cy="4534549"/>
          </a:xfrm>
        </p:spPr>
        <p:txBody>
          <a:bodyPr>
            <a:normAutofit fontScale="85000" lnSpcReduction="10000"/>
          </a:bodyPr>
          <a:lstStyle/>
          <a:p>
            <a:r>
              <a:rPr lang="vi-VN" dirty="0">
                <a:solidFill>
                  <a:srgbClr val="0070C0"/>
                </a:solidFill>
              </a:rPr>
              <a:t>Ư</a:t>
            </a:r>
            <a:r>
              <a:rPr lang="en-US" dirty="0" err="1">
                <a:solidFill>
                  <a:srgbClr val="0070C0"/>
                </a:solidFill>
              </a:rPr>
              <a:t>ớc</a:t>
            </a:r>
            <a:r>
              <a:rPr lang="en-US" dirty="0">
                <a:solidFill>
                  <a:srgbClr val="0070C0"/>
                </a:solidFill>
              </a:rPr>
              <a:t> </a:t>
            </a:r>
            <a:r>
              <a:rPr lang="en-US" dirty="0" err="1">
                <a:solidFill>
                  <a:srgbClr val="0070C0"/>
                </a:solidFill>
              </a:rPr>
              <a:t>lượng</a:t>
            </a:r>
            <a:r>
              <a:rPr lang="en-US" dirty="0">
                <a:solidFill>
                  <a:srgbClr val="0070C0"/>
                </a:solidFill>
              </a:rPr>
              <a:t> </a:t>
            </a:r>
            <a:r>
              <a:rPr lang="en-US" dirty="0" err="1">
                <a:solidFill>
                  <a:srgbClr val="0070C0"/>
                </a:solidFill>
              </a:rPr>
              <a:t>khả</a:t>
            </a:r>
            <a:r>
              <a:rPr lang="en-US" dirty="0">
                <a:solidFill>
                  <a:srgbClr val="0070C0"/>
                </a:solidFill>
              </a:rPr>
              <a:t> </a:t>
            </a:r>
            <a:r>
              <a:rPr lang="en-US" dirty="0" err="1">
                <a:solidFill>
                  <a:srgbClr val="0070C0"/>
                </a:solidFill>
              </a:rPr>
              <a:t>dĩ</a:t>
            </a:r>
            <a:r>
              <a:rPr lang="en-US" dirty="0">
                <a:solidFill>
                  <a:srgbClr val="0070C0"/>
                </a:solidFill>
              </a:rPr>
              <a:t> </a:t>
            </a:r>
            <a:r>
              <a:rPr lang="en-US" dirty="0" err="1">
                <a:solidFill>
                  <a:srgbClr val="0070C0"/>
                </a:solidFill>
              </a:rPr>
              <a:t>nhất</a:t>
            </a:r>
            <a:r>
              <a:rPr lang="en-US" dirty="0">
                <a:solidFill>
                  <a:srgbClr val="0070C0"/>
                </a:solidFill>
              </a:rPr>
              <a:t> (ML-Most Likely): </a:t>
            </a:r>
            <a:r>
              <a:rPr lang="en-US" dirty="0" err="1">
                <a:solidFill>
                  <a:srgbClr val="0070C0"/>
                </a:solidFill>
              </a:rPr>
              <a:t>thời</a:t>
            </a:r>
            <a:r>
              <a:rPr lang="en-US" dirty="0">
                <a:solidFill>
                  <a:srgbClr val="0070C0"/>
                </a:solidFill>
              </a:rPr>
              <a:t> </a:t>
            </a:r>
            <a:r>
              <a:rPr lang="en-US" dirty="0" err="1">
                <a:solidFill>
                  <a:srgbClr val="0070C0"/>
                </a:solidFill>
              </a:rPr>
              <a:t>gian</a:t>
            </a:r>
            <a:r>
              <a:rPr lang="en-US" dirty="0">
                <a:solidFill>
                  <a:srgbClr val="0070C0"/>
                </a:solidFill>
              </a:rPr>
              <a:t> </a:t>
            </a:r>
            <a:r>
              <a:rPr lang="en-US" dirty="0" err="1">
                <a:solidFill>
                  <a:srgbClr val="0070C0"/>
                </a:solidFill>
              </a:rPr>
              <a:t>cần</a:t>
            </a:r>
            <a:r>
              <a:rPr lang="en-US" dirty="0">
                <a:solidFill>
                  <a:srgbClr val="0070C0"/>
                </a:solidFill>
              </a:rPr>
              <a:t> để hoàn thành công việc trong </a:t>
            </a:r>
            <a:r>
              <a:rPr lang="en-US" dirty="0" err="1">
                <a:solidFill>
                  <a:srgbClr val="0070C0"/>
                </a:solidFill>
              </a:rPr>
              <a:t>điều</a:t>
            </a:r>
            <a:r>
              <a:rPr lang="en-US" dirty="0">
                <a:solidFill>
                  <a:srgbClr val="0070C0"/>
                </a:solidFill>
              </a:rPr>
              <a:t> </a:t>
            </a:r>
            <a:r>
              <a:rPr lang="en-US" dirty="0" err="1">
                <a:solidFill>
                  <a:srgbClr val="0070C0"/>
                </a:solidFill>
              </a:rPr>
              <a:t>kiện</a:t>
            </a:r>
            <a:r>
              <a:rPr lang="en-US" dirty="0">
                <a:solidFill>
                  <a:srgbClr val="0070C0"/>
                </a:solidFill>
              </a:rPr>
              <a:t> “</a:t>
            </a:r>
            <a:r>
              <a:rPr lang="en-US" dirty="0" err="1">
                <a:solidFill>
                  <a:srgbClr val="0070C0"/>
                </a:solidFill>
              </a:rPr>
              <a:t>bình</a:t>
            </a:r>
            <a:r>
              <a:rPr lang="en-US" dirty="0">
                <a:solidFill>
                  <a:srgbClr val="0070C0"/>
                </a:solidFill>
              </a:rPr>
              <a:t> </a:t>
            </a:r>
            <a:r>
              <a:rPr lang="en-US" dirty="0" err="1">
                <a:solidFill>
                  <a:srgbClr val="0070C0"/>
                </a:solidFill>
              </a:rPr>
              <a:t>thường</a:t>
            </a:r>
            <a:r>
              <a:rPr lang="en-US" dirty="0">
                <a:solidFill>
                  <a:srgbClr val="0070C0"/>
                </a:solidFill>
              </a:rPr>
              <a:t>” hay “</a:t>
            </a:r>
            <a:r>
              <a:rPr lang="en-US" dirty="0" err="1">
                <a:solidFill>
                  <a:srgbClr val="0070C0"/>
                </a:solidFill>
              </a:rPr>
              <a:t>hợp</a:t>
            </a:r>
            <a:r>
              <a:rPr lang="en-US" dirty="0">
                <a:solidFill>
                  <a:srgbClr val="0070C0"/>
                </a:solidFill>
              </a:rPr>
              <a:t> </a:t>
            </a:r>
            <a:r>
              <a:rPr lang="en-US" dirty="0" err="1">
                <a:solidFill>
                  <a:srgbClr val="0070C0"/>
                </a:solidFill>
              </a:rPr>
              <a:t>lý</a:t>
            </a:r>
            <a:r>
              <a:rPr lang="en-US" dirty="0">
                <a:solidFill>
                  <a:srgbClr val="0070C0"/>
                </a:solidFill>
              </a:rPr>
              <a:t>”</a:t>
            </a:r>
          </a:p>
          <a:p>
            <a:r>
              <a:rPr lang="vi-VN" dirty="0">
                <a:solidFill>
                  <a:srgbClr val="0070C0"/>
                </a:solidFill>
              </a:rPr>
              <a:t>Ư</a:t>
            </a:r>
            <a:r>
              <a:rPr lang="en-US" dirty="0" err="1">
                <a:solidFill>
                  <a:srgbClr val="0070C0"/>
                </a:solidFill>
              </a:rPr>
              <a:t>ớc</a:t>
            </a:r>
            <a:r>
              <a:rPr lang="en-US" dirty="0">
                <a:solidFill>
                  <a:srgbClr val="0070C0"/>
                </a:solidFill>
              </a:rPr>
              <a:t> </a:t>
            </a:r>
            <a:r>
              <a:rPr lang="en-US" dirty="0" err="1">
                <a:solidFill>
                  <a:srgbClr val="0070C0"/>
                </a:solidFill>
              </a:rPr>
              <a:t>lượng</a:t>
            </a:r>
            <a:r>
              <a:rPr lang="en-US" dirty="0">
                <a:solidFill>
                  <a:srgbClr val="0070C0"/>
                </a:solidFill>
              </a:rPr>
              <a:t> </a:t>
            </a:r>
            <a:r>
              <a:rPr lang="en-US" dirty="0" err="1">
                <a:solidFill>
                  <a:srgbClr val="0070C0"/>
                </a:solidFill>
              </a:rPr>
              <a:t>lạc</a:t>
            </a:r>
            <a:r>
              <a:rPr lang="en-US" dirty="0">
                <a:solidFill>
                  <a:srgbClr val="0070C0"/>
                </a:solidFill>
              </a:rPr>
              <a:t> </a:t>
            </a:r>
            <a:r>
              <a:rPr lang="en-US" dirty="0" err="1">
                <a:solidFill>
                  <a:srgbClr val="0070C0"/>
                </a:solidFill>
              </a:rPr>
              <a:t>quan</a:t>
            </a:r>
            <a:r>
              <a:rPr lang="en-US" dirty="0">
                <a:solidFill>
                  <a:srgbClr val="0070C0"/>
                </a:solidFill>
              </a:rPr>
              <a:t> </a:t>
            </a:r>
            <a:r>
              <a:rPr lang="en-US" dirty="0" err="1">
                <a:solidFill>
                  <a:srgbClr val="0070C0"/>
                </a:solidFill>
              </a:rPr>
              <a:t>nhất</a:t>
            </a:r>
            <a:r>
              <a:rPr lang="en-US" dirty="0">
                <a:solidFill>
                  <a:srgbClr val="0070C0"/>
                </a:solidFill>
              </a:rPr>
              <a:t> (MO-Most Optimistic): </a:t>
            </a:r>
            <a:r>
              <a:rPr lang="en-US" dirty="0" err="1">
                <a:solidFill>
                  <a:srgbClr val="0070C0"/>
                </a:solidFill>
              </a:rPr>
              <a:t>Thời</a:t>
            </a:r>
            <a:r>
              <a:rPr lang="en-US" dirty="0">
                <a:solidFill>
                  <a:srgbClr val="0070C0"/>
                </a:solidFill>
              </a:rPr>
              <a:t> </a:t>
            </a:r>
            <a:r>
              <a:rPr lang="en-US" dirty="0" err="1">
                <a:solidFill>
                  <a:srgbClr val="0070C0"/>
                </a:solidFill>
              </a:rPr>
              <a:t>gian</a:t>
            </a:r>
            <a:r>
              <a:rPr lang="en-US" dirty="0">
                <a:solidFill>
                  <a:srgbClr val="0070C0"/>
                </a:solidFill>
              </a:rPr>
              <a:t> </a:t>
            </a:r>
            <a:r>
              <a:rPr lang="en-US" dirty="0" err="1">
                <a:solidFill>
                  <a:srgbClr val="0070C0"/>
                </a:solidFill>
              </a:rPr>
              <a:t>cần</a:t>
            </a:r>
            <a:r>
              <a:rPr lang="en-US" dirty="0">
                <a:solidFill>
                  <a:srgbClr val="0070C0"/>
                </a:solidFill>
              </a:rPr>
              <a:t> để hoàn thành công việc trong </a:t>
            </a:r>
            <a:r>
              <a:rPr lang="en-US" dirty="0" err="1">
                <a:solidFill>
                  <a:srgbClr val="0070C0"/>
                </a:solidFill>
              </a:rPr>
              <a:t>điều</a:t>
            </a:r>
            <a:r>
              <a:rPr lang="en-US" dirty="0">
                <a:solidFill>
                  <a:srgbClr val="0070C0"/>
                </a:solidFill>
              </a:rPr>
              <a:t> </a:t>
            </a:r>
            <a:r>
              <a:rPr lang="en-US" dirty="0" err="1">
                <a:solidFill>
                  <a:srgbClr val="0070C0"/>
                </a:solidFill>
              </a:rPr>
              <a:t>kiện</a:t>
            </a:r>
            <a:r>
              <a:rPr lang="en-US" dirty="0">
                <a:solidFill>
                  <a:srgbClr val="0070C0"/>
                </a:solidFill>
              </a:rPr>
              <a:t> “</a:t>
            </a:r>
            <a:r>
              <a:rPr lang="en-US" dirty="0" err="1">
                <a:solidFill>
                  <a:srgbClr val="0070C0"/>
                </a:solidFill>
              </a:rPr>
              <a:t>tốt</a:t>
            </a:r>
            <a:r>
              <a:rPr lang="en-US" dirty="0">
                <a:solidFill>
                  <a:srgbClr val="0070C0"/>
                </a:solidFill>
              </a:rPr>
              <a:t> </a:t>
            </a:r>
            <a:r>
              <a:rPr lang="en-US" dirty="0" err="1">
                <a:solidFill>
                  <a:srgbClr val="0070C0"/>
                </a:solidFill>
              </a:rPr>
              <a:t>nhất</a:t>
            </a:r>
            <a:r>
              <a:rPr lang="en-US" dirty="0">
                <a:solidFill>
                  <a:srgbClr val="0070C0"/>
                </a:solidFill>
              </a:rPr>
              <a:t>” hay “</a:t>
            </a:r>
            <a:r>
              <a:rPr lang="en-US" dirty="0" err="1">
                <a:solidFill>
                  <a:srgbClr val="0070C0"/>
                </a:solidFill>
              </a:rPr>
              <a:t>lý</a:t>
            </a:r>
            <a:r>
              <a:rPr lang="en-US" dirty="0">
                <a:solidFill>
                  <a:srgbClr val="0070C0"/>
                </a:solidFill>
              </a:rPr>
              <a:t> </a:t>
            </a:r>
            <a:r>
              <a:rPr lang="en-US" dirty="0" err="1">
                <a:solidFill>
                  <a:srgbClr val="0070C0"/>
                </a:solidFill>
              </a:rPr>
              <a:t>tưởng</a:t>
            </a:r>
            <a:r>
              <a:rPr lang="en-US" dirty="0">
                <a:solidFill>
                  <a:srgbClr val="0070C0"/>
                </a:solidFill>
              </a:rPr>
              <a:t>”</a:t>
            </a:r>
          </a:p>
          <a:p>
            <a:r>
              <a:rPr lang="vi-VN" dirty="0">
                <a:solidFill>
                  <a:srgbClr val="0070C0"/>
                </a:solidFill>
              </a:rPr>
              <a:t>Ư</a:t>
            </a:r>
            <a:r>
              <a:rPr lang="en-US" dirty="0" err="1">
                <a:solidFill>
                  <a:srgbClr val="0070C0"/>
                </a:solidFill>
              </a:rPr>
              <a:t>ớc</a:t>
            </a:r>
            <a:r>
              <a:rPr lang="en-US" dirty="0">
                <a:solidFill>
                  <a:srgbClr val="0070C0"/>
                </a:solidFill>
              </a:rPr>
              <a:t> </a:t>
            </a:r>
            <a:r>
              <a:rPr lang="en-US" dirty="0" err="1">
                <a:solidFill>
                  <a:srgbClr val="0070C0"/>
                </a:solidFill>
              </a:rPr>
              <a:t>lượng</a:t>
            </a:r>
            <a:r>
              <a:rPr lang="en-US" dirty="0">
                <a:solidFill>
                  <a:srgbClr val="0070C0"/>
                </a:solidFill>
              </a:rPr>
              <a:t> bi </a:t>
            </a:r>
            <a:r>
              <a:rPr lang="en-US" dirty="0" err="1">
                <a:solidFill>
                  <a:srgbClr val="0070C0"/>
                </a:solidFill>
              </a:rPr>
              <a:t>quan</a:t>
            </a:r>
            <a:r>
              <a:rPr lang="en-US" dirty="0">
                <a:solidFill>
                  <a:srgbClr val="0070C0"/>
                </a:solidFill>
              </a:rPr>
              <a:t> </a:t>
            </a:r>
            <a:r>
              <a:rPr lang="en-US" dirty="0" err="1">
                <a:solidFill>
                  <a:srgbClr val="0070C0"/>
                </a:solidFill>
              </a:rPr>
              <a:t>lớn</a:t>
            </a:r>
            <a:r>
              <a:rPr lang="en-US" dirty="0">
                <a:solidFill>
                  <a:srgbClr val="0070C0"/>
                </a:solidFill>
              </a:rPr>
              <a:t> </a:t>
            </a:r>
            <a:r>
              <a:rPr lang="en-US" dirty="0" err="1">
                <a:solidFill>
                  <a:srgbClr val="0070C0"/>
                </a:solidFill>
              </a:rPr>
              <a:t>nhất</a:t>
            </a:r>
            <a:r>
              <a:rPr lang="en-US" dirty="0">
                <a:solidFill>
                  <a:srgbClr val="0070C0"/>
                </a:solidFill>
              </a:rPr>
              <a:t> (MP-Most Pessimistic): </a:t>
            </a:r>
            <a:r>
              <a:rPr lang="en-US" dirty="0" err="1">
                <a:solidFill>
                  <a:srgbClr val="0070C0"/>
                </a:solidFill>
              </a:rPr>
              <a:t>Thời</a:t>
            </a:r>
            <a:r>
              <a:rPr lang="en-US" dirty="0">
                <a:solidFill>
                  <a:srgbClr val="0070C0"/>
                </a:solidFill>
              </a:rPr>
              <a:t> </a:t>
            </a:r>
            <a:r>
              <a:rPr lang="en-US" dirty="0" err="1">
                <a:solidFill>
                  <a:srgbClr val="0070C0"/>
                </a:solidFill>
              </a:rPr>
              <a:t>gian</a:t>
            </a:r>
            <a:r>
              <a:rPr lang="en-US" dirty="0">
                <a:solidFill>
                  <a:srgbClr val="0070C0"/>
                </a:solidFill>
              </a:rPr>
              <a:t> để hoàn thành công việc </a:t>
            </a:r>
            <a:r>
              <a:rPr lang="en-US" dirty="0" err="1">
                <a:solidFill>
                  <a:srgbClr val="0070C0"/>
                </a:solidFill>
              </a:rPr>
              <a:t>một</a:t>
            </a:r>
            <a:r>
              <a:rPr lang="en-US" dirty="0">
                <a:solidFill>
                  <a:srgbClr val="0070C0"/>
                </a:solidFill>
              </a:rPr>
              <a:t> </a:t>
            </a:r>
            <a:r>
              <a:rPr lang="en-US" dirty="0" err="1">
                <a:solidFill>
                  <a:srgbClr val="0070C0"/>
                </a:solidFill>
              </a:rPr>
              <a:t>cách</a:t>
            </a:r>
            <a:r>
              <a:rPr lang="en-US" dirty="0">
                <a:solidFill>
                  <a:srgbClr val="0070C0"/>
                </a:solidFill>
              </a:rPr>
              <a:t> “</a:t>
            </a:r>
            <a:r>
              <a:rPr lang="en-US" dirty="0" err="1">
                <a:solidFill>
                  <a:srgbClr val="0070C0"/>
                </a:solidFill>
              </a:rPr>
              <a:t>tồi</a:t>
            </a:r>
            <a:r>
              <a:rPr lang="en-US" dirty="0">
                <a:solidFill>
                  <a:srgbClr val="0070C0"/>
                </a:solidFill>
              </a:rPr>
              <a:t> </a:t>
            </a:r>
            <a:r>
              <a:rPr lang="en-US" dirty="0" err="1">
                <a:solidFill>
                  <a:srgbClr val="0070C0"/>
                </a:solidFill>
              </a:rPr>
              <a:t>nhất</a:t>
            </a:r>
            <a:r>
              <a:rPr lang="en-US" dirty="0">
                <a:solidFill>
                  <a:srgbClr val="0070C0"/>
                </a:solidFill>
              </a:rPr>
              <a:t>”</a:t>
            </a:r>
          </a:p>
          <a:p>
            <a:r>
              <a:rPr lang="vi-VN" dirty="0">
                <a:solidFill>
                  <a:srgbClr val="0070C0"/>
                </a:solidFill>
              </a:rPr>
              <a:t>Ư</a:t>
            </a:r>
            <a:r>
              <a:rPr lang="en-US" dirty="0" err="1">
                <a:solidFill>
                  <a:srgbClr val="0070C0"/>
                </a:solidFill>
              </a:rPr>
              <a:t>ớc</a:t>
            </a:r>
            <a:r>
              <a:rPr lang="en-US" dirty="0">
                <a:solidFill>
                  <a:srgbClr val="0070C0"/>
                </a:solidFill>
              </a:rPr>
              <a:t> </a:t>
            </a:r>
            <a:r>
              <a:rPr lang="en-US" dirty="0" err="1">
                <a:solidFill>
                  <a:srgbClr val="0070C0"/>
                </a:solidFill>
              </a:rPr>
              <a:t>lượng</a:t>
            </a:r>
            <a:r>
              <a:rPr lang="en-US" dirty="0">
                <a:solidFill>
                  <a:srgbClr val="0070C0"/>
                </a:solidFill>
              </a:rPr>
              <a:t> cuối </a:t>
            </a:r>
            <a:r>
              <a:rPr lang="en-US" dirty="0" err="1">
                <a:solidFill>
                  <a:srgbClr val="0070C0"/>
                </a:solidFill>
              </a:rPr>
              <a:t>cùng</a:t>
            </a:r>
            <a:r>
              <a:rPr lang="en-US" dirty="0">
                <a:solidFill>
                  <a:srgbClr val="0070C0"/>
                </a:solidFill>
              </a:rPr>
              <a:t> </a:t>
            </a:r>
            <a:r>
              <a:rPr lang="en-US" dirty="0" err="1">
                <a:solidFill>
                  <a:srgbClr val="0070C0"/>
                </a:solidFill>
              </a:rPr>
              <a:t>được</a:t>
            </a:r>
            <a:r>
              <a:rPr lang="en-US" dirty="0">
                <a:solidFill>
                  <a:srgbClr val="0070C0"/>
                </a:solidFill>
              </a:rPr>
              <a:t> </a:t>
            </a:r>
            <a:r>
              <a:rPr lang="en-US" dirty="0" err="1">
                <a:solidFill>
                  <a:srgbClr val="0070C0"/>
                </a:solidFill>
              </a:rPr>
              <a:t>tính</a:t>
            </a:r>
            <a:r>
              <a:rPr lang="en-US" dirty="0">
                <a:solidFill>
                  <a:srgbClr val="0070C0"/>
                </a:solidFill>
              </a:rPr>
              <a:t> </a:t>
            </a:r>
            <a:r>
              <a:rPr lang="en-US" dirty="0" err="1">
                <a:solidFill>
                  <a:srgbClr val="0070C0"/>
                </a:solidFill>
              </a:rPr>
              <a:t>theo</a:t>
            </a:r>
            <a:r>
              <a:rPr lang="en-US" dirty="0">
                <a:solidFill>
                  <a:srgbClr val="0070C0"/>
                </a:solidFill>
              </a:rPr>
              <a:t> công </a:t>
            </a:r>
            <a:r>
              <a:rPr lang="en-US" dirty="0" err="1">
                <a:solidFill>
                  <a:srgbClr val="0070C0"/>
                </a:solidFill>
              </a:rPr>
              <a:t>thức</a:t>
            </a:r>
            <a:r>
              <a:rPr lang="en-US" dirty="0">
                <a:solidFill>
                  <a:srgbClr val="0070C0"/>
                </a:solidFill>
              </a:rPr>
              <a:t>: (MO + 4(ML) + MP)/</a:t>
            </a:r>
            <a:r>
              <a:rPr lang="en-US" dirty="0" smtClean="0">
                <a:solidFill>
                  <a:srgbClr val="0070C0"/>
                </a:solidFill>
              </a:rPr>
              <a:t>6</a:t>
            </a:r>
          </a:p>
          <a:p>
            <a:r>
              <a:rPr lang="en-US" dirty="0"/>
              <a:t>The most likely estimate (ML-Most Likely): the time it takes for a job to be completed in a "normal" or "reasonable" condition</a:t>
            </a:r>
          </a:p>
          <a:p>
            <a:r>
              <a:rPr lang="en-US" dirty="0"/>
              <a:t>Most Optimistic Estimates (MO-Most Optimistic): Time required to complete a work in “best” or “ideal” condition</a:t>
            </a:r>
          </a:p>
          <a:p>
            <a:r>
              <a:rPr lang="en-US" dirty="0"/>
              <a:t>Greatest pessimistic estimate (MP-Most Pessimistic): Time to get things done in the "worst" way</a:t>
            </a:r>
          </a:p>
          <a:p>
            <a:r>
              <a:rPr lang="en-US" dirty="0"/>
              <a:t>The final estimate is calculated using the formula</a:t>
            </a:r>
            <a:r>
              <a:rPr lang="en-US" dirty="0" smtClean="0"/>
              <a:t>:(</a:t>
            </a:r>
            <a:r>
              <a:rPr lang="en-US" dirty="0"/>
              <a:t>MO + 4 (ML) + MP</a:t>
            </a:r>
            <a:r>
              <a:rPr lang="en-US" dirty="0" smtClean="0"/>
              <a:t>)/6</a:t>
            </a:r>
            <a:endParaRPr lang="en-US" dirty="0"/>
          </a:p>
        </p:txBody>
      </p:sp>
      <p:sp>
        <p:nvSpPr>
          <p:cNvPr id="5" name=" 3"/>
          <p:cNvSpPr>
            <a:spLocks noGrp="1"/>
          </p:cNvSpPr>
          <p:nvPr/>
        </p:nvSpPr>
        <p:spPr bwMode="auto">
          <a:xfrm>
            <a:off x="8400256" y="6380284"/>
            <a:ext cx="2016224"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dirty="0">
                <a:solidFill>
                  <a:schemeClr val="bg1"/>
                </a:solidFill>
              </a:rPr>
              <a:t>9</a:t>
            </a:r>
          </a:p>
        </p:txBody>
      </p:sp>
    </p:spTree>
    <p:extLst>
      <p:ext uri="{BB962C8B-B14F-4D97-AF65-F5344CB8AC3E}">
        <p14:creationId xmlns:p14="http://schemas.microsoft.com/office/powerpoint/2010/main" val="22384534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AU" dirty="0" smtClean="0"/>
              <a:t>Global Effective Factor – GEF</a:t>
            </a:r>
            <a:r>
              <a:rPr lang="en-AU" dirty="0"/>
              <a:t/>
            </a:r>
            <a:br>
              <a:rPr lang="en-AU" dirty="0"/>
            </a:br>
            <a:r>
              <a:rPr lang="en-AU" dirty="0" err="1" smtClean="0"/>
              <a:t>Năng</a:t>
            </a:r>
            <a:r>
              <a:rPr lang="en-AU" dirty="0" smtClean="0"/>
              <a:t> </a:t>
            </a:r>
            <a:r>
              <a:rPr lang="en-AU" dirty="0" err="1"/>
              <a:t>suất</a:t>
            </a:r>
            <a:r>
              <a:rPr lang="en-AU" dirty="0"/>
              <a:t> </a:t>
            </a:r>
            <a:r>
              <a:rPr lang="en-AU" dirty="0" err="1"/>
              <a:t>toàn</a:t>
            </a:r>
            <a:r>
              <a:rPr lang="en-AU" dirty="0"/>
              <a:t> </a:t>
            </a:r>
            <a:r>
              <a:rPr lang="en-AU" dirty="0" err="1"/>
              <a:t>cục</a:t>
            </a:r>
            <a:r>
              <a:rPr lang="en-AU" dirty="0"/>
              <a:t> </a:t>
            </a:r>
            <a:endParaRPr lang="en-US" dirty="0"/>
          </a:p>
        </p:txBody>
      </p:sp>
      <p:graphicFrame>
        <p:nvGraphicFramePr>
          <p:cNvPr id="7" name="Content Placeholder 6"/>
          <p:cNvGraphicFramePr>
            <a:graphicFrameLocks noGrp="1"/>
          </p:cNvGraphicFramePr>
          <p:nvPr>
            <p:ph sz="half" idx="1"/>
            <p:extLst>
              <p:ext uri="{D42A27DB-BD31-4B8C-83A1-F6EECF244321}">
                <p14:modId xmlns:p14="http://schemas.microsoft.com/office/powerpoint/2010/main" val="3690216206"/>
              </p:ext>
            </p:extLst>
          </p:nvPr>
        </p:nvGraphicFramePr>
        <p:xfrm>
          <a:off x="1096963" y="1846263"/>
          <a:ext cx="4938498" cy="3475608"/>
        </p:xfrm>
        <a:graphic>
          <a:graphicData uri="http://schemas.openxmlformats.org/drawingml/2006/table">
            <a:tbl>
              <a:tblPr firstRow="1" bandRow="1">
                <a:tableStyleId>{21E4AEA4-8DFA-4A89-87EB-49C32662AFE0}</a:tableStyleId>
              </a:tblPr>
              <a:tblGrid>
                <a:gridCol w="3200878"/>
                <a:gridCol w="1737620"/>
              </a:tblGrid>
              <a:tr h="442848">
                <a:tc>
                  <a:txBody>
                    <a:bodyPr/>
                    <a:lstStyle/>
                    <a:p>
                      <a:r>
                        <a:rPr lang="en-US" sz="1800" dirty="0" err="1" smtClean="0"/>
                        <a:t>Khiếm</a:t>
                      </a:r>
                      <a:r>
                        <a:rPr lang="en-US" sz="1800" baseline="0" dirty="0" smtClean="0"/>
                        <a:t> </a:t>
                      </a:r>
                      <a:r>
                        <a:rPr lang="en-US" sz="1800" baseline="0" dirty="0" err="1" smtClean="0"/>
                        <a:t>khuyết</a:t>
                      </a:r>
                      <a:r>
                        <a:rPr lang="en-US" sz="1800" baseline="0" dirty="0" smtClean="0"/>
                        <a:t> - Defects</a:t>
                      </a:r>
                      <a:endParaRPr lang="en-US" sz="1800" dirty="0"/>
                    </a:p>
                  </a:txBody>
                  <a:tcPr marL="113064" marR="113064"/>
                </a:tc>
                <a:tc>
                  <a:txBody>
                    <a:bodyPr/>
                    <a:lstStyle/>
                    <a:p>
                      <a:r>
                        <a:rPr lang="en-US" sz="1800" dirty="0" smtClean="0"/>
                        <a:t> Percent</a:t>
                      </a:r>
                      <a:endParaRPr lang="en-US" sz="1800" dirty="0"/>
                    </a:p>
                  </a:txBody>
                  <a:tcPr marL="113064" marR="113064"/>
                </a:tc>
              </a:tr>
              <a:tr h="370840">
                <a:tc>
                  <a:txBody>
                    <a:bodyPr/>
                    <a:lstStyle/>
                    <a:p>
                      <a:r>
                        <a:rPr lang="en-US" sz="1800" dirty="0" err="1" smtClean="0"/>
                        <a:t>Tinh</a:t>
                      </a:r>
                      <a:r>
                        <a:rPr lang="en-US" sz="1800" dirty="0" smtClean="0"/>
                        <a:t> </a:t>
                      </a:r>
                      <a:r>
                        <a:rPr lang="en-US" sz="1800" dirty="0" err="1" smtClean="0"/>
                        <a:t>thần</a:t>
                      </a:r>
                      <a:r>
                        <a:rPr lang="en-US" sz="1800" baseline="0" dirty="0" smtClean="0"/>
                        <a:t> </a:t>
                      </a:r>
                      <a:r>
                        <a:rPr lang="en-US" sz="1800" baseline="0" dirty="0" err="1" smtClean="0"/>
                        <a:t>thấp</a:t>
                      </a:r>
                      <a:r>
                        <a:rPr lang="en-US" sz="1800" baseline="0" dirty="0" smtClean="0"/>
                        <a:t> – Low spirit </a:t>
                      </a:r>
                      <a:endParaRPr lang="en-US" sz="1800" dirty="0"/>
                    </a:p>
                  </a:txBody>
                  <a:tcPr marL="113064" marR="113064"/>
                </a:tc>
                <a:tc>
                  <a:txBody>
                    <a:bodyPr/>
                    <a:lstStyle/>
                    <a:p>
                      <a:pPr algn="ctr"/>
                      <a:r>
                        <a:rPr lang="en-US" sz="1800" dirty="0" smtClean="0"/>
                        <a:t>15%</a:t>
                      </a:r>
                      <a:endParaRPr lang="en-US" sz="1800" dirty="0"/>
                    </a:p>
                  </a:txBody>
                  <a:tcPr marL="113064" marR="113064"/>
                </a:tc>
              </a:tr>
              <a:tr h="370840">
                <a:tc>
                  <a:txBody>
                    <a:bodyPr/>
                    <a:lstStyle/>
                    <a:p>
                      <a:r>
                        <a:rPr lang="en-US" sz="1800" dirty="0" err="1" smtClean="0"/>
                        <a:t>Kỹ</a:t>
                      </a:r>
                      <a:r>
                        <a:rPr lang="en-US" sz="1800" baseline="0" dirty="0" smtClean="0"/>
                        <a:t> </a:t>
                      </a:r>
                      <a:r>
                        <a:rPr lang="en-US" sz="1800" baseline="0" dirty="0" err="1" smtClean="0"/>
                        <a:t>năng</a:t>
                      </a:r>
                      <a:r>
                        <a:rPr lang="en-US" sz="1800" baseline="0" dirty="0" smtClean="0"/>
                        <a:t> </a:t>
                      </a:r>
                      <a:r>
                        <a:rPr lang="en-US" sz="1800" baseline="0" dirty="0" err="1" smtClean="0"/>
                        <a:t>chưa</a:t>
                      </a:r>
                      <a:r>
                        <a:rPr lang="en-US" sz="1800" baseline="0" dirty="0" smtClean="0"/>
                        <a:t> </a:t>
                      </a:r>
                      <a:r>
                        <a:rPr lang="en-US" sz="1800" baseline="0" dirty="0" err="1" smtClean="0"/>
                        <a:t>cao</a:t>
                      </a:r>
                      <a:r>
                        <a:rPr lang="en-US" sz="1800" baseline="0" dirty="0" smtClean="0"/>
                        <a:t> – Low skill</a:t>
                      </a:r>
                    </a:p>
                  </a:txBody>
                  <a:tcPr marL="113064" marR="113064"/>
                </a:tc>
                <a:tc>
                  <a:txBody>
                    <a:bodyPr/>
                    <a:lstStyle/>
                    <a:p>
                      <a:pPr algn="ctr"/>
                      <a:r>
                        <a:rPr lang="en-US" sz="1800" dirty="0" smtClean="0"/>
                        <a:t>5%</a:t>
                      </a:r>
                      <a:endParaRPr lang="en-US" sz="1800" dirty="0"/>
                    </a:p>
                  </a:txBody>
                  <a:tcPr marL="113064" marR="113064"/>
                </a:tc>
              </a:tr>
              <a:tr h="370840">
                <a:tc>
                  <a:txBody>
                    <a:bodyPr/>
                    <a:lstStyle/>
                    <a:p>
                      <a:r>
                        <a:rPr lang="en-US" sz="1800" dirty="0" err="1" smtClean="0"/>
                        <a:t>Chưa</a:t>
                      </a:r>
                      <a:r>
                        <a:rPr lang="en-US" sz="1800" baseline="0" dirty="0" smtClean="0"/>
                        <a:t> </a:t>
                      </a:r>
                      <a:r>
                        <a:rPr lang="en-US" sz="1800" baseline="0" dirty="0" err="1" smtClean="0"/>
                        <a:t>quen</a:t>
                      </a:r>
                      <a:r>
                        <a:rPr lang="en-US" sz="1800" baseline="0" dirty="0" smtClean="0"/>
                        <a:t> làm việc </a:t>
                      </a:r>
                      <a:r>
                        <a:rPr lang="en-US" sz="1800" baseline="0" dirty="0" err="1" smtClean="0"/>
                        <a:t>dự</a:t>
                      </a:r>
                      <a:r>
                        <a:rPr lang="en-US" sz="1800" baseline="0" dirty="0" smtClean="0"/>
                        <a:t> án - </a:t>
                      </a:r>
                      <a:r>
                        <a:rPr lang="en-US" sz="1800" dirty="0" smtClean="0"/>
                        <a:t>Not used to project work</a:t>
                      </a:r>
                      <a:endParaRPr lang="en-US" sz="1800" dirty="0"/>
                    </a:p>
                  </a:txBody>
                  <a:tcPr marL="113064" marR="113064"/>
                </a:tc>
                <a:tc>
                  <a:txBody>
                    <a:bodyPr/>
                    <a:lstStyle/>
                    <a:p>
                      <a:pPr algn="ctr"/>
                      <a:r>
                        <a:rPr lang="en-US" sz="1800" dirty="0" smtClean="0"/>
                        <a:t>10%</a:t>
                      </a:r>
                      <a:endParaRPr lang="en-US" sz="1800" dirty="0"/>
                    </a:p>
                  </a:txBody>
                  <a:tcPr marL="113064" marR="113064"/>
                </a:tc>
              </a:tr>
              <a:tr h="370840">
                <a:tc>
                  <a:txBody>
                    <a:bodyPr/>
                    <a:lstStyle/>
                    <a:p>
                      <a:r>
                        <a:rPr lang="en-US" sz="1800" dirty="0" smtClean="0"/>
                        <a:t>Trang </a:t>
                      </a:r>
                      <a:r>
                        <a:rPr lang="en-US" sz="1800" dirty="0" err="1" smtClean="0"/>
                        <a:t>thiết</a:t>
                      </a:r>
                      <a:r>
                        <a:rPr lang="en-US" sz="1800" baseline="0" dirty="0" smtClean="0"/>
                        <a:t> </a:t>
                      </a:r>
                      <a:r>
                        <a:rPr lang="en-US" sz="1800" baseline="0" dirty="0" err="1" smtClean="0"/>
                        <a:t>bị</a:t>
                      </a:r>
                      <a:r>
                        <a:rPr lang="en-US" sz="1800" baseline="0" dirty="0" smtClean="0"/>
                        <a:t> không </a:t>
                      </a:r>
                      <a:r>
                        <a:rPr lang="en-US" sz="1800" baseline="0" dirty="0" err="1" smtClean="0"/>
                        <a:t>tốt</a:t>
                      </a:r>
                      <a:r>
                        <a:rPr lang="en-US" sz="1800" baseline="0" dirty="0" smtClean="0"/>
                        <a:t> - Equipment is not good</a:t>
                      </a:r>
                      <a:endParaRPr lang="en-US" sz="1800" dirty="0"/>
                    </a:p>
                  </a:txBody>
                  <a:tcPr marL="113064" marR="113064"/>
                </a:tc>
                <a:tc>
                  <a:txBody>
                    <a:bodyPr/>
                    <a:lstStyle/>
                    <a:p>
                      <a:pPr algn="ctr"/>
                      <a:r>
                        <a:rPr lang="en-US" sz="1800" dirty="0" smtClean="0"/>
                        <a:t>5%</a:t>
                      </a:r>
                      <a:endParaRPr lang="en-US" sz="1800" dirty="0"/>
                    </a:p>
                  </a:txBody>
                  <a:tcPr marL="113064" marR="113064"/>
                </a:tc>
              </a:tr>
              <a:tr h="370840">
                <a:tc>
                  <a:txBody>
                    <a:bodyPr/>
                    <a:lstStyle/>
                    <a:p>
                      <a:r>
                        <a:rPr lang="en-US" sz="1800" dirty="0" err="1" smtClean="0"/>
                        <a:t>Mô</a:t>
                      </a:r>
                      <a:r>
                        <a:rPr lang="en-US" sz="1800" baseline="0" dirty="0" smtClean="0"/>
                        <a:t> </a:t>
                      </a:r>
                      <a:r>
                        <a:rPr lang="en-US" sz="1800" baseline="0" dirty="0" err="1" smtClean="0"/>
                        <a:t>tả</a:t>
                      </a:r>
                      <a:r>
                        <a:rPr lang="en-US" sz="1800" baseline="0" dirty="0" smtClean="0"/>
                        <a:t> công việc </a:t>
                      </a:r>
                      <a:r>
                        <a:rPr lang="en-US" sz="1800" baseline="0" dirty="0" err="1" smtClean="0"/>
                        <a:t>mơ</a:t>
                      </a:r>
                      <a:r>
                        <a:rPr lang="en-US" sz="1800" baseline="0" dirty="0" smtClean="0"/>
                        <a:t> </a:t>
                      </a:r>
                      <a:r>
                        <a:rPr lang="en-US" sz="1800" baseline="0" dirty="0" err="1" smtClean="0"/>
                        <a:t>hồ</a:t>
                      </a:r>
                      <a:r>
                        <a:rPr lang="en-US" sz="1800" baseline="0" dirty="0" smtClean="0"/>
                        <a:t> - Vague job description</a:t>
                      </a:r>
                      <a:endParaRPr lang="en-US" sz="1800" dirty="0"/>
                    </a:p>
                  </a:txBody>
                  <a:tcPr marL="113064" marR="113064"/>
                </a:tc>
                <a:tc>
                  <a:txBody>
                    <a:bodyPr/>
                    <a:lstStyle/>
                    <a:p>
                      <a:pPr algn="ctr"/>
                      <a:r>
                        <a:rPr lang="en-US" sz="1800" dirty="0" smtClean="0"/>
                        <a:t>10%</a:t>
                      </a:r>
                      <a:endParaRPr lang="en-US" sz="1800" dirty="0"/>
                    </a:p>
                  </a:txBody>
                  <a:tcPr marL="113064" marR="113064"/>
                </a:tc>
              </a:tr>
              <a:tr h="370840">
                <a:tc>
                  <a:txBody>
                    <a:bodyPr/>
                    <a:lstStyle/>
                    <a:p>
                      <a:r>
                        <a:rPr lang="en-US" sz="1800" dirty="0" err="1" smtClean="0"/>
                        <a:t>Tổng</a:t>
                      </a:r>
                      <a:r>
                        <a:rPr lang="en-US" sz="1800" dirty="0" smtClean="0"/>
                        <a:t> </a:t>
                      </a:r>
                      <a:r>
                        <a:rPr lang="en-US" sz="1800" dirty="0" err="1" smtClean="0"/>
                        <a:t>cộng</a:t>
                      </a:r>
                      <a:r>
                        <a:rPr lang="en-US" sz="1800" dirty="0" smtClean="0"/>
                        <a:t> - Total</a:t>
                      </a:r>
                      <a:endParaRPr lang="en-US" sz="1800" dirty="0"/>
                    </a:p>
                  </a:txBody>
                  <a:tcPr marL="113064" marR="113064"/>
                </a:tc>
                <a:tc>
                  <a:txBody>
                    <a:bodyPr/>
                    <a:lstStyle/>
                    <a:p>
                      <a:pPr algn="ctr"/>
                      <a:r>
                        <a:rPr lang="en-US" sz="1800" dirty="0" smtClean="0"/>
                        <a:t>45%</a:t>
                      </a:r>
                      <a:endParaRPr lang="en-US" sz="1800" dirty="0"/>
                    </a:p>
                  </a:txBody>
                  <a:tcPr marL="113064" marR="113064"/>
                </a:tc>
              </a:tr>
            </a:tbl>
          </a:graphicData>
        </a:graphic>
      </p:graphicFrame>
      <p:sp>
        <p:nvSpPr>
          <p:cNvPr id="6" name="Content Placeholder 5"/>
          <p:cNvSpPr>
            <a:spLocks noGrp="1"/>
          </p:cNvSpPr>
          <p:nvPr>
            <p:ph sz="half" idx="2"/>
          </p:nvPr>
        </p:nvSpPr>
        <p:spPr>
          <a:prstGeom prst="rect">
            <a:avLst/>
          </a:prstGeom>
        </p:spPr>
        <p:txBody>
          <a:bodyPr/>
          <a:lstStyle/>
          <a:p>
            <a:r>
              <a:rPr lang="en-US" dirty="0" err="1" smtClean="0">
                <a:solidFill>
                  <a:srgbClr val="0070C0"/>
                </a:solidFill>
              </a:rPr>
              <a:t>Năng</a:t>
            </a:r>
            <a:r>
              <a:rPr lang="en-US" dirty="0" smtClean="0">
                <a:solidFill>
                  <a:srgbClr val="0070C0"/>
                </a:solidFill>
              </a:rPr>
              <a:t> </a:t>
            </a:r>
            <a:r>
              <a:rPr lang="en-US" dirty="0" err="1" smtClean="0">
                <a:solidFill>
                  <a:srgbClr val="0070C0"/>
                </a:solidFill>
              </a:rPr>
              <a:t>suất</a:t>
            </a:r>
            <a:r>
              <a:rPr lang="en-US" dirty="0" smtClean="0">
                <a:solidFill>
                  <a:srgbClr val="0070C0"/>
                </a:solidFill>
              </a:rPr>
              <a:t> </a:t>
            </a:r>
            <a:r>
              <a:rPr lang="en-US" dirty="0" err="1" smtClean="0">
                <a:solidFill>
                  <a:srgbClr val="0070C0"/>
                </a:solidFill>
              </a:rPr>
              <a:t>toàn</a:t>
            </a:r>
            <a:r>
              <a:rPr lang="en-US" dirty="0" smtClean="0">
                <a:solidFill>
                  <a:srgbClr val="0070C0"/>
                </a:solidFill>
              </a:rPr>
              <a:t> </a:t>
            </a:r>
            <a:r>
              <a:rPr lang="en-US" dirty="0" err="1" smtClean="0">
                <a:solidFill>
                  <a:srgbClr val="0070C0"/>
                </a:solidFill>
              </a:rPr>
              <a:t>cục</a:t>
            </a:r>
            <a:r>
              <a:rPr lang="en-US" dirty="0" smtClean="0">
                <a:solidFill>
                  <a:srgbClr val="0070C0"/>
                </a:solidFill>
              </a:rPr>
              <a:t>:   100% - 45% = 55%</a:t>
            </a:r>
          </a:p>
          <a:p>
            <a:r>
              <a:rPr lang="en-US" dirty="0" err="1" smtClean="0">
                <a:solidFill>
                  <a:srgbClr val="0070C0"/>
                </a:solidFill>
              </a:rPr>
              <a:t>Thời</a:t>
            </a:r>
            <a:r>
              <a:rPr lang="en-US" dirty="0" smtClean="0">
                <a:solidFill>
                  <a:srgbClr val="0070C0"/>
                </a:solidFill>
              </a:rPr>
              <a:t> </a:t>
            </a:r>
            <a:r>
              <a:rPr lang="en-US" dirty="0" err="1" smtClean="0">
                <a:solidFill>
                  <a:srgbClr val="0070C0"/>
                </a:solidFill>
              </a:rPr>
              <a:t>gian</a:t>
            </a:r>
            <a:r>
              <a:rPr lang="en-US" dirty="0" smtClean="0">
                <a:solidFill>
                  <a:srgbClr val="0070C0"/>
                </a:solidFill>
              </a:rPr>
              <a:t> </a:t>
            </a:r>
            <a:r>
              <a:rPr lang="en-US" dirty="0" err="1" smtClean="0">
                <a:solidFill>
                  <a:srgbClr val="0070C0"/>
                </a:solidFill>
              </a:rPr>
              <a:t>lý</a:t>
            </a:r>
            <a:r>
              <a:rPr lang="en-US" dirty="0" smtClean="0">
                <a:solidFill>
                  <a:srgbClr val="0070C0"/>
                </a:solidFill>
              </a:rPr>
              <a:t> </a:t>
            </a:r>
            <a:r>
              <a:rPr lang="en-US" dirty="0" err="1" smtClean="0">
                <a:solidFill>
                  <a:srgbClr val="0070C0"/>
                </a:solidFill>
              </a:rPr>
              <a:t>tưởng</a:t>
            </a:r>
            <a:r>
              <a:rPr lang="en-US" dirty="0" smtClean="0">
                <a:solidFill>
                  <a:srgbClr val="0070C0"/>
                </a:solidFill>
              </a:rPr>
              <a:t>:     T giờ: 100%</a:t>
            </a:r>
          </a:p>
          <a:p>
            <a:r>
              <a:rPr lang="en-US" dirty="0" err="1" smtClean="0">
                <a:solidFill>
                  <a:srgbClr val="0070C0"/>
                </a:solidFill>
              </a:rPr>
              <a:t>Thời</a:t>
            </a:r>
            <a:r>
              <a:rPr lang="en-US" dirty="0" smtClean="0">
                <a:solidFill>
                  <a:srgbClr val="0070C0"/>
                </a:solidFill>
              </a:rPr>
              <a:t> </a:t>
            </a:r>
            <a:r>
              <a:rPr lang="en-US" dirty="0" err="1" smtClean="0">
                <a:solidFill>
                  <a:srgbClr val="0070C0"/>
                </a:solidFill>
              </a:rPr>
              <a:t>gian</a:t>
            </a:r>
            <a:r>
              <a:rPr lang="en-US" dirty="0" smtClean="0">
                <a:solidFill>
                  <a:srgbClr val="0070C0"/>
                </a:solidFill>
              </a:rPr>
              <a:t> </a:t>
            </a:r>
            <a:r>
              <a:rPr lang="en-US" dirty="0" err="1" smtClean="0">
                <a:solidFill>
                  <a:srgbClr val="0070C0"/>
                </a:solidFill>
              </a:rPr>
              <a:t>ước</a:t>
            </a:r>
            <a:r>
              <a:rPr lang="en-US" dirty="0" smtClean="0">
                <a:solidFill>
                  <a:srgbClr val="0070C0"/>
                </a:solidFill>
              </a:rPr>
              <a:t> </a:t>
            </a:r>
            <a:r>
              <a:rPr lang="en-US" dirty="0" err="1" smtClean="0">
                <a:solidFill>
                  <a:srgbClr val="0070C0"/>
                </a:solidFill>
              </a:rPr>
              <a:t>lượng</a:t>
            </a:r>
            <a:r>
              <a:rPr lang="en-US" dirty="0" smtClean="0">
                <a:solidFill>
                  <a:srgbClr val="0070C0"/>
                </a:solidFill>
              </a:rPr>
              <a:t>:     X giờ: 55%</a:t>
            </a:r>
          </a:p>
          <a:p>
            <a:r>
              <a:rPr lang="en-US" dirty="0" smtClean="0">
                <a:solidFill>
                  <a:srgbClr val="0070C0"/>
                </a:solidFill>
              </a:rPr>
              <a:t>x = T/0.55 giờ</a:t>
            </a:r>
          </a:p>
          <a:p>
            <a:r>
              <a:rPr lang="en-US" dirty="0"/>
              <a:t>Global productivity: 100% - 45% = 55%</a:t>
            </a:r>
          </a:p>
          <a:p>
            <a:r>
              <a:rPr lang="en-US" dirty="0"/>
              <a:t>Ideal time: T hours: 100%</a:t>
            </a:r>
          </a:p>
          <a:p>
            <a:r>
              <a:rPr lang="en-US" dirty="0"/>
              <a:t>Estimated time: X hours: 55%</a:t>
            </a:r>
          </a:p>
          <a:p>
            <a:r>
              <a:rPr lang="en-US" dirty="0"/>
              <a:t>x = T / 0.55 hours</a:t>
            </a:r>
            <a:endParaRPr lang="en-US" dirty="0" smtClean="0"/>
          </a:p>
          <a:p>
            <a:endParaRPr lang="en-US" dirty="0" smtClean="0"/>
          </a:p>
          <a:p>
            <a:endParaRPr lang="en-US" dirty="0" smtClean="0"/>
          </a:p>
          <a:p>
            <a:endParaRPr lang="en-US" dirty="0" smtClean="0"/>
          </a:p>
        </p:txBody>
      </p:sp>
      <p:sp>
        <p:nvSpPr>
          <p:cNvPr id="5" name=" 3"/>
          <p:cNvSpPr>
            <a:spLocks noGrp="1"/>
          </p:cNvSpPr>
          <p:nvPr/>
        </p:nvSpPr>
        <p:spPr bwMode="auto">
          <a:xfrm>
            <a:off x="8400256" y="6380284"/>
            <a:ext cx="2016224"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dirty="0">
                <a:solidFill>
                  <a:schemeClr val="bg1"/>
                </a:solidFill>
              </a:rPr>
              <a:t>10</a:t>
            </a:r>
          </a:p>
        </p:txBody>
      </p:sp>
    </p:spTree>
    <p:extLst>
      <p:ext uri="{BB962C8B-B14F-4D97-AF65-F5344CB8AC3E}">
        <p14:creationId xmlns:p14="http://schemas.microsoft.com/office/powerpoint/2010/main" val="351694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Phương pháp lập lịch biểu</a:t>
            </a:r>
          </a:p>
        </p:txBody>
      </p:sp>
      <p:sp>
        <p:nvSpPr>
          <p:cNvPr id="5" name="Footer Placeholder 4"/>
          <p:cNvSpPr>
            <a:spLocks noGrp="1"/>
          </p:cNvSpPr>
          <p:nvPr>
            <p:ph type="ftr" sz="quarter" idx="11"/>
          </p:nvPr>
        </p:nvSpPr>
        <p:spPr/>
        <p:txBody>
          <a:bodyPr/>
          <a:lstStyle/>
          <a:p>
            <a:r>
              <a:rPr lang="en-US" altLang="en-US"/>
              <a:t>Lập kế hoạch thực hiện dự án</a:t>
            </a:r>
          </a:p>
        </p:txBody>
      </p:sp>
      <p:sp>
        <p:nvSpPr>
          <p:cNvPr id="6" name="Slide Number Placeholder 5"/>
          <p:cNvSpPr>
            <a:spLocks noGrp="1"/>
          </p:cNvSpPr>
          <p:nvPr>
            <p:ph type="sldNum" sz="quarter" idx="12"/>
          </p:nvPr>
        </p:nvSpPr>
        <p:spPr/>
        <p:txBody>
          <a:bodyPr/>
          <a:lstStyle/>
          <a:p>
            <a:pPr lvl="1"/>
            <a:fld id="{87FF9E97-9965-45AE-BE69-B3CABCE3CA19}" type="slidenum">
              <a:rPr lang="en-US" altLang="en-US"/>
              <a:pPr lvl="1"/>
              <a:t>18</a:t>
            </a:fld>
            <a:endParaRPr lang="en-US" altLang="en-US">
              <a:latin typeface="Times New Roman" pitchFamily="18" charset="0"/>
            </a:endParaRPr>
          </a:p>
        </p:txBody>
      </p:sp>
      <p:sp>
        <p:nvSpPr>
          <p:cNvPr id="467970" name="Rectangle 2"/>
          <p:cNvSpPr>
            <a:spLocks noGrp="1" noChangeArrowheads="1"/>
          </p:cNvSpPr>
          <p:nvPr>
            <p:ph type="title"/>
          </p:nvPr>
        </p:nvSpPr>
        <p:spPr/>
        <p:txBody>
          <a:bodyPr/>
          <a:lstStyle/>
          <a:p>
            <a:r>
              <a:rPr lang="en-AU" altLang="en-US" dirty="0" err="1" smtClean="0"/>
              <a:t>Phương</a:t>
            </a:r>
            <a:r>
              <a:rPr lang="en-AU" altLang="en-US" dirty="0" smtClean="0"/>
              <a:t> </a:t>
            </a:r>
            <a:r>
              <a:rPr lang="en-AU" altLang="en-US" dirty="0" err="1"/>
              <a:t>pháp</a:t>
            </a:r>
            <a:r>
              <a:rPr lang="en-AU" altLang="en-US" dirty="0"/>
              <a:t> </a:t>
            </a:r>
            <a:r>
              <a:rPr lang="en-AU" altLang="en-US" dirty="0" err="1"/>
              <a:t>lập</a:t>
            </a:r>
            <a:r>
              <a:rPr lang="en-AU" altLang="en-US" dirty="0"/>
              <a:t> </a:t>
            </a:r>
            <a:r>
              <a:rPr lang="en-AU" altLang="en-US" dirty="0" err="1"/>
              <a:t>lịch</a:t>
            </a:r>
            <a:r>
              <a:rPr lang="en-AU" altLang="en-US" dirty="0"/>
              <a:t> </a:t>
            </a:r>
            <a:r>
              <a:rPr lang="en-AU" altLang="en-US" dirty="0" err="1" smtClean="0"/>
              <a:t>biểu</a:t>
            </a:r>
            <a:endParaRPr lang="en-AU" altLang="en-US" dirty="0"/>
          </a:p>
        </p:txBody>
      </p:sp>
      <p:sp>
        <p:nvSpPr>
          <p:cNvPr id="467971" name="Rectangle 3"/>
          <p:cNvSpPr>
            <a:spLocks noGrp="1" noChangeArrowheads="1"/>
          </p:cNvSpPr>
          <p:nvPr>
            <p:ph type="body" idx="1"/>
          </p:nvPr>
        </p:nvSpPr>
        <p:spPr/>
        <p:txBody>
          <a:bodyPr/>
          <a:lstStyle/>
          <a:p>
            <a:r>
              <a:rPr lang="en-AU" altLang="en-US" dirty="0" err="1"/>
              <a:t>Biể</a:t>
            </a:r>
            <a:r>
              <a:rPr lang="en-AU" altLang="en-US" dirty="0" err="1">
                <a:latin typeface=".VnTime" pitchFamily="34" charset="0"/>
              </a:rPr>
              <a:t>u</a:t>
            </a:r>
            <a:r>
              <a:rPr lang="en-AU" altLang="en-US" dirty="0"/>
              <a:t> </a:t>
            </a:r>
            <a:r>
              <a:rPr lang="en-AU" altLang="en-US" dirty="0" err="1"/>
              <a:t>đồ</a:t>
            </a:r>
            <a:r>
              <a:rPr lang="en-AU" altLang="en-US" dirty="0"/>
              <a:t> </a:t>
            </a:r>
            <a:r>
              <a:rPr lang="en-AU" altLang="en-US" dirty="0" err="1"/>
              <a:t>mạ</a:t>
            </a:r>
            <a:r>
              <a:rPr lang="en-AU" altLang="en-US" dirty="0" err="1">
                <a:latin typeface=".VnTime" pitchFamily="34" charset="0"/>
              </a:rPr>
              <a:t>ng</a:t>
            </a:r>
            <a:r>
              <a:rPr lang="en-AU" altLang="en-US" dirty="0"/>
              <a:t> PERT  (Program Evaluation and Review Technique) hay </a:t>
            </a:r>
            <a:endParaRPr lang="en-AU" altLang="en-US" dirty="0" smtClean="0"/>
          </a:p>
          <a:p>
            <a:r>
              <a:rPr lang="en-AU" altLang="en-US" dirty="0" smtClean="0"/>
              <a:t>CPM </a:t>
            </a:r>
            <a:r>
              <a:rPr lang="en-AU" altLang="en-US" dirty="0"/>
              <a:t>(Critical Path Method)</a:t>
            </a:r>
          </a:p>
          <a:p>
            <a:r>
              <a:rPr lang="en-AU" altLang="en-US" dirty="0" err="1"/>
              <a:t>Sơ</a:t>
            </a:r>
            <a:r>
              <a:rPr lang="en-AU" altLang="en-US" dirty="0"/>
              <a:t> </a:t>
            </a:r>
            <a:r>
              <a:rPr lang="en-AU" altLang="en-US" dirty="0" err="1"/>
              <a:t>đồ</a:t>
            </a:r>
            <a:r>
              <a:rPr lang="en-AU" altLang="en-US" dirty="0"/>
              <a:t> </a:t>
            </a:r>
            <a:r>
              <a:rPr lang="en-AU" altLang="en-US" dirty="0" err="1"/>
              <a:t>thanh</a:t>
            </a:r>
            <a:r>
              <a:rPr lang="en-AU" altLang="en-US" dirty="0"/>
              <a:t> GANT </a:t>
            </a:r>
            <a:r>
              <a:rPr lang="en-AU" altLang="en-US" dirty="0" err="1"/>
              <a:t>hiện</a:t>
            </a:r>
            <a:r>
              <a:rPr lang="en-AU" altLang="en-US" dirty="0"/>
              <a:t> </a:t>
            </a:r>
            <a:r>
              <a:rPr lang="en-AU" altLang="en-US" dirty="0" err="1"/>
              <a:t>được</a:t>
            </a:r>
            <a:r>
              <a:rPr lang="en-AU" altLang="en-US" dirty="0"/>
              <a:t> </a:t>
            </a:r>
            <a:r>
              <a:rPr lang="en-AU" altLang="en-US" dirty="0" err="1"/>
              <a:t>sử</a:t>
            </a:r>
            <a:r>
              <a:rPr lang="en-AU" altLang="en-US" dirty="0"/>
              <a:t> </a:t>
            </a:r>
            <a:r>
              <a:rPr lang="en-AU" altLang="en-US" dirty="0" err="1"/>
              <a:t>dụng</a:t>
            </a:r>
            <a:r>
              <a:rPr lang="en-AU" altLang="en-US" dirty="0"/>
              <a:t> </a:t>
            </a:r>
            <a:r>
              <a:rPr lang="en-AU" altLang="en-US" dirty="0" err="1"/>
              <a:t>rộng</a:t>
            </a:r>
            <a:r>
              <a:rPr lang="en-AU" altLang="en-US" dirty="0"/>
              <a:t> </a:t>
            </a:r>
            <a:r>
              <a:rPr lang="en-AU" altLang="en-US" dirty="0" err="1"/>
              <a:t>rãi</a:t>
            </a:r>
            <a:r>
              <a:rPr lang="en-AU" altLang="en-US" dirty="0"/>
              <a:t>. </a:t>
            </a:r>
            <a:r>
              <a:rPr lang="en-AU" altLang="en-US" dirty="0" err="1"/>
              <a:t>Sản</a:t>
            </a:r>
            <a:r>
              <a:rPr lang="en-AU" altLang="en-US" dirty="0"/>
              <a:t> </a:t>
            </a:r>
            <a:r>
              <a:rPr lang="en-AU" altLang="en-US" dirty="0" err="1"/>
              <a:t>phẩm</a:t>
            </a:r>
            <a:r>
              <a:rPr lang="en-AU" altLang="en-US" dirty="0"/>
              <a:t> MS Project</a:t>
            </a:r>
          </a:p>
        </p:txBody>
      </p:sp>
    </p:spTree>
    <p:extLst>
      <p:ext uri="{BB962C8B-B14F-4D97-AF65-F5344CB8AC3E}">
        <p14:creationId xmlns:p14="http://schemas.microsoft.com/office/powerpoint/2010/main" val="535811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498" name="Rectangle 2"/>
          <p:cNvSpPr>
            <a:spLocks noGrp="1" noChangeArrowheads="1"/>
          </p:cNvSpPr>
          <p:nvPr>
            <p:ph type="title"/>
          </p:nvPr>
        </p:nvSpPr>
        <p:spPr/>
        <p:txBody>
          <a:bodyPr/>
          <a:lstStyle/>
          <a:p>
            <a:r>
              <a:rPr lang="en-US" altLang="en-US" dirty="0"/>
              <a:t>Identify the dependent </a:t>
            </a:r>
            <a:r>
              <a:rPr lang="en-US" altLang="en-US" dirty="0" smtClean="0"/>
              <a:t>tasks</a:t>
            </a:r>
            <a:br>
              <a:rPr lang="en-US" altLang="en-US" dirty="0" smtClean="0"/>
            </a:br>
            <a:r>
              <a:rPr lang="en-US" altLang="en-US" dirty="0" err="1" smtClean="0">
                <a:solidFill>
                  <a:srgbClr val="0070C0"/>
                </a:solidFill>
              </a:rPr>
              <a:t>Xác</a:t>
            </a:r>
            <a:r>
              <a:rPr lang="en-US" altLang="en-US" dirty="0" smtClean="0">
                <a:solidFill>
                  <a:srgbClr val="0070C0"/>
                </a:solidFill>
              </a:rPr>
              <a:t> </a:t>
            </a:r>
            <a:r>
              <a:rPr lang="en-US" altLang="en-US" dirty="0" err="1" smtClean="0">
                <a:solidFill>
                  <a:srgbClr val="0070C0"/>
                </a:solidFill>
              </a:rPr>
              <a:t>định</a:t>
            </a:r>
            <a:r>
              <a:rPr lang="en-US" altLang="en-US" dirty="0" smtClean="0">
                <a:solidFill>
                  <a:srgbClr val="0070C0"/>
                </a:solidFill>
              </a:rPr>
              <a:t> các </a:t>
            </a:r>
            <a:r>
              <a:rPr lang="en-US" altLang="en-US" dirty="0" err="1" smtClean="0">
                <a:solidFill>
                  <a:srgbClr val="0070C0"/>
                </a:solidFill>
              </a:rPr>
              <a:t>nhiệm</a:t>
            </a:r>
            <a:r>
              <a:rPr lang="en-US" altLang="en-US" dirty="0" smtClean="0">
                <a:solidFill>
                  <a:srgbClr val="0070C0"/>
                </a:solidFill>
              </a:rPr>
              <a:t> </a:t>
            </a:r>
            <a:r>
              <a:rPr lang="en-US" altLang="en-US" dirty="0" err="1" smtClean="0">
                <a:solidFill>
                  <a:srgbClr val="0070C0"/>
                </a:solidFill>
              </a:rPr>
              <a:t>vụ</a:t>
            </a:r>
            <a:r>
              <a:rPr lang="en-US" altLang="en-US" dirty="0" smtClean="0">
                <a:solidFill>
                  <a:srgbClr val="0070C0"/>
                </a:solidFill>
              </a:rPr>
              <a:t> </a:t>
            </a:r>
            <a:r>
              <a:rPr lang="en-US" altLang="en-US" dirty="0" err="1" smtClean="0">
                <a:solidFill>
                  <a:srgbClr val="0070C0"/>
                </a:solidFill>
              </a:rPr>
              <a:t>phụ</a:t>
            </a:r>
            <a:r>
              <a:rPr lang="en-US" altLang="en-US" dirty="0" smtClean="0">
                <a:solidFill>
                  <a:srgbClr val="0070C0"/>
                </a:solidFill>
              </a:rPr>
              <a:t> </a:t>
            </a:r>
            <a:r>
              <a:rPr lang="en-US" altLang="en-US" dirty="0" err="1" smtClean="0">
                <a:solidFill>
                  <a:srgbClr val="0070C0"/>
                </a:solidFill>
              </a:rPr>
              <a:t>thuộc</a:t>
            </a:r>
            <a:endParaRPr lang="en-US" altLang="en-US" dirty="0">
              <a:solidFill>
                <a:srgbClr val="0070C0"/>
              </a:solidFill>
            </a:endParaRPr>
          </a:p>
        </p:txBody>
      </p:sp>
      <p:sp>
        <p:nvSpPr>
          <p:cNvPr id="1002499" name="Rectangle 3"/>
          <p:cNvSpPr>
            <a:spLocks noGrp="1" noChangeArrowheads="1"/>
          </p:cNvSpPr>
          <p:nvPr>
            <p:ph sz="half" idx="1"/>
          </p:nvPr>
        </p:nvSpPr>
        <p:spPr/>
        <p:txBody>
          <a:bodyPr>
            <a:normAutofit fontScale="92500" lnSpcReduction="10000"/>
          </a:bodyPr>
          <a:lstStyle/>
          <a:p>
            <a:r>
              <a:rPr lang="en-US" altLang="en-US" dirty="0"/>
              <a:t>What work needs to be completed before this task can begin?</a:t>
            </a:r>
          </a:p>
          <a:p>
            <a:r>
              <a:rPr lang="en-US" altLang="en-US" dirty="0"/>
              <a:t>What tasks can be performed when this job is over?</a:t>
            </a:r>
          </a:p>
          <a:p>
            <a:r>
              <a:rPr lang="en-US" altLang="en-US" dirty="0"/>
              <a:t>Minimize a long chain of dependent tasks</a:t>
            </a:r>
          </a:p>
          <a:p>
            <a:r>
              <a:rPr lang="en-US" altLang="en-US" dirty="0"/>
              <a:t>Perform parallel tasks together when possible</a:t>
            </a:r>
          </a:p>
          <a:p>
            <a:r>
              <a:rPr lang="en-US" altLang="en-US" dirty="0"/>
              <a:t>Consider the distances</a:t>
            </a:r>
          </a:p>
          <a:p>
            <a:r>
              <a:rPr lang="en-US" altLang="en-US" dirty="0"/>
              <a:t>Consider the overlap</a:t>
            </a:r>
          </a:p>
          <a:p>
            <a:r>
              <a:rPr lang="en-US" altLang="en-US" dirty="0"/>
              <a:t>Transferring information depends on a planning tool</a:t>
            </a:r>
          </a:p>
        </p:txBody>
      </p:sp>
      <p:sp>
        <p:nvSpPr>
          <p:cNvPr id="2" name="Content Placeholder 1"/>
          <p:cNvSpPr>
            <a:spLocks noGrp="1"/>
          </p:cNvSpPr>
          <p:nvPr>
            <p:ph sz="half" idx="2"/>
          </p:nvPr>
        </p:nvSpPr>
        <p:spPr/>
        <p:txBody>
          <a:bodyPr>
            <a:normAutofit fontScale="92500" lnSpcReduction="10000"/>
          </a:bodyPr>
          <a:lstStyle/>
          <a:p>
            <a:r>
              <a:rPr lang="en-US" altLang="en-US" dirty="0">
                <a:solidFill>
                  <a:srgbClr val="0070C0"/>
                </a:solidFill>
              </a:rPr>
              <a:t>Công việc gì </a:t>
            </a:r>
            <a:r>
              <a:rPr lang="en-US" altLang="en-US" dirty="0" err="1">
                <a:solidFill>
                  <a:srgbClr val="0070C0"/>
                </a:solidFill>
              </a:rPr>
              <a:t>cần</a:t>
            </a:r>
            <a:r>
              <a:rPr lang="en-US" altLang="en-US" dirty="0">
                <a:solidFill>
                  <a:srgbClr val="0070C0"/>
                </a:solidFill>
              </a:rPr>
              <a:t> hoàn thành </a:t>
            </a:r>
            <a:r>
              <a:rPr lang="en-US" altLang="en-US" dirty="0" err="1">
                <a:solidFill>
                  <a:srgbClr val="0070C0"/>
                </a:solidFill>
              </a:rPr>
              <a:t>trước</a:t>
            </a:r>
            <a:r>
              <a:rPr lang="en-US" altLang="en-US" dirty="0">
                <a:solidFill>
                  <a:srgbClr val="0070C0"/>
                </a:solidFill>
              </a:rPr>
              <a:t> </a:t>
            </a:r>
            <a:r>
              <a:rPr lang="en-US" altLang="en-US" dirty="0" err="1">
                <a:solidFill>
                  <a:srgbClr val="0070C0"/>
                </a:solidFill>
              </a:rPr>
              <a:t>khi</a:t>
            </a:r>
            <a:r>
              <a:rPr lang="en-US" altLang="en-US" dirty="0">
                <a:solidFill>
                  <a:srgbClr val="0070C0"/>
                </a:solidFill>
              </a:rPr>
              <a:t> </a:t>
            </a:r>
            <a:r>
              <a:rPr lang="en-US" altLang="en-US" dirty="0" err="1">
                <a:solidFill>
                  <a:srgbClr val="0070C0"/>
                </a:solidFill>
              </a:rPr>
              <a:t>nhiệm</a:t>
            </a:r>
            <a:r>
              <a:rPr lang="en-US" altLang="en-US" dirty="0">
                <a:solidFill>
                  <a:srgbClr val="0070C0"/>
                </a:solidFill>
              </a:rPr>
              <a:t> </a:t>
            </a:r>
            <a:r>
              <a:rPr lang="en-US" altLang="en-US" dirty="0" err="1">
                <a:solidFill>
                  <a:srgbClr val="0070C0"/>
                </a:solidFill>
              </a:rPr>
              <a:t>vụ</a:t>
            </a:r>
            <a:r>
              <a:rPr lang="en-US" altLang="en-US" dirty="0">
                <a:solidFill>
                  <a:srgbClr val="0070C0"/>
                </a:solidFill>
              </a:rPr>
              <a:t> này có thể </a:t>
            </a:r>
            <a:r>
              <a:rPr lang="en-US" altLang="en-US" dirty="0" err="1">
                <a:solidFill>
                  <a:srgbClr val="0070C0"/>
                </a:solidFill>
              </a:rPr>
              <a:t>bắt</a:t>
            </a:r>
            <a:r>
              <a:rPr lang="en-US" altLang="en-US" dirty="0">
                <a:solidFill>
                  <a:srgbClr val="0070C0"/>
                </a:solidFill>
              </a:rPr>
              <a:t> </a:t>
            </a:r>
            <a:r>
              <a:rPr lang="en-US" altLang="en-US" dirty="0" err="1">
                <a:solidFill>
                  <a:srgbClr val="0070C0"/>
                </a:solidFill>
              </a:rPr>
              <a:t>đầu</a:t>
            </a:r>
            <a:r>
              <a:rPr lang="en-US" altLang="en-US" dirty="0">
                <a:solidFill>
                  <a:srgbClr val="0070C0"/>
                </a:solidFill>
              </a:rPr>
              <a:t>?</a:t>
            </a:r>
          </a:p>
          <a:p>
            <a:r>
              <a:rPr lang="en-US" altLang="en-US" dirty="0" err="1">
                <a:solidFill>
                  <a:srgbClr val="0070C0"/>
                </a:solidFill>
              </a:rPr>
              <a:t>Những</a:t>
            </a:r>
            <a:r>
              <a:rPr lang="en-US" altLang="en-US" dirty="0">
                <a:solidFill>
                  <a:srgbClr val="0070C0"/>
                </a:solidFill>
              </a:rPr>
              <a:t> </a:t>
            </a:r>
            <a:r>
              <a:rPr lang="en-US" altLang="en-US" dirty="0" err="1">
                <a:solidFill>
                  <a:srgbClr val="0070C0"/>
                </a:solidFill>
              </a:rPr>
              <a:t>nhiệm</a:t>
            </a:r>
            <a:r>
              <a:rPr lang="en-US" altLang="en-US" dirty="0">
                <a:solidFill>
                  <a:srgbClr val="0070C0"/>
                </a:solidFill>
              </a:rPr>
              <a:t> </a:t>
            </a:r>
            <a:r>
              <a:rPr lang="en-US" altLang="en-US" dirty="0" err="1">
                <a:solidFill>
                  <a:srgbClr val="0070C0"/>
                </a:solidFill>
              </a:rPr>
              <a:t>vụ</a:t>
            </a:r>
            <a:r>
              <a:rPr lang="en-US" altLang="en-US" dirty="0">
                <a:solidFill>
                  <a:srgbClr val="0070C0"/>
                </a:solidFill>
              </a:rPr>
              <a:t> gì có thể </a:t>
            </a:r>
            <a:r>
              <a:rPr lang="en-US" altLang="en-US" dirty="0" err="1">
                <a:solidFill>
                  <a:srgbClr val="0070C0"/>
                </a:solidFill>
              </a:rPr>
              <a:t>được</a:t>
            </a:r>
            <a:r>
              <a:rPr lang="en-US" altLang="en-US" dirty="0">
                <a:solidFill>
                  <a:srgbClr val="0070C0"/>
                </a:solidFill>
              </a:rPr>
              <a:t> </a:t>
            </a:r>
            <a:r>
              <a:rPr lang="en-US" altLang="en-US" dirty="0" err="1">
                <a:solidFill>
                  <a:srgbClr val="0070C0"/>
                </a:solidFill>
              </a:rPr>
              <a:t>thực</a:t>
            </a:r>
            <a:r>
              <a:rPr lang="en-US" altLang="en-US" dirty="0">
                <a:solidFill>
                  <a:srgbClr val="0070C0"/>
                </a:solidFill>
              </a:rPr>
              <a:t> </a:t>
            </a:r>
            <a:r>
              <a:rPr lang="en-US" altLang="en-US" dirty="0" err="1">
                <a:solidFill>
                  <a:srgbClr val="0070C0"/>
                </a:solidFill>
              </a:rPr>
              <a:t>hiện</a:t>
            </a:r>
            <a:r>
              <a:rPr lang="en-US" altLang="en-US" dirty="0">
                <a:solidFill>
                  <a:srgbClr val="0070C0"/>
                </a:solidFill>
              </a:rPr>
              <a:t> </a:t>
            </a:r>
            <a:r>
              <a:rPr lang="en-US" altLang="en-US" dirty="0" err="1">
                <a:solidFill>
                  <a:srgbClr val="0070C0"/>
                </a:solidFill>
              </a:rPr>
              <a:t>khi</a:t>
            </a:r>
            <a:r>
              <a:rPr lang="en-US" altLang="en-US" dirty="0">
                <a:solidFill>
                  <a:srgbClr val="0070C0"/>
                </a:solidFill>
              </a:rPr>
              <a:t> công việc này kết </a:t>
            </a:r>
            <a:r>
              <a:rPr lang="en-US" altLang="en-US" dirty="0" err="1">
                <a:solidFill>
                  <a:srgbClr val="0070C0"/>
                </a:solidFill>
              </a:rPr>
              <a:t>thúc</a:t>
            </a:r>
            <a:r>
              <a:rPr lang="en-US" altLang="en-US" dirty="0">
                <a:solidFill>
                  <a:srgbClr val="0070C0"/>
                </a:solidFill>
              </a:rPr>
              <a:t>?</a:t>
            </a:r>
          </a:p>
          <a:p>
            <a:r>
              <a:rPr lang="en-US" altLang="en-US" dirty="0" err="1">
                <a:solidFill>
                  <a:srgbClr val="0070C0"/>
                </a:solidFill>
              </a:rPr>
              <a:t>Giảm</a:t>
            </a:r>
            <a:r>
              <a:rPr lang="en-US" altLang="en-US" dirty="0">
                <a:solidFill>
                  <a:srgbClr val="0070C0"/>
                </a:solidFill>
              </a:rPr>
              <a:t> </a:t>
            </a:r>
            <a:r>
              <a:rPr lang="en-US" altLang="en-US" dirty="0" err="1">
                <a:solidFill>
                  <a:srgbClr val="0070C0"/>
                </a:solidFill>
              </a:rPr>
              <a:t>tối</a:t>
            </a:r>
            <a:r>
              <a:rPr lang="en-US" altLang="en-US" dirty="0">
                <a:solidFill>
                  <a:srgbClr val="0070C0"/>
                </a:solidFill>
              </a:rPr>
              <a:t> </a:t>
            </a:r>
            <a:r>
              <a:rPr lang="en-US" altLang="en-US" dirty="0" err="1">
                <a:solidFill>
                  <a:srgbClr val="0070C0"/>
                </a:solidFill>
              </a:rPr>
              <a:t>đa</a:t>
            </a:r>
            <a:r>
              <a:rPr lang="en-US" altLang="en-US" dirty="0">
                <a:solidFill>
                  <a:srgbClr val="0070C0"/>
                </a:solidFill>
              </a:rPr>
              <a:t> </a:t>
            </a:r>
            <a:r>
              <a:rPr lang="en-US" altLang="en-US" dirty="0" err="1">
                <a:solidFill>
                  <a:srgbClr val="0070C0"/>
                </a:solidFill>
              </a:rPr>
              <a:t>một</a:t>
            </a:r>
            <a:r>
              <a:rPr lang="en-US" altLang="en-US" dirty="0">
                <a:solidFill>
                  <a:srgbClr val="0070C0"/>
                </a:solidFill>
              </a:rPr>
              <a:t> </a:t>
            </a:r>
            <a:r>
              <a:rPr lang="en-US" altLang="en-US" dirty="0" err="1">
                <a:solidFill>
                  <a:srgbClr val="0070C0"/>
                </a:solidFill>
              </a:rPr>
              <a:t>chuỗi</a:t>
            </a:r>
            <a:r>
              <a:rPr lang="en-US" altLang="en-US" dirty="0">
                <a:solidFill>
                  <a:srgbClr val="0070C0"/>
                </a:solidFill>
              </a:rPr>
              <a:t> </a:t>
            </a:r>
            <a:r>
              <a:rPr lang="en-US" altLang="en-US" dirty="0" err="1">
                <a:solidFill>
                  <a:srgbClr val="0070C0"/>
                </a:solidFill>
              </a:rPr>
              <a:t>dài</a:t>
            </a:r>
            <a:r>
              <a:rPr lang="en-US" altLang="en-US" dirty="0">
                <a:solidFill>
                  <a:srgbClr val="0070C0"/>
                </a:solidFill>
              </a:rPr>
              <a:t> các </a:t>
            </a:r>
            <a:r>
              <a:rPr lang="en-US" altLang="en-US" dirty="0" err="1">
                <a:solidFill>
                  <a:srgbClr val="0070C0"/>
                </a:solidFill>
              </a:rPr>
              <a:t>nhiệm</a:t>
            </a:r>
            <a:r>
              <a:rPr lang="en-US" altLang="en-US" dirty="0">
                <a:solidFill>
                  <a:srgbClr val="0070C0"/>
                </a:solidFill>
              </a:rPr>
              <a:t> </a:t>
            </a:r>
            <a:r>
              <a:rPr lang="en-US" altLang="en-US" dirty="0" err="1">
                <a:solidFill>
                  <a:srgbClr val="0070C0"/>
                </a:solidFill>
              </a:rPr>
              <a:t>vụ</a:t>
            </a:r>
            <a:r>
              <a:rPr lang="en-US" altLang="en-US" dirty="0">
                <a:solidFill>
                  <a:srgbClr val="0070C0"/>
                </a:solidFill>
              </a:rPr>
              <a:t> </a:t>
            </a:r>
            <a:r>
              <a:rPr lang="en-US" altLang="en-US" dirty="0" err="1">
                <a:solidFill>
                  <a:srgbClr val="0070C0"/>
                </a:solidFill>
              </a:rPr>
              <a:t>phụ</a:t>
            </a:r>
            <a:r>
              <a:rPr lang="en-US" altLang="en-US" dirty="0">
                <a:solidFill>
                  <a:srgbClr val="0070C0"/>
                </a:solidFill>
              </a:rPr>
              <a:t> </a:t>
            </a:r>
            <a:r>
              <a:rPr lang="en-US" altLang="en-US" dirty="0" err="1">
                <a:solidFill>
                  <a:srgbClr val="0070C0"/>
                </a:solidFill>
              </a:rPr>
              <a:t>thuộc</a:t>
            </a:r>
            <a:endParaRPr lang="en-US" altLang="en-US" dirty="0">
              <a:solidFill>
                <a:srgbClr val="0070C0"/>
              </a:solidFill>
            </a:endParaRPr>
          </a:p>
          <a:p>
            <a:r>
              <a:rPr lang="en-US" altLang="en-US" dirty="0" err="1">
                <a:solidFill>
                  <a:srgbClr val="0070C0"/>
                </a:solidFill>
              </a:rPr>
              <a:t>Thực</a:t>
            </a:r>
            <a:r>
              <a:rPr lang="en-US" altLang="en-US" dirty="0">
                <a:solidFill>
                  <a:srgbClr val="0070C0"/>
                </a:solidFill>
              </a:rPr>
              <a:t> </a:t>
            </a:r>
            <a:r>
              <a:rPr lang="en-US" altLang="en-US" dirty="0" err="1">
                <a:solidFill>
                  <a:srgbClr val="0070C0"/>
                </a:solidFill>
              </a:rPr>
              <a:t>hiện</a:t>
            </a:r>
            <a:r>
              <a:rPr lang="en-US" altLang="en-US" dirty="0">
                <a:solidFill>
                  <a:srgbClr val="0070C0"/>
                </a:solidFill>
              </a:rPr>
              <a:t> các </a:t>
            </a:r>
            <a:r>
              <a:rPr lang="en-US" altLang="en-US" dirty="0" err="1">
                <a:solidFill>
                  <a:srgbClr val="0070C0"/>
                </a:solidFill>
              </a:rPr>
              <a:t>nhiệm</a:t>
            </a:r>
            <a:r>
              <a:rPr lang="en-US" altLang="en-US" dirty="0">
                <a:solidFill>
                  <a:srgbClr val="0070C0"/>
                </a:solidFill>
              </a:rPr>
              <a:t> </a:t>
            </a:r>
            <a:r>
              <a:rPr lang="en-US" altLang="en-US" dirty="0" err="1">
                <a:solidFill>
                  <a:srgbClr val="0070C0"/>
                </a:solidFill>
              </a:rPr>
              <a:t>vụ</a:t>
            </a:r>
            <a:r>
              <a:rPr lang="en-US" altLang="en-US" dirty="0">
                <a:solidFill>
                  <a:srgbClr val="0070C0"/>
                </a:solidFill>
              </a:rPr>
              <a:t> song </a:t>
            </a:r>
            <a:r>
              <a:rPr lang="en-US" altLang="en-US" dirty="0" err="1">
                <a:solidFill>
                  <a:srgbClr val="0070C0"/>
                </a:solidFill>
              </a:rPr>
              <a:t>song</a:t>
            </a:r>
            <a:r>
              <a:rPr lang="en-US" altLang="en-US" dirty="0">
                <a:solidFill>
                  <a:srgbClr val="0070C0"/>
                </a:solidFill>
              </a:rPr>
              <a:t> </a:t>
            </a:r>
            <a:r>
              <a:rPr lang="en-US" altLang="en-US" dirty="0" err="1">
                <a:solidFill>
                  <a:srgbClr val="0070C0"/>
                </a:solidFill>
              </a:rPr>
              <a:t>với</a:t>
            </a:r>
            <a:r>
              <a:rPr lang="en-US" altLang="en-US" dirty="0">
                <a:solidFill>
                  <a:srgbClr val="0070C0"/>
                </a:solidFill>
              </a:rPr>
              <a:t> </a:t>
            </a:r>
            <a:r>
              <a:rPr lang="en-US" altLang="en-US" dirty="0" err="1">
                <a:solidFill>
                  <a:srgbClr val="0070C0"/>
                </a:solidFill>
              </a:rPr>
              <a:t>nhau</a:t>
            </a:r>
            <a:r>
              <a:rPr lang="en-US" altLang="en-US" dirty="0">
                <a:solidFill>
                  <a:srgbClr val="0070C0"/>
                </a:solidFill>
              </a:rPr>
              <a:t> </a:t>
            </a:r>
            <a:r>
              <a:rPr lang="en-US" altLang="en-US" dirty="0" err="1">
                <a:solidFill>
                  <a:srgbClr val="0070C0"/>
                </a:solidFill>
              </a:rPr>
              <a:t>khi</a:t>
            </a:r>
            <a:r>
              <a:rPr lang="en-US" altLang="en-US" dirty="0">
                <a:solidFill>
                  <a:srgbClr val="0070C0"/>
                </a:solidFill>
              </a:rPr>
              <a:t> có thể</a:t>
            </a:r>
          </a:p>
          <a:p>
            <a:r>
              <a:rPr lang="en-US" altLang="en-US" dirty="0" err="1">
                <a:solidFill>
                  <a:srgbClr val="0070C0"/>
                </a:solidFill>
              </a:rPr>
              <a:t>Xem</a:t>
            </a:r>
            <a:r>
              <a:rPr lang="en-US" altLang="en-US" dirty="0">
                <a:solidFill>
                  <a:srgbClr val="0070C0"/>
                </a:solidFill>
              </a:rPr>
              <a:t> </a:t>
            </a:r>
            <a:r>
              <a:rPr lang="en-US" altLang="en-US" dirty="0" err="1">
                <a:solidFill>
                  <a:srgbClr val="0070C0"/>
                </a:solidFill>
              </a:rPr>
              <a:t>xét</a:t>
            </a:r>
            <a:r>
              <a:rPr lang="en-US" altLang="en-US" dirty="0">
                <a:solidFill>
                  <a:srgbClr val="0070C0"/>
                </a:solidFill>
              </a:rPr>
              <a:t> </a:t>
            </a:r>
            <a:r>
              <a:rPr lang="en-US" altLang="en-US" dirty="0" err="1">
                <a:solidFill>
                  <a:srgbClr val="0070C0"/>
                </a:solidFill>
              </a:rPr>
              <a:t>những</a:t>
            </a:r>
            <a:r>
              <a:rPr lang="en-US" altLang="en-US" dirty="0">
                <a:solidFill>
                  <a:srgbClr val="0070C0"/>
                </a:solidFill>
              </a:rPr>
              <a:t> </a:t>
            </a:r>
            <a:r>
              <a:rPr lang="en-US" altLang="en-US" dirty="0" err="1">
                <a:solidFill>
                  <a:srgbClr val="0070C0"/>
                </a:solidFill>
              </a:rPr>
              <a:t>khoảng</a:t>
            </a:r>
            <a:r>
              <a:rPr lang="en-US" altLang="en-US" dirty="0">
                <a:solidFill>
                  <a:srgbClr val="0070C0"/>
                </a:solidFill>
              </a:rPr>
              <a:t> </a:t>
            </a:r>
            <a:r>
              <a:rPr lang="en-US" altLang="en-US" dirty="0" err="1">
                <a:solidFill>
                  <a:srgbClr val="0070C0"/>
                </a:solidFill>
              </a:rPr>
              <a:t>cách</a:t>
            </a:r>
            <a:endParaRPr lang="en-US" altLang="en-US" dirty="0">
              <a:solidFill>
                <a:srgbClr val="0070C0"/>
              </a:solidFill>
            </a:endParaRPr>
          </a:p>
          <a:p>
            <a:r>
              <a:rPr lang="en-US" altLang="en-US" dirty="0" err="1">
                <a:solidFill>
                  <a:srgbClr val="0070C0"/>
                </a:solidFill>
              </a:rPr>
              <a:t>Xem</a:t>
            </a:r>
            <a:r>
              <a:rPr lang="en-US" altLang="en-US" dirty="0">
                <a:solidFill>
                  <a:srgbClr val="0070C0"/>
                </a:solidFill>
              </a:rPr>
              <a:t> </a:t>
            </a:r>
            <a:r>
              <a:rPr lang="en-US" altLang="en-US" dirty="0" err="1">
                <a:solidFill>
                  <a:srgbClr val="0070C0"/>
                </a:solidFill>
              </a:rPr>
              <a:t>xét</a:t>
            </a:r>
            <a:r>
              <a:rPr lang="en-US" altLang="en-US" dirty="0">
                <a:solidFill>
                  <a:srgbClr val="0070C0"/>
                </a:solidFill>
              </a:rPr>
              <a:t> sự </a:t>
            </a:r>
            <a:r>
              <a:rPr lang="en-US" altLang="en-US" dirty="0" err="1">
                <a:solidFill>
                  <a:srgbClr val="0070C0"/>
                </a:solidFill>
              </a:rPr>
              <a:t>chồng</a:t>
            </a:r>
            <a:r>
              <a:rPr lang="en-US" altLang="en-US" dirty="0">
                <a:solidFill>
                  <a:srgbClr val="0070C0"/>
                </a:solidFill>
              </a:rPr>
              <a:t> </a:t>
            </a:r>
            <a:r>
              <a:rPr lang="en-US" altLang="en-US" dirty="0" err="1">
                <a:solidFill>
                  <a:srgbClr val="0070C0"/>
                </a:solidFill>
              </a:rPr>
              <a:t>chéo</a:t>
            </a:r>
            <a:endParaRPr lang="en-US" altLang="en-US" dirty="0">
              <a:solidFill>
                <a:srgbClr val="0070C0"/>
              </a:solidFill>
            </a:endParaRPr>
          </a:p>
          <a:p>
            <a:r>
              <a:rPr lang="en-US" altLang="en-US" dirty="0" err="1">
                <a:solidFill>
                  <a:srgbClr val="0070C0"/>
                </a:solidFill>
              </a:rPr>
              <a:t>Chuyển</a:t>
            </a:r>
            <a:r>
              <a:rPr lang="en-US" altLang="en-US" dirty="0">
                <a:solidFill>
                  <a:srgbClr val="0070C0"/>
                </a:solidFill>
              </a:rPr>
              <a:t> các </a:t>
            </a:r>
            <a:r>
              <a:rPr lang="en-US" altLang="en-US" dirty="0" err="1">
                <a:solidFill>
                  <a:srgbClr val="0070C0"/>
                </a:solidFill>
              </a:rPr>
              <a:t>thông</a:t>
            </a:r>
            <a:r>
              <a:rPr lang="en-US" altLang="en-US" dirty="0">
                <a:solidFill>
                  <a:srgbClr val="0070C0"/>
                </a:solidFill>
              </a:rPr>
              <a:t> tin </a:t>
            </a:r>
            <a:r>
              <a:rPr lang="en-US" altLang="en-US" dirty="0" err="1">
                <a:solidFill>
                  <a:srgbClr val="0070C0"/>
                </a:solidFill>
              </a:rPr>
              <a:t>phụ</a:t>
            </a:r>
            <a:r>
              <a:rPr lang="en-US" altLang="en-US" dirty="0">
                <a:solidFill>
                  <a:srgbClr val="0070C0"/>
                </a:solidFill>
              </a:rPr>
              <a:t> </a:t>
            </a:r>
            <a:r>
              <a:rPr lang="en-US" altLang="en-US" dirty="0" err="1">
                <a:solidFill>
                  <a:srgbClr val="0070C0"/>
                </a:solidFill>
              </a:rPr>
              <a:t>thuộc</a:t>
            </a:r>
            <a:r>
              <a:rPr lang="en-US" altLang="en-US" dirty="0">
                <a:solidFill>
                  <a:srgbClr val="0070C0"/>
                </a:solidFill>
              </a:rPr>
              <a:t> vào </a:t>
            </a:r>
            <a:r>
              <a:rPr lang="en-US" altLang="en-US" dirty="0" err="1">
                <a:solidFill>
                  <a:srgbClr val="0070C0"/>
                </a:solidFill>
              </a:rPr>
              <a:t>một</a:t>
            </a:r>
            <a:r>
              <a:rPr lang="en-US" altLang="en-US" dirty="0">
                <a:solidFill>
                  <a:srgbClr val="0070C0"/>
                </a:solidFill>
              </a:rPr>
              <a:t> công </a:t>
            </a:r>
            <a:r>
              <a:rPr lang="en-US" altLang="en-US" dirty="0" err="1">
                <a:solidFill>
                  <a:srgbClr val="0070C0"/>
                </a:solidFill>
              </a:rPr>
              <a:t>cụ</a:t>
            </a:r>
            <a:r>
              <a:rPr lang="en-US" altLang="en-US" dirty="0">
                <a:solidFill>
                  <a:srgbClr val="0070C0"/>
                </a:solidFill>
              </a:rPr>
              <a:t> </a:t>
            </a:r>
            <a:r>
              <a:rPr lang="en-US" altLang="en-US" dirty="0" err="1">
                <a:solidFill>
                  <a:srgbClr val="0070C0"/>
                </a:solidFill>
              </a:rPr>
              <a:t>lập</a:t>
            </a:r>
            <a:r>
              <a:rPr lang="en-US" altLang="en-US" dirty="0">
                <a:solidFill>
                  <a:srgbClr val="0070C0"/>
                </a:solidFill>
              </a:rPr>
              <a:t> kế </a:t>
            </a:r>
            <a:r>
              <a:rPr lang="en-US" altLang="en-US" dirty="0" err="1">
                <a:solidFill>
                  <a:srgbClr val="0070C0"/>
                </a:solidFill>
              </a:rPr>
              <a:t>hoạch</a:t>
            </a:r>
            <a:endParaRPr lang="en-US" dirty="0">
              <a:solidFill>
                <a:srgbClr val="0070C0"/>
              </a:solidFill>
            </a:endParaRPr>
          </a:p>
        </p:txBody>
      </p:sp>
      <p:sp>
        <p:nvSpPr>
          <p:cNvPr id="5" name="Footer Placeholder 4"/>
          <p:cNvSpPr>
            <a:spLocks noGrp="1"/>
          </p:cNvSpPr>
          <p:nvPr>
            <p:ph type="ftr" sz="quarter" idx="11"/>
          </p:nvPr>
        </p:nvSpPr>
        <p:spPr/>
        <p:txBody>
          <a:bodyPr/>
          <a:lstStyle/>
          <a:p>
            <a:r>
              <a:rPr lang="en-US" altLang="en-US" smtClean="0"/>
              <a:t>Lập kế hoạch thực hiện dự án</a:t>
            </a:r>
            <a:endParaRPr lang="en-US" altLang="en-US"/>
          </a:p>
        </p:txBody>
      </p:sp>
      <p:sp>
        <p:nvSpPr>
          <p:cNvPr id="6" name="Slide Number Placeholder 5"/>
          <p:cNvSpPr>
            <a:spLocks noGrp="1"/>
          </p:cNvSpPr>
          <p:nvPr>
            <p:ph type="sldNum" sz="quarter" idx="12"/>
          </p:nvPr>
        </p:nvSpPr>
        <p:spPr/>
        <p:txBody>
          <a:bodyPr/>
          <a:lstStyle/>
          <a:p>
            <a:pPr lvl="1"/>
            <a:fld id="{94384A5E-A90D-4572-A9C9-8F2F8543F8A3}" type="slidenum">
              <a:rPr lang="en-US" altLang="en-US" smtClean="0"/>
              <a:pPr lvl="1"/>
              <a:t>19</a:t>
            </a:fld>
            <a:endParaRPr lang="en-US" altLang="en-US"/>
          </a:p>
        </p:txBody>
      </p:sp>
    </p:spTree>
    <p:extLst>
      <p:ext uri="{BB962C8B-B14F-4D97-AF65-F5344CB8AC3E}">
        <p14:creationId xmlns:p14="http://schemas.microsoft.com/office/powerpoint/2010/main" val="31489419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42899" y="320040"/>
            <a:ext cx="11849101"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dirty="0" smtClean="0">
                <a:ln/>
                <a:solidFill>
                  <a:schemeClr val="accent3"/>
                </a:solidFill>
                <a:latin typeface="Times New Roman" panose="02020603050405020304" pitchFamily="18" charset="0"/>
                <a:cs typeface="Times New Roman" panose="02020603050405020304" pitchFamily="18" charset="0"/>
              </a:rPr>
              <a:t>Unit 8. </a:t>
            </a:r>
            <a:r>
              <a:rPr lang="en-US" sz="2400" b="1" dirty="0">
                <a:ln/>
                <a:solidFill>
                  <a:schemeClr val="accent3"/>
                </a:solidFill>
                <a:latin typeface="Times New Roman" panose="02020603050405020304" pitchFamily="18" charset="0"/>
                <a:cs typeface="Times New Roman" panose="02020603050405020304" pitchFamily="18" charset="0"/>
              </a:rPr>
              <a:t>Planning </a:t>
            </a:r>
            <a:r>
              <a:rPr lang="en-US" sz="2400" b="1" dirty="0" smtClean="0">
                <a:ln/>
                <a:solidFill>
                  <a:schemeClr val="accent3"/>
                </a:solidFill>
                <a:latin typeface="Times New Roman" panose="02020603050405020304" pitchFamily="18" charset="0"/>
                <a:cs typeface="Times New Roman" panose="02020603050405020304" pitchFamily="18" charset="0"/>
              </a:rPr>
              <a:t>Processes			</a:t>
            </a:r>
            <a:r>
              <a:rPr lang="en-US" sz="2400" b="1" dirty="0" smtClean="0">
                <a:ln/>
                <a:solidFill>
                  <a:srgbClr val="0070C0"/>
                </a:solidFill>
                <a:latin typeface="Times New Roman" panose="02020603050405020304" pitchFamily="18" charset="0"/>
                <a:cs typeface="Times New Roman" panose="02020603050405020304" pitchFamily="18" charset="0"/>
              </a:rPr>
              <a:t>        </a:t>
            </a:r>
            <a:r>
              <a:rPr lang="en-US" sz="2400" b="1" i="1" dirty="0" err="1" smtClean="0">
                <a:ln/>
                <a:solidFill>
                  <a:srgbClr val="0070C0"/>
                </a:solidFill>
                <a:latin typeface="Times New Roman" panose="02020603050405020304" pitchFamily="18" charset="0"/>
                <a:cs typeface="Times New Roman" panose="02020603050405020304" pitchFamily="18" charset="0"/>
              </a:rPr>
              <a:t>Quy</a:t>
            </a:r>
            <a:r>
              <a:rPr lang="en-US" sz="2400" b="1" i="1" dirty="0" smtClean="0">
                <a:ln/>
                <a:solidFill>
                  <a:srgbClr val="0070C0"/>
                </a:solidFill>
                <a:latin typeface="Times New Roman" panose="02020603050405020304" pitchFamily="18" charset="0"/>
                <a:cs typeface="Times New Roman" panose="02020603050405020304" pitchFamily="18" charset="0"/>
              </a:rPr>
              <a:t> </a:t>
            </a:r>
            <a:r>
              <a:rPr lang="en-US" sz="2400" b="1" i="1" dirty="0" err="1">
                <a:ln/>
                <a:solidFill>
                  <a:srgbClr val="0070C0"/>
                </a:solidFill>
                <a:latin typeface="Times New Roman" panose="02020603050405020304" pitchFamily="18" charset="0"/>
                <a:cs typeface="Times New Roman" panose="02020603050405020304" pitchFamily="18" charset="0"/>
              </a:rPr>
              <a:t>trình</a:t>
            </a:r>
            <a:r>
              <a:rPr lang="en-US" sz="2400" b="1" i="1" dirty="0">
                <a:ln/>
                <a:solidFill>
                  <a:srgbClr val="0070C0"/>
                </a:solidFill>
                <a:latin typeface="Times New Roman" panose="02020603050405020304" pitchFamily="18" charset="0"/>
                <a:cs typeface="Times New Roman" panose="02020603050405020304" pitchFamily="18" charset="0"/>
              </a:rPr>
              <a:t> </a:t>
            </a:r>
            <a:r>
              <a:rPr lang="en-US" sz="2400" b="1" i="1" dirty="0" err="1">
                <a:ln/>
                <a:solidFill>
                  <a:srgbClr val="0070C0"/>
                </a:solidFill>
                <a:latin typeface="Times New Roman" panose="02020603050405020304" pitchFamily="18" charset="0"/>
                <a:cs typeface="Times New Roman" panose="02020603050405020304" pitchFamily="18" charset="0"/>
              </a:rPr>
              <a:t>lập</a:t>
            </a:r>
            <a:r>
              <a:rPr lang="en-US" sz="2400" b="1" i="1" dirty="0">
                <a:ln/>
                <a:solidFill>
                  <a:srgbClr val="0070C0"/>
                </a:solidFill>
                <a:latin typeface="Times New Roman" panose="02020603050405020304" pitchFamily="18" charset="0"/>
                <a:cs typeface="Times New Roman" panose="02020603050405020304" pitchFamily="18" charset="0"/>
              </a:rPr>
              <a:t> </a:t>
            </a:r>
            <a:r>
              <a:rPr lang="en-US" sz="2400" b="1" i="1" dirty="0" err="1">
                <a:ln/>
                <a:solidFill>
                  <a:srgbClr val="0070C0"/>
                </a:solidFill>
                <a:latin typeface="Times New Roman" panose="02020603050405020304" pitchFamily="18" charset="0"/>
                <a:cs typeface="Times New Roman" panose="02020603050405020304" pitchFamily="18" charset="0"/>
              </a:rPr>
              <a:t>kế</a:t>
            </a:r>
            <a:r>
              <a:rPr lang="en-US" sz="2400" b="1" i="1" dirty="0">
                <a:ln/>
                <a:solidFill>
                  <a:srgbClr val="0070C0"/>
                </a:solidFill>
                <a:latin typeface="Times New Roman" panose="02020603050405020304" pitchFamily="18" charset="0"/>
                <a:cs typeface="Times New Roman" panose="02020603050405020304" pitchFamily="18" charset="0"/>
              </a:rPr>
              <a:t> </a:t>
            </a:r>
            <a:r>
              <a:rPr lang="en-US" sz="2400" b="1" i="1" dirty="0" err="1">
                <a:ln/>
                <a:solidFill>
                  <a:srgbClr val="0070C0"/>
                </a:solidFill>
                <a:latin typeface="Times New Roman" panose="02020603050405020304" pitchFamily="18" charset="0"/>
                <a:cs typeface="Times New Roman" panose="02020603050405020304" pitchFamily="18" charset="0"/>
              </a:rPr>
              <a:t>hoạch</a:t>
            </a:r>
            <a:endParaRPr lang="en-US" sz="2400" b="1" i="1" dirty="0">
              <a:ln/>
              <a:solidFill>
                <a:srgbClr val="0070C0"/>
              </a:solidFill>
              <a:latin typeface="Times New Roman" panose="02020603050405020304" pitchFamily="18" charset="0"/>
              <a:cs typeface="Times New Roman" panose="02020603050405020304" pitchFamily="18" charset="0"/>
            </a:endParaRPr>
          </a:p>
          <a:p>
            <a:endParaRPr lang="en-US" sz="2400" b="1" dirty="0">
              <a:ln/>
              <a:solidFill>
                <a:srgbClr val="0070C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457198" y="1348550"/>
            <a:ext cx="5708574" cy="3785652"/>
          </a:xfrm>
          <a:prstGeom prst="rect">
            <a:avLst/>
          </a:prstGeom>
          <a:noFill/>
        </p:spPr>
        <p:txBody>
          <a:bodyPr wrap="square" rtlCol="0">
            <a:spAutoFit/>
          </a:bodyPr>
          <a:lstStyle/>
          <a:p>
            <a:pPr marL="285750" indent="-285750">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rPr>
              <a:t>What This Unit is </a:t>
            </a:r>
            <a:r>
              <a:rPr lang="en-US" b="1" dirty="0">
                <a:latin typeface="Times New Roman" panose="02020603050405020304" pitchFamily="18" charset="0"/>
                <a:cs typeface="Times New Roman" panose="02020603050405020304" pitchFamily="18" charset="0"/>
              </a:rPr>
              <a:t>About			</a:t>
            </a:r>
            <a:r>
              <a:rPr lang="en-US" b="1" dirty="0" smtClean="0">
                <a:latin typeface="Times New Roman" panose="02020603050405020304" pitchFamily="18" charset="0"/>
                <a:cs typeface="Times New Roman" panose="02020603050405020304" pitchFamily="18" charset="0"/>
              </a:rPr>
              <a:t>	</a:t>
            </a:r>
            <a:endParaRPr lang="en-US" b="1" i="1" dirty="0" smtClean="0">
              <a:solidFill>
                <a:srgbClr val="00B0F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dirty="0" smtClean="0">
                <a:latin typeface="Times New Roman" panose="02020603050405020304" pitchFamily="18" charset="0"/>
                <a:cs typeface="Times New Roman" panose="02020603050405020304" pitchFamily="18" charset="0"/>
              </a:rPr>
              <a:t>This unit introduces you to project planning processes. 	</a:t>
            </a:r>
            <a:endParaRPr lang="en-US" sz="1600" i="1" dirty="0" smtClean="0">
              <a:solidFill>
                <a:srgbClr val="00B0F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rPr>
              <a:t>What You Should Be Able to Do 			 </a:t>
            </a:r>
            <a:r>
              <a:rPr lang="en-US" i="1" dirty="0" smtClean="0">
                <a:solidFill>
                  <a:srgbClr val="00B0F0"/>
                </a:solidFill>
                <a:latin typeface="Times New Roman" panose="02020603050405020304" pitchFamily="18" charset="0"/>
                <a:cs typeface="Times New Roman" panose="02020603050405020304" pitchFamily="18" charset="0"/>
              </a:rPr>
              <a:t/>
            </a:r>
            <a:br>
              <a:rPr lang="en-US" i="1" dirty="0" smtClean="0">
                <a:solidFill>
                  <a:srgbClr val="00B0F0"/>
                </a:solidFill>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After completing this unit, you should be able to :	</a:t>
            </a:r>
            <a:endParaRPr lang="en-US" i="1" dirty="0" smtClean="0">
              <a:solidFill>
                <a:srgbClr val="00B0F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dirty="0" smtClean="0">
                <a:latin typeface="Times New Roman" panose="02020603050405020304" pitchFamily="18" charset="0"/>
                <a:cs typeface="Times New Roman" panose="02020603050405020304" pitchFamily="18" charset="0"/>
              </a:rPr>
              <a:t>List the activities included in Planning processes.	</a:t>
            </a:r>
            <a:endParaRPr lang="en-US" sz="1600" i="1" dirty="0" smtClean="0">
              <a:solidFill>
                <a:srgbClr val="00B0F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dirty="0" smtClean="0">
                <a:latin typeface="Times New Roman" panose="02020603050405020304" pitchFamily="18" charset="0"/>
                <a:cs typeface="Times New Roman" panose="02020603050405020304" pitchFamily="18" charset="0"/>
              </a:rPr>
              <a:t>State the aims of Planning 		</a:t>
            </a:r>
            <a:endParaRPr lang="en-US" sz="1600" i="1" dirty="0" smtClean="0">
              <a:solidFill>
                <a:srgbClr val="00B0F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rPr>
              <a:t>How You Will Check Progress			</a:t>
            </a:r>
            <a:endParaRPr lang="en-US" b="1" i="1" dirty="0" smtClean="0">
              <a:solidFill>
                <a:srgbClr val="00B0F0"/>
              </a:solidFill>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Accountability :				</a:t>
            </a:r>
            <a:r>
              <a:rPr lang="en-US" i="1" dirty="0" smtClean="0">
                <a:solidFill>
                  <a:srgbClr val="00B0F0"/>
                </a:solidFill>
                <a:latin typeface="Times New Roman" panose="02020603050405020304" pitchFamily="18" charset="0"/>
                <a:cs typeface="Times New Roman" panose="02020603050405020304" pitchFamily="18" charset="0"/>
              </a:rPr>
              <a:t> </a:t>
            </a:r>
          </a:p>
          <a:p>
            <a:pPr marL="742950" lvl="1"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Class discussion				</a:t>
            </a:r>
            <a:r>
              <a:rPr lang="en-US" sz="1600" i="1" dirty="0" smtClean="0">
                <a:solidFill>
                  <a:srgbClr val="00B0F0"/>
                </a:solidFill>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rPr>
              <a:t>References					</a:t>
            </a:r>
            <a:endParaRPr lang="en-US" b="1" i="1" dirty="0" smtClean="0">
              <a:solidFill>
                <a:srgbClr val="00B0F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dirty="0" smtClean="0">
                <a:latin typeface="Times New Roman" panose="02020603050405020304" pitchFamily="18" charset="0"/>
                <a:cs typeface="Times New Roman" panose="02020603050405020304" pitchFamily="18" charset="0"/>
              </a:rPr>
              <a:t>A Guide to the Project Management Body of Knowledge </a:t>
            </a:r>
          </a:p>
          <a:p>
            <a:pPr lvl="1"/>
            <a:r>
              <a:rPr lang="en-US" sz="1600" dirty="0" smtClean="0">
                <a:latin typeface="Times New Roman" panose="02020603050405020304" pitchFamily="18" charset="0"/>
                <a:cs typeface="Times New Roman" panose="02020603050405020304" pitchFamily="18" charset="0"/>
              </a:rPr>
              <a:t>(PMBOK Guide Third Edition), Pennsylvania : Project Manager Institute.</a:t>
            </a:r>
          </a:p>
          <a:p>
            <a:pPr marL="285750" indent="-285750">
              <a:buFont typeface="Wingdings" panose="05000000000000000000" pitchFamily="2" charset="2"/>
              <a:buChar char="v"/>
            </a:pPr>
            <a:endParaRPr lang="en-US" dirty="0" smtClean="0">
              <a:latin typeface="Times New Roman" panose="02020603050405020304" pitchFamily="18" charset="0"/>
              <a:cs typeface="Times New Roman" panose="02020603050405020304" pitchFamily="18" charset="0"/>
            </a:endParaRPr>
          </a:p>
        </p:txBody>
      </p:sp>
      <p:sp>
        <p:nvSpPr>
          <p:cNvPr id="2" name="TextBox 1"/>
          <p:cNvSpPr txBox="1"/>
          <p:nvPr/>
        </p:nvSpPr>
        <p:spPr>
          <a:xfrm>
            <a:off x="6267448" y="1348550"/>
            <a:ext cx="6183087" cy="4308872"/>
          </a:xfrm>
          <a:prstGeom prst="rect">
            <a:avLst/>
          </a:prstGeom>
          <a:noFill/>
        </p:spPr>
        <p:txBody>
          <a:bodyPr wrap="square" rtlCol="0">
            <a:spAutoFit/>
          </a:bodyPr>
          <a:lstStyle/>
          <a:p>
            <a:pPr marL="285750" lvl="0" indent="-285750">
              <a:buFont typeface="Wingdings" panose="05000000000000000000" pitchFamily="2" charset="2"/>
              <a:buChar char="v"/>
            </a:pPr>
            <a:r>
              <a:rPr lang="en-US" b="1" i="1" dirty="0" err="1">
                <a:solidFill>
                  <a:srgbClr val="0070C0"/>
                </a:solidFill>
                <a:latin typeface="Times New Roman" panose="02020603050405020304" pitchFamily="18" charset="0"/>
                <a:cs typeface="Times New Roman" panose="02020603050405020304" pitchFamily="18" charset="0"/>
              </a:rPr>
              <a:t>Bài</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học</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này</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nói</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smtClean="0">
                <a:solidFill>
                  <a:srgbClr val="0070C0"/>
                </a:solidFill>
                <a:latin typeface="Times New Roman" panose="02020603050405020304" pitchFamily="18" charset="0"/>
                <a:cs typeface="Times New Roman" panose="02020603050405020304" pitchFamily="18" charset="0"/>
              </a:rPr>
              <a:t>về</a:t>
            </a:r>
            <a:endParaRPr lang="en-US" i="1" dirty="0">
              <a:solidFill>
                <a:srgbClr val="0070C0"/>
              </a:solidFill>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sz="1600" i="1" dirty="0" smtClean="0">
                <a:solidFill>
                  <a:srgbClr val="0070C0"/>
                </a:solidFill>
                <a:latin typeface="Times New Roman" panose="02020603050405020304" pitchFamily="18" charset="0"/>
                <a:cs typeface="Times New Roman" panose="02020603050405020304" pitchFamily="18" charset="0"/>
              </a:rPr>
              <a:t>   </a:t>
            </a:r>
            <a:r>
              <a:rPr lang="en-US" sz="1600" i="1" dirty="0" err="1" smtClean="0">
                <a:solidFill>
                  <a:srgbClr val="0070C0"/>
                </a:solidFill>
                <a:latin typeface="Times New Roman" panose="02020603050405020304" pitchFamily="18" charset="0"/>
                <a:cs typeface="Times New Roman" panose="02020603050405020304" pitchFamily="18" charset="0"/>
              </a:rPr>
              <a:t>Bài</a:t>
            </a:r>
            <a:r>
              <a:rPr lang="en-US" sz="1600" i="1" dirty="0" smtClean="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học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này</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giới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thiệu</a:t>
            </a:r>
            <a:r>
              <a:rPr lang="en-US" sz="1600" i="1" dirty="0">
                <a:solidFill>
                  <a:srgbClr val="0070C0"/>
                </a:solidFill>
                <a:latin typeface="Times New Roman" panose="02020603050405020304" pitchFamily="18" charset="0"/>
                <a:cs typeface="Times New Roman" panose="02020603050405020304" pitchFamily="18" charset="0"/>
              </a:rPr>
              <a:t> về </a:t>
            </a:r>
            <a:r>
              <a:rPr lang="en-US" sz="1600" i="1" dirty="0" err="1">
                <a:solidFill>
                  <a:srgbClr val="0070C0"/>
                </a:solidFill>
                <a:latin typeface="Times New Roman" panose="02020603050405020304" pitchFamily="18" charset="0"/>
                <a:cs typeface="Times New Roman" panose="02020603050405020304" pitchFamily="18" charset="0"/>
              </a:rPr>
              <a:t>các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quy</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trình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lập</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kế</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hoạch</a:t>
            </a:r>
            <a:r>
              <a:rPr lang="en-US" i="1" dirty="0">
                <a:solidFill>
                  <a:srgbClr val="0070C0"/>
                </a:solidFill>
                <a:latin typeface="Times New Roman" panose="02020603050405020304" pitchFamily="18" charset="0"/>
                <a:cs typeface="Times New Roman" panose="02020603050405020304" pitchFamily="18" charset="0"/>
              </a:rPr>
              <a:t>.</a:t>
            </a:r>
            <a:endParaRPr lang="vi-VN" i="1" dirty="0">
              <a:solidFill>
                <a:srgbClr val="0070C0"/>
              </a:solidFill>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v"/>
            </a:pPr>
            <a:r>
              <a:rPr lang="en-US" b="1" i="1" dirty="0" err="1">
                <a:solidFill>
                  <a:srgbClr val="0070C0"/>
                </a:solidFill>
                <a:latin typeface="Times New Roman" panose="02020603050405020304" pitchFamily="18" charset="0"/>
                <a:cs typeface="Times New Roman" panose="02020603050405020304" pitchFamily="18" charset="0"/>
              </a:rPr>
              <a:t>Bài</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học</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mang</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lại</a:t>
            </a:r>
            <a:r>
              <a:rPr lang="en-US" b="1" i="1" dirty="0">
                <a:solidFill>
                  <a:srgbClr val="0070C0"/>
                </a:solidFill>
                <a:latin typeface="Times New Roman" panose="02020603050405020304" pitchFamily="18" charset="0"/>
                <a:cs typeface="Times New Roman" panose="02020603050405020304" pitchFamily="18" charset="0"/>
              </a:rPr>
              <a:t>:</a:t>
            </a:r>
            <a:r>
              <a:rPr lang="en-US" i="1" dirty="0">
                <a:solidFill>
                  <a:srgbClr val="0070C0"/>
                </a:solidFill>
                <a:latin typeface="Times New Roman" panose="02020603050405020304" pitchFamily="18" charset="0"/>
                <a:cs typeface="Times New Roman" panose="02020603050405020304" pitchFamily="18" charset="0"/>
              </a:rPr>
              <a:t/>
            </a:r>
            <a:br>
              <a:rPr lang="en-US" i="1" dirty="0">
                <a:solidFill>
                  <a:srgbClr val="0070C0"/>
                </a:solidFill>
                <a:latin typeface="Times New Roman" panose="02020603050405020304" pitchFamily="18" charset="0"/>
                <a:cs typeface="Times New Roman" panose="02020603050405020304" pitchFamily="18" charset="0"/>
              </a:rPr>
            </a:br>
            <a:r>
              <a:rPr lang="en-US" sz="1600" i="1" dirty="0" smtClean="0">
                <a:solidFill>
                  <a:srgbClr val="0070C0"/>
                </a:solidFill>
                <a:latin typeface="Times New Roman" panose="02020603050405020304" pitchFamily="18" charset="0"/>
                <a:cs typeface="Times New Roman" panose="02020603050405020304" pitchFamily="18" charset="0"/>
              </a:rPr>
              <a:t>   Sau </a:t>
            </a:r>
            <a:r>
              <a:rPr lang="en-US" sz="1600" i="1" dirty="0" err="1">
                <a:solidFill>
                  <a:srgbClr val="0070C0"/>
                </a:solidFill>
                <a:latin typeface="Times New Roman" panose="02020603050405020304" pitchFamily="18" charset="0"/>
                <a:cs typeface="Times New Roman" panose="02020603050405020304" pitchFamily="18" charset="0"/>
              </a:rPr>
              <a:t>bài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học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bạn</a:t>
            </a:r>
            <a:r>
              <a:rPr lang="en-US" sz="1600" i="1" dirty="0">
                <a:solidFill>
                  <a:srgbClr val="0070C0"/>
                </a:solidFill>
                <a:latin typeface="Times New Roman" panose="02020603050405020304" pitchFamily="18" charset="0"/>
                <a:cs typeface="Times New Roman" panose="02020603050405020304" pitchFamily="18" charset="0"/>
              </a:rPr>
              <a:t> có </a:t>
            </a:r>
            <a:r>
              <a:rPr lang="en-US" sz="1600" i="1" dirty="0" err="1">
                <a:solidFill>
                  <a:srgbClr val="0070C0"/>
                </a:solidFill>
                <a:latin typeface="Times New Roman" panose="02020603050405020304" pitchFamily="18" charset="0"/>
                <a:cs typeface="Times New Roman" panose="02020603050405020304" pitchFamily="18" charset="0"/>
              </a:rPr>
              <a:t>thể</a:t>
            </a:r>
            <a:r>
              <a:rPr lang="en-US" sz="1600" i="1" dirty="0">
                <a:solidFill>
                  <a:srgbClr val="0070C0"/>
                </a:solidFill>
                <a:latin typeface="Times New Roman" panose="02020603050405020304" pitchFamily="18" charset="0"/>
                <a:cs typeface="Times New Roman" panose="02020603050405020304" pitchFamily="18" charset="0"/>
              </a:rPr>
              <a:t>:</a:t>
            </a:r>
            <a:endParaRPr lang="vi-VN" sz="1600" i="1"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i="1" dirty="0">
                <a:solidFill>
                  <a:srgbClr val="0070C0"/>
                </a:solidFill>
                <a:latin typeface="Times New Roman" panose="02020603050405020304" pitchFamily="18" charset="0"/>
                <a:cs typeface="Times New Roman" panose="02020603050405020304" pitchFamily="18" charset="0"/>
              </a:rPr>
              <a:t>Lên </a:t>
            </a:r>
            <a:r>
              <a:rPr lang="en-US" sz="1600" i="1" dirty="0" err="1">
                <a:solidFill>
                  <a:srgbClr val="0070C0"/>
                </a:solidFill>
                <a:latin typeface="Times New Roman" panose="02020603050405020304" pitchFamily="18" charset="0"/>
                <a:cs typeface="Times New Roman" panose="02020603050405020304" pitchFamily="18" charset="0"/>
              </a:rPr>
              <a:t>danh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sách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các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hoạt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động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trong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quy</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trình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lập</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kế</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hoạch</a:t>
            </a:r>
            <a:r>
              <a:rPr lang="en-US" sz="1600" i="1" dirty="0">
                <a:solidFill>
                  <a:srgbClr val="0070C0"/>
                </a:solidFill>
                <a:latin typeface="Times New Roman" panose="02020603050405020304" pitchFamily="18" charset="0"/>
                <a:cs typeface="Times New Roman" panose="02020603050405020304" pitchFamily="18" charset="0"/>
              </a:rPr>
              <a:t>.</a:t>
            </a:r>
            <a:endParaRPr lang="vi-VN" sz="1600" i="1"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i="1" dirty="0" err="1">
                <a:solidFill>
                  <a:srgbClr val="0070C0"/>
                </a:solidFill>
                <a:latin typeface="Times New Roman" panose="02020603050405020304" pitchFamily="18" charset="0"/>
                <a:cs typeface="Times New Roman" panose="02020603050405020304" pitchFamily="18" charset="0"/>
              </a:rPr>
              <a:t>Xác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định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các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mục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tiêu</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của</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lập</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kế</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hoạch</a:t>
            </a:r>
            <a:r>
              <a:rPr lang="en-US" sz="1600" i="1" dirty="0">
                <a:solidFill>
                  <a:srgbClr val="0070C0"/>
                </a:solidFill>
                <a:latin typeface="Times New Roman" panose="02020603050405020304" pitchFamily="18" charset="0"/>
                <a:cs typeface="Times New Roman" panose="02020603050405020304" pitchFamily="18" charset="0"/>
              </a:rPr>
              <a:t>.</a:t>
            </a:r>
            <a:endParaRPr lang="vi-VN" sz="1600" i="1" dirty="0">
              <a:solidFill>
                <a:srgbClr val="0070C0"/>
              </a:solidFill>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v"/>
            </a:pPr>
            <a:r>
              <a:rPr lang="en-US" b="1" i="1" dirty="0" err="1">
                <a:solidFill>
                  <a:srgbClr val="0070C0"/>
                </a:solidFill>
                <a:latin typeface="Times New Roman" panose="02020603050405020304" pitchFamily="18" charset="0"/>
                <a:cs typeface="Times New Roman" panose="02020603050405020304" pitchFamily="18" charset="0"/>
              </a:rPr>
              <a:t>Kiểm</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tra</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quá</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trình</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tiếp</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thu</a:t>
            </a:r>
            <a:endParaRPr lang="vi-VN" i="1" dirty="0">
              <a:solidFill>
                <a:srgbClr val="0070C0"/>
              </a:solidFill>
              <a:latin typeface="Times New Roman" panose="02020603050405020304" pitchFamily="18" charset="0"/>
              <a:cs typeface="Times New Roman" panose="02020603050405020304" pitchFamily="18" charset="0"/>
            </a:endParaRPr>
          </a:p>
          <a:p>
            <a:r>
              <a:rPr lang="en-US" i="1" dirty="0" smtClean="0">
                <a:solidFill>
                  <a:srgbClr val="0070C0"/>
                </a:solidFill>
                <a:latin typeface="Times New Roman" panose="02020603050405020304" pitchFamily="18" charset="0"/>
                <a:cs typeface="Times New Roman" panose="02020603050405020304" pitchFamily="18" charset="0"/>
              </a:rPr>
              <a:t>        </a:t>
            </a:r>
            <a:r>
              <a:rPr lang="en-US" sz="1600" i="1" dirty="0" err="1" smtClean="0">
                <a:solidFill>
                  <a:srgbClr val="0070C0"/>
                </a:solidFill>
                <a:latin typeface="Times New Roman" panose="02020603050405020304" pitchFamily="18" charset="0"/>
                <a:cs typeface="Times New Roman" panose="02020603050405020304" pitchFamily="18" charset="0"/>
              </a:rPr>
              <a:t>Giải</a:t>
            </a:r>
            <a:r>
              <a:rPr lang="en-US" sz="1600" i="1" dirty="0" smtClean="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trình</a:t>
            </a:r>
            <a:r>
              <a:rPr lang="en-US" sz="1600" i="1" dirty="0">
                <a:solidFill>
                  <a:srgbClr val="0070C0"/>
                </a:solidFill>
                <a:latin typeface="Times New Roman" panose="02020603050405020304" pitchFamily="18" charset="0"/>
                <a:cs typeface="Times New Roman" panose="02020603050405020304" pitchFamily="18" charset="0"/>
              </a:rPr>
              <a:t> :</a:t>
            </a:r>
            <a:endParaRPr lang="vi-VN" sz="1600" i="1"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i="1" dirty="0" err="1">
                <a:solidFill>
                  <a:srgbClr val="0070C0"/>
                </a:solidFill>
                <a:latin typeface="Times New Roman" panose="02020603050405020304" pitchFamily="18" charset="0"/>
                <a:cs typeface="Times New Roman" panose="02020603050405020304" pitchFamily="18" charset="0"/>
              </a:rPr>
              <a:t>Thảo</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luận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trên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lớp</a:t>
            </a:r>
            <a:r>
              <a:rPr lang="en-US" sz="1600" i="1" dirty="0">
                <a:solidFill>
                  <a:srgbClr val="0070C0"/>
                </a:solidFill>
                <a:latin typeface="Times New Roman" panose="02020603050405020304" pitchFamily="18" charset="0"/>
                <a:cs typeface="Times New Roman" panose="02020603050405020304" pitchFamily="18" charset="0"/>
              </a:rPr>
              <a:t>.</a:t>
            </a:r>
            <a:endParaRPr lang="vi-VN" sz="1600" i="1" dirty="0">
              <a:solidFill>
                <a:srgbClr val="0070C0"/>
              </a:solidFill>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v"/>
            </a:pPr>
            <a:r>
              <a:rPr lang="en-US" b="1" i="1" dirty="0" err="1">
                <a:solidFill>
                  <a:srgbClr val="0070C0"/>
                </a:solidFill>
                <a:latin typeface="Times New Roman" panose="02020603050405020304" pitchFamily="18" charset="0"/>
                <a:cs typeface="Times New Roman" panose="02020603050405020304" pitchFamily="18" charset="0"/>
              </a:rPr>
              <a:t>Tài</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liệu</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tham</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smtClean="0">
                <a:solidFill>
                  <a:srgbClr val="0070C0"/>
                </a:solidFill>
                <a:latin typeface="Times New Roman" panose="02020603050405020304" pitchFamily="18" charset="0"/>
                <a:cs typeface="Times New Roman" panose="02020603050405020304" pitchFamily="18" charset="0"/>
              </a:rPr>
              <a:t>khảo</a:t>
            </a:r>
            <a:endParaRPr lang="en-US" b="1" i="1" dirty="0" smtClean="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i="1" dirty="0">
                <a:solidFill>
                  <a:srgbClr val="0070C0"/>
                </a:solidFill>
                <a:latin typeface="Times New Roman" panose="02020603050405020304" pitchFamily="18" charset="0"/>
                <a:cs typeface="Times New Roman" panose="02020603050405020304" pitchFamily="18" charset="0"/>
              </a:rPr>
              <a:t>A Guide to the Project Management Body of Knowledge </a:t>
            </a:r>
          </a:p>
          <a:p>
            <a:pPr lvl="1"/>
            <a:r>
              <a:rPr lang="en-US" sz="1600" i="1" dirty="0">
                <a:solidFill>
                  <a:srgbClr val="0070C0"/>
                </a:solidFill>
                <a:latin typeface="Times New Roman" panose="02020603050405020304" pitchFamily="18" charset="0"/>
                <a:cs typeface="Times New Roman" panose="02020603050405020304" pitchFamily="18" charset="0"/>
              </a:rPr>
              <a:t>(PMBOK Guide Third Edition), Pennsylvania : Project Manager Institute.</a:t>
            </a:r>
          </a:p>
          <a:p>
            <a:pPr marL="285750" lvl="0" indent="-285750">
              <a:buFont typeface="Wingdings" panose="05000000000000000000" pitchFamily="2" charset="2"/>
              <a:buChar char="v"/>
            </a:pPr>
            <a:endParaRPr lang="en-US" b="1" dirty="0" smtClean="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v"/>
            </a:pPr>
            <a:endParaRPr lang="vi-VN" dirty="0">
              <a:latin typeface="Times New Roman" panose="02020603050405020304" pitchFamily="18" charset="0"/>
              <a:cs typeface="Times New Roman" panose="02020603050405020304" pitchFamily="18" charset="0"/>
            </a:endParaRPr>
          </a:p>
          <a:p>
            <a:endParaRPr lang="vi-VN" dirty="0"/>
          </a:p>
        </p:txBody>
      </p:sp>
    </p:spTree>
    <p:extLst>
      <p:ext uri="{BB962C8B-B14F-4D97-AF65-F5344CB8AC3E}">
        <p14:creationId xmlns:p14="http://schemas.microsoft.com/office/powerpoint/2010/main" val="37172499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6594" name="Rectangle 2"/>
          <p:cNvSpPr>
            <a:spLocks noGrp="1" noChangeArrowheads="1"/>
          </p:cNvSpPr>
          <p:nvPr>
            <p:ph type="title"/>
          </p:nvPr>
        </p:nvSpPr>
        <p:spPr/>
        <p:txBody>
          <a:bodyPr/>
          <a:lstStyle/>
          <a:p>
            <a:r>
              <a:rPr lang="en-US" altLang="en-US" dirty="0"/>
              <a:t>Scheduling needs </a:t>
            </a:r>
            <a:r>
              <a:rPr lang="en-US" altLang="en-US" dirty="0" smtClean="0"/>
              <a:t/>
            </a:r>
            <a:br>
              <a:rPr lang="en-US" altLang="en-US" dirty="0" smtClean="0"/>
            </a:br>
            <a:r>
              <a:rPr lang="en-US" altLang="en-US" dirty="0" err="1" smtClean="0">
                <a:solidFill>
                  <a:srgbClr val="0070C0"/>
                </a:solidFill>
              </a:rPr>
              <a:t>Lên</a:t>
            </a:r>
            <a:r>
              <a:rPr lang="en-US" altLang="en-US" dirty="0" smtClean="0">
                <a:solidFill>
                  <a:srgbClr val="0070C0"/>
                </a:solidFill>
              </a:rPr>
              <a:t> </a:t>
            </a:r>
            <a:r>
              <a:rPr lang="en-US" altLang="en-US" dirty="0" err="1" smtClean="0">
                <a:solidFill>
                  <a:srgbClr val="0070C0"/>
                </a:solidFill>
              </a:rPr>
              <a:t>lịch</a:t>
            </a:r>
            <a:r>
              <a:rPr lang="en-US" altLang="en-US" dirty="0" smtClean="0">
                <a:solidFill>
                  <a:srgbClr val="0070C0"/>
                </a:solidFill>
              </a:rPr>
              <a:t> </a:t>
            </a:r>
            <a:r>
              <a:rPr lang="en-US" altLang="en-US" dirty="0" err="1" smtClean="0">
                <a:solidFill>
                  <a:srgbClr val="0070C0"/>
                </a:solidFill>
              </a:rPr>
              <a:t>trình</a:t>
            </a:r>
            <a:r>
              <a:rPr lang="en-US" altLang="en-US" dirty="0" smtClean="0">
                <a:solidFill>
                  <a:srgbClr val="0070C0"/>
                </a:solidFill>
              </a:rPr>
              <a:t> </a:t>
            </a:r>
            <a:r>
              <a:rPr lang="en-US" altLang="en-US" dirty="0" err="1" smtClean="0">
                <a:solidFill>
                  <a:srgbClr val="0070C0"/>
                </a:solidFill>
              </a:rPr>
              <a:t>cần</a:t>
            </a:r>
            <a:r>
              <a:rPr lang="en-US" altLang="en-US" dirty="0" smtClean="0">
                <a:solidFill>
                  <a:srgbClr val="0070C0"/>
                </a:solidFill>
              </a:rPr>
              <a:t>...</a:t>
            </a:r>
            <a:endParaRPr lang="en-US" altLang="en-US" dirty="0">
              <a:solidFill>
                <a:srgbClr val="0070C0"/>
              </a:solidFill>
            </a:endParaRPr>
          </a:p>
        </p:txBody>
      </p:sp>
      <p:sp>
        <p:nvSpPr>
          <p:cNvPr id="1006595" name="Rectangle 3"/>
          <p:cNvSpPr>
            <a:spLocks noGrp="1" noChangeArrowheads="1"/>
          </p:cNvSpPr>
          <p:nvPr>
            <p:ph sz="half" idx="1"/>
          </p:nvPr>
        </p:nvSpPr>
        <p:spPr/>
        <p:txBody>
          <a:bodyPr>
            <a:normAutofit fontScale="92500" lnSpcReduction="20000"/>
          </a:bodyPr>
          <a:lstStyle/>
          <a:p>
            <a:r>
              <a:rPr lang="en-US" altLang="en-US" dirty="0" err="1" smtClean="0">
                <a:solidFill>
                  <a:srgbClr val="0070C0"/>
                </a:solidFill>
              </a:rPr>
              <a:t>Giảm</a:t>
            </a:r>
            <a:r>
              <a:rPr lang="en-US" altLang="en-US" dirty="0" smtClean="0">
                <a:solidFill>
                  <a:srgbClr val="0070C0"/>
                </a:solidFill>
              </a:rPr>
              <a:t> </a:t>
            </a:r>
            <a:r>
              <a:rPr lang="en-US" altLang="en-US" dirty="0" err="1" smtClean="0">
                <a:solidFill>
                  <a:srgbClr val="0070C0"/>
                </a:solidFill>
              </a:rPr>
              <a:t>tối</a:t>
            </a:r>
            <a:r>
              <a:rPr lang="en-US" altLang="en-US" dirty="0" smtClean="0">
                <a:solidFill>
                  <a:srgbClr val="0070C0"/>
                </a:solidFill>
              </a:rPr>
              <a:t> </a:t>
            </a:r>
            <a:r>
              <a:rPr lang="en-US" altLang="en-US" dirty="0" err="1" smtClean="0">
                <a:solidFill>
                  <a:srgbClr val="0070C0"/>
                </a:solidFill>
              </a:rPr>
              <a:t>đa</a:t>
            </a:r>
            <a:r>
              <a:rPr lang="en-US" altLang="en-US" dirty="0" smtClean="0">
                <a:solidFill>
                  <a:srgbClr val="0070C0"/>
                </a:solidFill>
              </a:rPr>
              <a:t> </a:t>
            </a:r>
            <a:r>
              <a:rPr lang="en-US" altLang="en-US" dirty="0" err="1" smtClean="0">
                <a:solidFill>
                  <a:srgbClr val="0070C0"/>
                </a:solidFill>
              </a:rPr>
              <a:t>thời</a:t>
            </a:r>
            <a:r>
              <a:rPr lang="en-US" altLang="en-US" dirty="0" smtClean="0">
                <a:solidFill>
                  <a:srgbClr val="0070C0"/>
                </a:solidFill>
              </a:rPr>
              <a:t> </a:t>
            </a:r>
            <a:r>
              <a:rPr lang="en-US" altLang="en-US" dirty="0" err="1" smtClean="0">
                <a:solidFill>
                  <a:srgbClr val="0070C0"/>
                </a:solidFill>
              </a:rPr>
              <a:t>gian</a:t>
            </a:r>
            <a:r>
              <a:rPr lang="en-US" altLang="en-US" dirty="0" smtClean="0">
                <a:solidFill>
                  <a:srgbClr val="0070C0"/>
                </a:solidFill>
              </a:rPr>
              <a:t> </a:t>
            </a:r>
            <a:r>
              <a:rPr lang="en-US" altLang="en-US" dirty="0" err="1" smtClean="0">
                <a:solidFill>
                  <a:srgbClr val="0070C0"/>
                </a:solidFill>
              </a:rPr>
              <a:t>bỏ</a:t>
            </a:r>
            <a:r>
              <a:rPr lang="en-US" altLang="en-US" dirty="0" smtClean="0">
                <a:solidFill>
                  <a:srgbClr val="0070C0"/>
                </a:solidFill>
              </a:rPr>
              <a:t> </a:t>
            </a:r>
            <a:r>
              <a:rPr lang="en-US" altLang="en-US" dirty="0" err="1" smtClean="0">
                <a:solidFill>
                  <a:srgbClr val="0070C0"/>
                </a:solidFill>
              </a:rPr>
              <a:t>phí</a:t>
            </a:r>
            <a:endParaRPr lang="en-US" altLang="en-US" dirty="0" smtClean="0">
              <a:solidFill>
                <a:srgbClr val="0070C0"/>
              </a:solidFill>
            </a:endParaRPr>
          </a:p>
          <a:p>
            <a:r>
              <a:rPr lang="en-US" altLang="en-US" dirty="0" err="1" smtClean="0">
                <a:solidFill>
                  <a:srgbClr val="0070C0"/>
                </a:solidFill>
              </a:rPr>
              <a:t>Tận</a:t>
            </a:r>
            <a:r>
              <a:rPr lang="en-US" altLang="en-US" dirty="0" smtClean="0">
                <a:solidFill>
                  <a:srgbClr val="0070C0"/>
                </a:solidFill>
              </a:rPr>
              <a:t> </a:t>
            </a:r>
            <a:r>
              <a:rPr lang="en-US" altLang="en-US" dirty="0" err="1" smtClean="0">
                <a:solidFill>
                  <a:srgbClr val="0070C0"/>
                </a:solidFill>
              </a:rPr>
              <a:t>dụng</a:t>
            </a:r>
            <a:r>
              <a:rPr lang="en-US" altLang="en-US" dirty="0" smtClean="0">
                <a:solidFill>
                  <a:srgbClr val="0070C0"/>
                </a:solidFill>
              </a:rPr>
              <a:t> </a:t>
            </a:r>
            <a:r>
              <a:rPr lang="en-US" altLang="en-US" dirty="0" err="1" smtClean="0">
                <a:solidFill>
                  <a:srgbClr val="0070C0"/>
                </a:solidFill>
              </a:rPr>
              <a:t>tối</a:t>
            </a:r>
            <a:r>
              <a:rPr lang="en-US" altLang="en-US" dirty="0" smtClean="0">
                <a:solidFill>
                  <a:srgbClr val="0070C0"/>
                </a:solidFill>
              </a:rPr>
              <a:t> </a:t>
            </a:r>
            <a:r>
              <a:rPr lang="en-US" altLang="en-US" dirty="0" err="1" smtClean="0">
                <a:solidFill>
                  <a:srgbClr val="0070C0"/>
                </a:solidFill>
              </a:rPr>
              <a:t>đa</a:t>
            </a:r>
            <a:r>
              <a:rPr lang="en-US" altLang="en-US" dirty="0" smtClean="0">
                <a:solidFill>
                  <a:srgbClr val="0070C0"/>
                </a:solidFill>
              </a:rPr>
              <a:t> </a:t>
            </a:r>
            <a:r>
              <a:rPr lang="en-US" altLang="en-US" dirty="0" err="1" smtClean="0">
                <a:solidFill>
                  <a:srgbClr val="0070C0"/>
                </a:solidFill>
              </a:rPr>
              <a:t>các</a:t>
            </a:r>
            <a:r>
              <a:rPr lang="en-US" altLang="en-US" dirty="0" smtClean="0">
                <a:solidFill>
                  <a:srgbClr val="0070C0"/>
                </a:solidFill>
              </a:rPr>
              <a:t> </a:t>
            </a:r>
            <a:r>
              <a:rPr lang="en-US" altLang="en-US" dirty="0" err="1" smtClean="0">
                <a:solidFill>
                  <a:srgbClr val="0070C0"/>
                </a:solidFill>
              </a:rPr>
              <a:t>nguồn</a:t>
            </a:r>
            <a:endParaRPr lang="en-US" altLang="en-US" dirty="0" smtClean="0">
              <a:solidFill>
                <a:srgbClr val="0070C0"/>
              </a:solidFill>
            </a:endParaRPr>
          </a:p>
          <a:p>
            <a:r>
              <a:rPr lang="en-US" altLang="en-US" dirty="0" err="1" smtClean="0">
                <a:solidFill>
                  <a:srgbClr val="0070C0"/>
                </a:solidFill>
              </a:rPr>
              <a:t>Dàn</a:t>
            </a:r>
            <a:r>
              <a:rPr lang="en-US" altLang="en-US" dirty="0" smtClean="0">
                <a:solidFill>
                  <a:srgbClr val="0070C0"/>
                </a:solidFill>
              </a:rPr>
              <a:t> </a:t>
            </a:r>
            <a:r>
              <a:rPr lang="en-US" altLang="en-US" dirty="0" err="1" smtClean="0">
                <a:solidFill>
                  <a:srgbClr val="0070C0"/>
                </a:solidFill>
              </a:rPr>
              <a:t>xếp</a:t>
            </a:r>
            <a:r>
              <a:rPr lang="en-US" altLang="en-US" dirty="0" smtClean="0">
                <a:solidFill>
                  <a:srgbClr val="0070C0"/>
                </a:solidFill>
              </a:rPr>
              <a:t> </a:t>
            </a:r>
            <a:r>
              <a:rPr lang="en-US" altLang="en-US" dirty="0" err="1" smtClean="0">
                <a:solidFill>
                  <a:srgbClr val="0070C0"/>
                </a:solidFill>
              </a:rPr>
              <a:t>chỗ</a:t>
            </a:r>
            <a:r>
              <a:rPr lang="en-US" altLang="en-US" dirty="0" smtClean="0">
                <a:solidFill>
                  <a:srgbClr val="0070C0"/>
                </a:solidFill>
              </a:rPr>
              <a:t> </a:t>
            </a:r>
            <a:r>
              <a:rPr lang="en-US" altLang="en-US" dirty="0" err="1" smtClean="0">
                <a:solidFill>
                  <a:srgbClr val="0070C0"/>
                </a:solidFill>
              </a:rPr>
              <a:t>thừa</a:t>
            </a:r>
            <a:r>
              <a:rPr lang="en-US" altLang="en-US" dirty="0" smtClean="0">
                <a:solidFill>
                  <a:srgbClr val="0070C0"/>
                </a:solidFill>
              </a:rPr>
              <a:t> </a:t>
            </a:r>
            <a:r>
              <a:rPr lang="en-US" altLang="en-US" dirty="0" err="1" smtClean="0">
                <a:solidFill>
                  <a:srgbClr val="0070C0"/>
                </a:solidFill>
              </a:rPr>
              <a:t>và</a:t>
            </a:r>
            <a:r>
              <a:rPr lang="en-US" altLang="en-US" dirty="0" smtClean="0">
                <a:solidFill>
                  <a:srgbClr val="0070C0"/>
                </a:solidFill>
              </a:rPr>
              <a:t> </a:t>
            </a:r>
            <a:r>
              <a:rPr lang="en-US" altLang="en-US" dirty="0" err="1" smtClean="0">
                <a:solidFill>
                  <a:srgbClr val="0070C0"/>
                </a:solidFill>
              </a:rPr>
              <a:t>chỗ</a:t>
            </a:r>
            <a:r>
              <a:rPr lang="en-US" altLang="en-US" dirty="0" smtClean="0">
                <a:solidFill>
                  <a:srgbClr val="0070C0"/>
                </a:solidFill>
              </a:rPr>
              <a:t> </a:t>
            </a:r>
            <a:r>
              <a:rPr lang="en-US" altLang="en-US" dirty="0" err="1" smtClean="0">
                <a:solidFill>
                  <a:srgbClr val="0070C0"/>
                </a:solidFill>
              </a:rPr>
              <a:t>thiếu</a:t>
            </a:r>
            <a:r>
              <a:rPr lang="en-US" altLang="en-US" dirty="0" smtClean="0">
                <a:solidFill>
                  <a:srgbClr val="0070C0"/>
                </a:solidFill>
              </a:rPr>
              <a:t> </a:t>
            </a:r>
            <a:r>
              <a:rPr lang="en-US" altLang="en-US" dirty="0" err="1" smtClean="0">
                <a:solidFill>
                  <a:srgbClr val="0070C0"/>
                </a:solidFill>
              </a:rPr>
              <a:t>của</a:t>
            </a:r>
            <a:r>
              <a:rPr lang="en-US" altLang="en-US" dirty="0" smtClean="0">
                <a:solidFill>
                  <a:srgbClr val="0070C0"/>
                </a:solidFill>
              </a:rPr>
              <a:t> </a:t>
            </a:r>
            <a:r>
              <a:rPr lang="en-US" altLang="en-US" dirty="0" err="1" smtClean="0">
                <a:solidFill>
                  <a:srgbClr val="0070C0"/>
                </a:solidFill>
              </a:rPr>
              <a:t>các</a:t>
            </a:r>
            <a:r>
              <a:rPr lang="en-US" altLang="en-US" dirty="0" smtClean="0">
                <a:solidFill>
                  <a:srgbClr val="0070C0"/>
                </a:solidFill>
              </a:rPr>
              <a:t> </a:t>
            </a:r>
            <a:r>
              <a:rPr lang="en-US" altLang="en-US" dirty="0" err="1" smtClean="0">
                <a:solidFill>
                  <a:srgbClr val="0070C0"/>
                </a:solidFill>
              </a:rPr>
              <a:t>nguồn</a:t>
            </a:r>
            <a:endParaRPr lang="en-US" altLang="en-US" dirty="0" smtClean="0">
              <a:solidFill>
                <a:srgbClr val="0070C0"/>
              </a:solidFill>
            </a:endParaRPr>
          </a:p>
          <a:p>
            <a:r>
              <a:rPr lang="en-US" altLang="en-US" dirty="0" err="1" smtClean="0">
                <a:solidFill>
                  <a:srgbClr val="0070C0"/>
                </a:solidFill>
              </a:rPr>
              <a:t>Xem</a:t>
            </a:r>
            <a:r>
              <a:rPr lang="en-US" altLang="en-US" dirty="0" smtClean="0">
                <a:solidFill>
                  <a:srgbClr val="0070C0"/>
                </a:solidFill>
              </a:rPr>
              <a:t> </a:t>
            </a:r>
            <a:r>
              <a:rPr lang="en-US" altLang="en-US" dirty="0" err="1" smtClean="0">
                <a:solidFill>
                  <a:srgbClr val="0070C0"/>
                </a:solidFill>
              </a:rPr>
              <a:t>xét</a:t>
            </a:r>
            <a:r>
              <a:rPr lang="en-US" altLang="en-US" dirty="0" smtClean="0">
                <a:solidFill>
                  <a:srgbClr val="0070C0"/>
                </a:solidFill>
              </a:rPr>
              <a:t> </a:t>
            </a:r>
            <a:r>
              <a:rPr lang="en-US" altLang="en-US" dirty="0" err="1" smtClean="0">
                <a:solidFill>
                  <a:srgbClr val="0070C0"/>
                </a:solidFill>
              </a:rPr>
              <a:t>các</a:t>
            </a:r>
            <a:r>
              <a:rPr lang="en-US" altLang="en-US" dirty="0" smtClean="0">
                <a:solidFill>
                  <a:srgbClr val="0070C0"/>
                </a:solidFill>
              </a:rPr>
              <a:t> </a:t>
            </a:r>
            <a:r>
              <a:rPr lang="en-US" altLang="en-US" dirty="0" err="1" smtClean="0">
                <a:solidFill>
                  <a:srgbClr val="0070C0"/>
                </a:solidFill>
              </a:rPr>
              <a:t>hạn</a:t>
            </a:r>
            <a:r>
              <a:rPr lang="en-US" altLang="en-US" dirty="0" smtClean="0">
                <a:solidFill>
                  <a:srgbClr val="0070C0"/>
                </a:solidFill>
              </a:rPr>
              <a:t> </a:t>
            </a:r>
            <a:r>
              <a:rPr lang="en-US" altLang="en-US" dirty="0" err="1" smtClean="0">
                <a:solidFill>
                  <a:srgbClr val="0070C0"/>
                </a:solidFill>
              </a:rPr>
              <a:t>chế</a:t>
            </a:r>
            <a:r>
              <a:rPr lang="en-US" altLang="en-US" dirty="0" smtClean="0">
                <a:solidFill>
                  <a:srgbClr val="0070C0"/>
                </a:solidFill>
              </a:rPr>
              <a:t> </a:t>
            </a:r>
            <a:r>
              <a:rPr lang="en-US" altLang="en-US" dirty="0" err="1" smtClean="0">
                <a:solidFill>
                  <a:srgbClr val="0070C0"/>
                </a:solidFill>
              </a:rPr>
              <a:t>của</a:t>
            </a:r>
            <a:r>
              <a:rPr lang="en-US" altLang="en-US" dirty="0" smtClean="0">
                <a:solidFill>
                  <a:srgbClr val="0070C0"/>
                </a:solidFill>
              </a:rPr>
              <a:t>:</a:t>
            </a:r>
          </a:p>
          <a:p>
            <a:pPr lvl="1"/>
            <a:r>
              <a:rPr lang="en-US" altLang="en-US" dirty="0" err="1" smtClean="0">
                <a:solidFill>
                  <a:srgbClr val="0070C0"/>
                </a:solidFill>
              </a:rPr>
              <a:t>các</a:t>
            </a:r>
            <a:r>
              <a:rPr lang="en-US" altLang="en-US" dirty="0" smtClean="0">
                <a:solidFill>
                  <a:srgbClr val="0070C0"/>
                </a:solidFill>
              </a:rPr>
              <a:t> </a:t>
            </a:r>
            <a:r>
              <a:rPr lang="en-US" altLang="en-US" dirty="0" err="1" smtClean="0">
                <a:solidFill>
                  <a:srgbClr val="0070C0"/>
                </a:solidFill>
              </a:rPr>
              <a:t>nhiệm</a:t>
            </a:r>
            <a:r>
              <a:rPr lang="en-US" altLang="en-US" dirty="0" smtClean="0">
                <a:solidFill>
                  <a:srgbClr val="0070C0"/>
                </a:solidFill>
              </a:rPr>
              <a:t> </a:t>
            </a:r>
            <a:r>
              <a:rPr lang="en-US" altLang="en-US" dirty="0" err="1" smtClean="0">
                <a:solidFill>
                  <a:srgbClr val="0070C0"/>
                </a:solidFill>
              </a:rPr>
              <a:t>vụ</a:t>
            </a:r>
            <a:r>
              <a:rPr lang="en-US" altLang="en-US" dirty="0" smtClean="0">
                <a:solidFill>
                  <a:srgbClr val="0070C0"/>
                </a:solidFill>
              </a:rPr>
              <a:t> </a:t>
            </a:r>
            <a:r>
              <a:rPr lang="en-US" altLang="en-US" dirty="0" err="1" smtClean="0">
                <a:solidFill>
                  <a:srgbClr val="0070C0"/>
                </a:solidFill>
              </a:rPr>
              <a:t>phụ</a:t>
            </a:r>
            <a:r>
              <a:rPr lang="en-US" altLang="en-US" dirty="0" smtClean="0">
                <a:solidFill>
                  <a:srgbClr val="0070C0"/>
                </a:solidFill>
              </a:rPr>
              <a:t> </a:t>
            </a:r>
            <a:r>
              <a:rPr lang="en-US" altLang="en-US" dirty="0" err="1" smtClean="0">
                <a:solidFill>
                  <a:srgbClr val="0070C0"/>
                </a:solidFill>
              </a:rPr>
              <a:t>thuộc</a:t>
            </a:r>
            <a:endParaRPr lang="en-US" altLang="en-US" dirty="0" smtClean="0">
              <a:solidFill>
                <a:srgbClr val="0070C0"/>
              </a:solidFill>
            </a:endParaRPr>
          </a:p>
          <a:p>
            <a:pPr lvl="1"/>
            <a:r>
              <a:rPr lang="en-US" altLang="en-US" dirty="0" err="1" smtClean="0">
                <a:solidFill>
                  <a:srgbClr val="0070C0"/>
                </a:solidFill>
              </a:rPr>
              <a:t>các</a:t>
            </a:r>
            <a:r>
              <a:rPr lang="en-US" altLang="en-US" dirty="0" smtClean="0">
                <a:solidFill>
                  <a:srgbClr val="0070C0"/>
                </a:solidFill>
              </a:rPr>
              <a:t> </a:t>
            </a:r>
            <a:r>
              <a:rPr lang="en-US" altLang="en-US" dirty="0" err="1" smtClean="0">
                <a:solidFill>
                  <a:srgbClr val="0070C0"/>
                </a:solidFill>
              </a:rPr>
              <a:t>nguồn</a:t>
            </a:r>
            <a:r>
              <a:rPr lang="en-US" altLang="en-US" dirty="0" smtClean="0">
                <a:solidFill>
                  <a:srgbClr val="0070C0"/>
                </a:solidFill>
              </a:rPr>
              <a:t> </a:t>
            </a:r>
            <a:r>
              <a:rPr lang="en-US" altLang="en-US" dirty="0" err="1" smtClean="0">
                <a:solidFill>
                  <a:srgbClr val="0070C0"/>
                </a:solidFill>
              </a:rPr>
              <a:t>sẵn</a:t>
            </a:r>
            <a:r>
              <a:rPr lang="en-US" altLang="en-US" dirty="0" smtClean="0">
                <a:solidFill>
                  <a:srgbClr val="0070C0"/>
                </a:solidFill>
              </a:rPr>
              <a:t> </a:t>
            </a:r>
            <a:r>
              <a:rPr lang="en-US" altLang="en-US" dirty="0" err="1" smtClean="0">
                <a:solidFill>
                  <a:srgbClr val="0070C0"/>
                </a:solidFill>
              </a:rPr>
              <a:t>có</a:t>
            </a:r>
            <a:endParaRPr lang="en-US" altLang="en-US" dirty="0" smtClean="0">
              <a:solidFill>
                <a:srgbClr val="0070C0"/>
              </a:solidFill>
            </a:endParaRPr>
          </a:p>
          <a:p>
            <a:r>
              <a:rPr lang="en-US" altLang="en-US" dirty="0" err="1" smtClean="0">
                <a:solidFill>
                  <a:srgbClr val="0070C0"/>
                </a:solidFill>
              </a:rPr>
              <a:t>Là</a:t>
            </a:r>
            <a:r>
              <a:rPr lang="en-US" altLang="en-US" dirty="0" smtClean="0">
                <a:solidFill>
                  <a:srgbClr val="0070C0"/>
                </a:solidFill>
              </a:rPr>
              <a:t> </a:t>
            </a:r>
            <a:r>
              <a:rPr lang="en-US" altLang="en-US" dirty="0" err="1" smtClean="0">
                <a:solidFill>
                  <a:srgbClr val="0070C0"/>
                </a:solidFill>
              </a:rPr>
              <a:t>một</a:t>
            </a:r>
            <a:r>
              <a:rPr lang="en-US" altLang="en-US" dirty="0" smtClean="0">
                <a:solidFill>
                  <a:srgbClr val="0070C0"/>
                </a:solidFill>
              </a:rPr>
              <a:t> </a:t>
            </a:r>
            <a:r>
              <a:rPr lang="en-US" altLang="en-US" dirty="0" err="1" smtClean="0">
                <a:solidFill>
                  <a:srgbClr val="0070C0"/>
                </a:solidFill>
              </a:rPr>
              <a:t>quy</a:t>
            </a:r>
            <a:r>
              <a:rPr lang="en-US" altLang="en-US" dirty="0" smtClean="0">
                <a:solidFill>
                  <a:srgbClr val="0070C0"/>
                </a:solidFill>
              </a:rPr>
              <a:t> </a:t>
            </a:r>
            <a:r>
              <a:rPr lang="en-US" altLang="en-US" dirty="0" err="1" smtClean="0">
                <a:solidFill>
                  <a:srgbClr val="0070C0"/>
                </a:solidFill>
              </a:rPr>
              <a:t>trình</a:t>
            </a:r>
            <a:r>
              <a:rPr lang="en-US" altLang="en-US" dirty="0" smtClean="0">
                <a:solidFill>
                  <a:srgbClr val="0070C0"/>
                </a:solidFill>
              </a:rPr>
              <a:t> </a:t>
            </a:r>
            <a:r>
              <a:rPr lang="en-US" altLang="en-US" dirty="0" err="1" smtClean="0">
                <a:solidFill>
                  <a:srgbClr val="0070C0"/>
                </a:solidFill>
              </a:rPr>
              <a:t>lặp</a:t>
            </a:r>
            <a:r>
              <a:rPr lang="en-US" altLang="en-US" dirty="0" smtClean="0">
                <a:solidFill>
                  <a:srgbClr val="0070C0"/>
                </a:solidFill>
              </a:rPr>
              <a:t> </a:t>
            </a:r>
            <a:r>
              <a:rPr lang="en-US" altLang="en-US" dirty="0" err="1" smtClean="0">
                <a:solidFill>
                  <a:srgbClr val="0070C0"/>
                </a:solidFill>
              </a:rPr>
              <a:t>lại</a:t>
            </a:r>
            <a:endParaRPr lang="en-US" altLang="en-US" dirty="0" smtClean="0">
              <a:solidFill>
                <a:srgbClr val="0070C0"/>
              </a:solidFill>
            </a:endParaRPr>
          </a:p>
          <a:p>
            <a:pPr lvl="1"/>
            <a:r>
              <a:rPr lang="en-US" altLang="en-US" dirty="0" err="1" smtClean="0">
                <a:solidFill>
                  <a:srgbClr val="0070C0"/>
                </a:solidFill>
              </a:rPr>
              <a:t>thời</a:t>
            </a:r>
            <a:r>
              <a:rPr lang="en-US" altLang="en-US" dirty="0" smtClean="0">
                <a:solidFill>
                  <a:srgbClr val="0070C0"/>
                </a:solidFill>
              </a:rPr>
              <a:t> </a:t>
            </a:r>
            <a:r>
              <a:rPr lang="en-US" altLang="en-US" dirty="0" err="1" smtClean="0">
                <a:solidFill>
                  <a:srgbClr val="0070C0"/>
                </a:solidFill>
              </a:rPr>
              <a:t>gian</a:t>
            </a:r>
            <a:r>
              <a:rPr lang="en-US" altLang="en-US" dirty="0" smtClean="0">
                <a:solidFill>
                  <a:srgbClr val="0070C0"/>
                </a:solidFill>
              </a:rPr>
              <a:t> </a:t>
            </a:r>
            <a:r>
              <a:rPr lang="en-US" altLang="en-US" dirty="0" err="1" smtClean="0">
                <a:solidFill>
                  <a:srgbClr val="0070C0"/>
                </a:solidFill>
              </a:rPr>
              <a:t>biểu</a:t>
            </a:r>
            <a:r>
              <a:rPr lang="en-US" altLang="en-US" dirty="0" smtClean="0">
                <a:solidFill>
                  <a:srgbClr val="0070C0"/>
                </a:solidFill>
              </a:rPr>
              <a:t> </a:t>
            </a:r>
            <a:r>
              <a:rPr lang="en-US" altLang="en-US" dirty="0" err="1" smtClean="0">
                <a:solidFill>
                  <a:srgbClr val="0070C0"/>
                </a:solidFill>
              </a:rPr>
              <a:t>của</a:t>
            </a:r>
            <a:r>
              <a:rPr lang="en-US" altLang="en-US" dirty="0" smtClean="0">
                <a:solidFill>
                  <a:srgbClr val="0070C0"/>
                </a:solidFill>
              </a:rPr>
              <a:t> </a:t>
            </a:r>
            <a:r>
              <a:rPr lang="en-US" altLang="en-US" dirty="0" err="1" smtClean="0">
                <a:solidFill>
                  <a:srgbClr val="0070C0"/>
                </a:solidFill>
              </a:rPr>
              <a:t>quy</a:t>
            </a:r>
            <a:r>
              <a:rPr lang="en-US" altLang="en-US" dirty="0" smtClean="0">
                <a:solidFill>
                  <a:srgbClr val="0070C0"/>
                </a:solidFill>
              </a:rPr>
              <a:t> </a:t>
            </a:r>
            <a:r>
              <a:rPr lang="en-US" altLang="en-US" dirty="0" err="1" smtClean="0">
                <a:solidFill>
                  <a:srgbClr val="0070C0"/>
                </a:solidFill>
              </a:rPr>
              <a:t>trình</a:t>
            </a:r>
            <a:endParaRPr lang="en-US" altLang="en-US" dirty="0" smtClean="0">
              <a:solidFill>
                <a:srgbClr val="0070C0"/>
              </a:solidFill>
            </a:endParaRPr>
          </a:p>
          <a:p>
            <a:pPr lvl="1"/>
            <a:r>
              <a:rPr lang="en-US" altLang="en-US" dirty="0" err="1" smtClean="0">
                <a:solidFill>
                  <a:srgbClr val="0070C0"/>
                </a:solidFill>
              </a:rPr>
              <a:t>rà</a:t>
            </a:r>
            <a:r>
              <a:rPr lang="en-US" altLang="en-US" dirty="0" smtClean="0">
                <a:solidFill>
                  <a:srgbClr val="0070C0"/>
                </a:solidFill>
              </a:rPr>
              <a:t> </a:t>
            </a:r>
            <a:r>
              <a:rPr lang="en-US" altLang="en-US" dirty="0" err="1" smtClean="0">
                <a:solidFill>
                  <a:srgbClr val="0070C0"/>
                </a:solidFill>
              </a:rPr>
              <a:t>xét</a:t>
            </a:r>
            <a:r>
              <a:rPr lang="en-US" altLang="en-US" dirty="0" smtClean="0">
                <a:solidFill>
                  <a:srgbClr val="0070C0"/>
                </a:solidFill>
              </a:rPr>
              <a:t> </a:t>
            </a:r>
            <a:r>
              <a:rPr lang="en-US" altLang="en-US" dirty="0" err="1" smtClean="0">
                <a:solidFill>
                  <a:srgbClr val="0070C0"/>
                </a:solidFill>
              </a:rPr>
              <a:t>thời</a:t>
            </a:r>
            <a:r>
              <a:rPr lang="en-US" altLang="en-US" dirty="0" smtClean="0">
                <a:solidFill>
                  <a:srgbClr val="0070C0"/>
                </a:solidFill>
              </a:rPr>
              <a:t> </a:t>
            </a:r>
            <a:r>
              <a:rPr lang="en-US" altLang="en-US" dirty="0" err="1" smtClean="0">
                <a:solidFill>
                  <a:srgbClr val="0070C0"/>
                </a:solidFill>
              </a:rPr>
              <a:t>gian</a:t>
            </a:r>
            <a:r>
              <a:rPr lang="en-US" altLang="en-US" dirty="0" smtClean="0">
                <a:solidFill>
                  <a:srgbClr val="0070C0"/>
                </a:solidFill>
              </a:rPr>
              <a:t> </a:t>
            </a:r>
            <a:r>
              <a:rPr lang="en-US" altLang="en-US" dirty="0" err="1" smtClean="0">
                <a:solidFill>
                  <a:srgbClr val="0070C0"/>
                </a:solidFill>
              </a:rPr>
              <a:t>biểu</a:t>
            </a:r>
            <a:endParaRPr lang="en-US" altLang="en-US" dirty="0" smtClean="0">
              <a:solidFill>
                <a:srgbClr val="0070C0"/>
              </a:solidFill>
            </a:endParaRPr>
          </a:p>
          <a:p>
            <a:pPr lvl="1"/>
            <a:r>
              <a:rPr lang="en-US" altLang="en-US" dirty="0" err="1" smtClean="0">
                <a:solidFill>
                  <a:srgbClr val="0070C0"/>
                </a:solidFill>
              </a:rPr>
              <a:t>sửa</a:t>
            </a:r>
            <a:r>
              <a:rPr lang="en-US" altLang="en-US" dirty="0" smtClean="0">
                <a:solidFill>
                  <a:srgbClr val="0070C0"/>
                </a:solidFill>
              </a:rPr>
              <a:t> </a:t>
            </a:r>
            <a:r>
              <a:rPr lang="en-US" altLang="en-US" dirty="0" err="1" smtClean="0">
                <a:solidFill>
                  <a:srgbClr val="0070C0"/>
                </a:solidFill>
              </a:rPr>
              <a:t>thời</a:t>
            </a:r>
            <a:r>
              <a:rPr lang="en-US" altLang="en-US" dirty="0" smtClean="0">
                <a:solidFill>
                  <a:srgbClr val="0070C0"/>
                </a:solidFill>
              </a:rPr>
              <a:t> </a:t>
            </a:r>
            <a:r>
              <a:rPr lang="en-US" altLang="en-US" dirty="0" err="1" smtClean="0">
                <a:solidFill>
                  <a:srgbClr val="0070C0"/>
                </a:solidFill>
              </a:rPr>
              <a:t>gian</a:t>
            </a:r>
            <a:r>
              <a:rPr lang="en-US" altLang="en-US" dirty="0" smtClean="0">
                <a:solidFill>
                  <a:srgbClr val="0070C0"/>
                </a:solidFill>
              </a:rPr>
              <a:t> </a:t>
            </a:r>
            <a:r>
              <a:rPr lang="en-US" altLang="en-US" dirty="0" err="1" smtClean="0">
                <a:solidFill>
                  <a:srgbClr val="0070C0"/>
                </a:solidFill>
              </a:rPr>
              <a:t>biểu</a:t>
            </a:r>
            <a:endParaRPr lang="en-US" altLang="en-US" dirty="0" smtClean="0">
              <a:solidFill>
                <a:srgbClr val="0070C0"/>
              </a:solidFill>
            </a:endParaRPr>
          </a:p>
          <a:p>
            <a:pPr lvl="1"/>
            <a:r>
              <a:rPr lang="en-US" altLang="en-US" dirty="0" err="1" smtClean="0">
                <a:solidFill>
                  <a:srgbClr val="0070C0"/>
                </a:solidFill>
              </a:rPr>
              <a:t>lập</a:t>
            </a:r>
            <a:r>
              <a:rPr lang="en-US" altLang="en-US" dirty="0" smtClean="0">
                <a:solidFill>
                  <a:srgbClr val="0070C0"/>
                </a:solidFill>
              </a:rPr>
              <a:t> </a:t>
            </a:r>
            <a:r>
              <a:rPr lang="en-US" altLang="en-US" dirty="0" err="1" smtClean="0">
                <a:solidFill>
                  <a:srgbClr val="0070C0"/>
                </a:solidFill>
              </a:rPr>
              <a:t>lại</a:t>
            </a:r>
            <a:r>
              <a:rPr lang="en-US" altLang="en-US" dirty="0" smtClean="0">
                <a:solidFill>
                  <a:srgbClr val="0070C0"/>
                </a:solidFill>
              </a:rPr>
              <a:t> </a:t>
            </a:r>
            <a:r>
              <a:rPr lang="en-US" altLang="en-US" dirty="0" err="1" smtClean="0">
                <a:solidFill>
                  <a:srgbClr val="0070C0"/>
                </a:solidFill>
              </a:rPr>
              <a:t>thời</a:t>
            </a:r>
            <a:r>
              <a:rPr lang="en-US" altLang="en-US" dirty="0" smtClean="0">
                <a:solidFill>
                  <a:srgbClr val="0070C0"/>
                </a:solidFill>
              </a:rPr>
              <a:t> </a:t>
            </a:r>
            <a:r>
              <a:rPr lang="en-US" altLang="en-US" dirty="0" err="1" smtClean="0">
                <a:solidFill>
                  <a:srgbClr val="0070C0"/>
                </a:solidFill>
              </a:rPr>
              <a:t>gian</a:t>
            </a:r>
            <a:r>
              <a:rPr lang="en-US" altLang="en-US" dirty="0" smtClean="0">
                <a:solidFill>
                  <a:srgbClr val="0070C0"/>
                </a:solidFill>
              </a:rPr>
              <a:t> </a:t>
            </a:r>
            <a:r>
              <a:rPr lang="en-US" altLang="en-US" dirty="0" err="1" smtClean="0">
                <a:solidFill>
                  <a:srgbClr val="0070C0"/>
                </a:solidFill>
              </a:rPr>
              <a:t>biểu</a:t>
            </a:r>
            <a:endParaRPr lang="en-US" altLang="en-US" dirty="0" smtClean="0">
              <a:solidFill>
                <a:srgbClr val="0070C0"/>
              </a:solidFill>
            </a:endParaRPr>
          </a:p>
          <a:p>
            <a:r>
              <a:rPr lang="en-US" altLang="en-US" dirty="0" err="1" smtClean="0">
                <a:solidFill>
                  <a:srgbClr val="0070C0"/>
                </a:solidFill>
              </a:rPr>
              <a:t>Hoàn</a:t>
            </a:r>
            <a:r>
              <a:rPr lang="en-US" altLang="en-US" dirty="0" smtClean="0">
                <a:solidFill>
                  <a:srgbClr val="0070C0"/>
                </a:solidFill>
              </a:rPr>
              <a:t> </a:t>
            </a:r>
            <a:r>
              <a:rPr lang="en-US" altLang="en-US" dirty="0" err="1" smtClean="0">
                <a:solidFill>
                  <a:srgbClr val="0070C0"/>
                </a:solidFill>
              </a:rPr>
              <a:t>thành</a:t>
            </a:r>
            <a:r>
              <a:rPr lang="en-US" altLang="en-US" dirty="0" smtClean="0">
                <a:solidFill>
                  <a:srgbClr val="0070C0"/>
                </a:solidFill>
              </a:rPr>
              <a:t> </a:t>
            </a:r>
            <a:r>
              <a:rPr lang="en-US" altLang="en-US" dirty="0" err="1" smtClean="0">
                <a:solidFill>
                  <a:srgbClr val="0070C0"/>
                </a:solidFill>
              </a:rPr>
              <a:t>với</a:t>
            </a:r>
            <a:r>
              <a:rPr lang="en-US" altLang="en-US" dirty="0" smtClean="0">
                <a:solidFill>
                  <a:srgbClr val="0070C0"/>
                </a:solidFill>
              </a:rPr>
              <a:t> </a:t>
            </a:r>
            <a:r>
              <a:rPr lang="en-US" altLang="en-US" dirty="0" err="1" smtClean="0">
                <a:solidFill>
                  <a:srgbClr val="0070C0"/>
                </a:solidFill>
              </a:rPr>
              <a:t>một</a:t>
            </a:r>
            <a:r>
              <a:rPr lang="en-US" altLang="en-US" dirty="0" smtClean="0">
                <a:solidFill>
                  <a:srgbClr val="0070C0"/>
                </a:solidFill>
              </a:rPr>
              <a:t> </a:t>
            </a:r>
            <a:r>
              <a:rPr lang="en-US" altLang="en-US" dirty="0" err="1" smtClean="0">
                <a:solidFill>
                  <a:srgbClr val="0070C0"/>
                </a:solidFill>
              </a:rPr>
              <a:t>công</a:t>
            </a:r>
            <a:r>
              <a:rPr lang="en-US" altLang="en-US" dirty="0" smtClean="0">
                <a:solidFill>
                  <a:srgbClr val="0070C0"/>
                </a:solidFill>
              </a:rPr>
              <a:t> </a:t>
            </a:r>
            <a:r>
              <a:rPr lang="en-US" altLang="en-US" dirty="0" err="1" smtClean="0">
                <a:solidFill>
                  <a:srgbClr val="0070C0"/>
                </a:solidFill>
              </a:rPr>
              <a:t>cụ</a:t>
            </a:r>
            <a:r>
              <a:rPr lang="en-US" altLang="en-US" dirty="0" smtClean="0">
                <a:solidFill>
                  <a:srgbClr val="0070C0"/>
                </a:solidFill>
              </a:rPr>
              <a:t> </a:t>
            </a:r>
            <a:r>
              <a:rPr lang="en-US" altLang="en-US" dirty="0" err="1" smtClean="0">
                <a:solidFill>
                  <a:srgbClr val="0070C0"/>
                </a:solidFill>
              </a:rPr>
              <a:t>lên</a:t>
            </a:r>
            <a:r>
              <a:rPr lang="en-US" altLang="en-US" dirty="0" smtClean="0">
                <a:solidFill>
                  <a:srgbClr val="0070C0"/>
                </a:solidFill>
              </a:rPr>
              <a:t> </a:t>
            </a:r>
            <a:r>
              <a:rPr lang="en-US" altLang="en-US" dirty="0" err="1" smtClean="0">
                <a:solidFill>
                  <a:srgbClr val="0070C0"/>
                </a:solidFill>
              </a:rPr>
              <a:t>lịch</a:t>
            </a:r>
            <a:r>
              <a:rPr lang="en-US" altLang="en-US" dirty="0" smtClean="0">
                <a:solidFill>
                  <a:srgbClr val="0070C0"/>
                </a:solidFill>
              </a:rPr>
              <a:t> </a:t>
            </a:r>
            <a:r>
              <a:rPr lang="en-US" altLang="en-US" dirty="0" err="1" smtClean="0">
                <a:solidFill>
                  <a:srgbClr val="0070C0"/>
                </a:solidFill>
              </a:rPr>
              <a:t>trình</a:t>
            </a:r>
            <a:r>
              <a:rPr lang="en-US" altLang="en-US" dirty="0" smtClean="0">
                <a:solidFill>
                  <a:srgbClr val="0070C0"/>
                </a:solidFill>
              </a:rPr>
              <a:t> </a:t>
            </a:r>
            <a:r>
              <a:rPr lang="en-US" altLang="en-US" dirty="0" err="1" smtClean="0">
                <a:solidFill>
                  <a:srgbClr val="0070C0"/>
                </a:solidFill>
              </a:rPr>
              <a:t>tự</a:t>
            </a:r>
            <a:r>
              <a:rPr lang="en-US" altLang="en-US" dirty="0" smtClean="0">
                <a:solidFill>
                  <a:srgbClr val="0070C0"/>
                </a:solidFill>
              </a:rPr>
              <a:t> </a:t>
            </a:r>
            <a:r>
              <a:rPr lang="en-US" altLang="en-US" dirty="0" err="1" smtClean="0">
                <a:solidFill>
                  <a:srgbClr val="0070C0"/>
                </a:solidFill>
              </a:rPr>
              <a:t>động</a:t>
            </a:r>
            <a:endParaRPr lang="en-US" altLang="en-US" dirty="0">
              <a:solidFill>
                <a:srgbClr val="0070C0"/>
              </a:solidFill>
            </a:endParaRPr>
          </a:p>
        </p:txBody>
      </p:sp>
      <p:sp>
        <p:nvSpPr>
          <p:cNvPr id="2" name="Content Placeholder 1"/>
          <p:cNvSpPr>
            <a:spLocks noGrp="1"/>
          </p:cNvSpPr>
          <p:nvPr>
            <p:ph sz="half" idx="2"/>
          </p:nvPr>
        </p:nvSpPr>
        <p:spPr/>
        <p:txBody>
          <a:bodyPr>
            <a:normAutofit fontScale="92500" lnSpcReduction="20000"/>
          </a:bodyPr>
          <a:lstStyle/>
          <a:p>
            <a:r>
              <a:rPr lang="en-US" dirty="0"/>
              <a:t>Minimize time wasted</a:t>
            </a:r>
          </a:p>
          <a:p>
            <a:r>
              <a:rPr lang="en-US" dirty="0"/>
              <a:t>Make the most of the sources</a:t>
            </a:r>
          </a:p>
          <a:p>
            <a:r>
              <a:rPr lang="en-US" dirty="0"/>
              <a:t>Settle redundancy and lack of resources</a:t>
            </a:r>
          </a:p>
          <a:p>
            <a:r>
              <a:rPr lang="en-US" dirty="0"/>
              <a:t>Consider the limitations of:</a:t>
            </a:r>
          </a:p>
          <a:p>
            <a:pPr lvl="1"/>
            <a:r>
              <a:rPr lang="en-US" dirty="0"/>
              <a:t>dependent tasks</a:t>
            </a:r>
          </a:p>
          <a:p>
            <a:pPr lvl="1"/>
            <a:r>
              <a:rPr lang="en-US" dirty="0"/>
              <a:t>available sources</a:t>
            </a:r>
          </a:p>
          <a:p>
            <a:r>
              <a:rPr lang="en-US" dirty="0"/>
              <a:t>Is an iterative process</a:t>
            </a:r>
          </a:p>
          <a:p>
            <a:pPr lvl="1"/>
            <a:r>
              <a:rPr lang="en-US" dirty="0"/>
              <a:t>process timetable</a:t>
            </a:r>
          </a:p>
          <a:p>
            <a:pPr lvl="1"/>
            <a:r>
              <a:rPr lang="en-US" dirty="0"/>
              <a:t>Review the schedule</a:t>
            </a:r>
          </a:p>
          <a:p>
            <a:pPr lvl="1"/>
            <a:r>
              <a:rPr lang="en-US" dirty="0"/>
              <a:t>correct the schedule</a:t>
            </a:r>
          </a:p>
          <a:p>
            <a:pPr lvl="1"/>
            <a:r>
              <a:rPr lang="en-US" dirty="0"/>
              <a:t>Repeat the schedule</a:t>
            </a:r>
          </a:p>
          <a:p>
            <a:r>
              <a:rPr lang="en-US" dirty="0"/>
              <a:t>Complete with an automated scheduling tool</a:t>
            </a:r>
          </a:p>
        </p:txBody>
      </p:sp>
      <p:sp>
        <p:nvSpPr>
          <p:cNvPr id="36" name="Footer Placeholder 4"/>
          <p:cNvSpPr>
            <a:spLocks noGrp="1"/>
          </p:cNvSpPr>
          <p:nvPr>
            <p:ph type="ftr" sz="quarter" idx="11"/>
          </p:nvPr>
        </p:nvSpPr>
        <p:spPr/>
        <p:txBody>
          <a:bodyPr/>
          <a:lstStyle/>
          <a:p>
            <a:r>
              <a:rPr lang="en-US" altLang="en-US" smtClean="0"/>
              <a:t>Lập kế hoạch thực hiện dự án</a:t>
            </a:r>
            <a:endParaRPr lang="en-US" altLang="en-US"/>
          </a:p>
        </p:txBody>
      </p:sp>
      <p:sp>
        <p:nvSpPr>
          <p:cNvPr id="37" name="Slide Number Placeholder 5"/>
          <p:cNvSpPr>
            <a:spLocks noGrp="1"/>
          </p:cNvSpPr>
          <p:nvPr>
            <p:ph type="sldNum" sz="quarter" idx="12"/>
          </p:nvPr>
        </p:nvSpPr>
        <p:spPr/>
        <p:txBody>
          <a:bodyPr/>
          <a:lstStyle/>
          <a:p>
            <a:pPr lvl="1"/>
            <a:fld id="{E5F1C45D-62E7-4905-AA3C-63785DCC7681}" type="slidenum">
              <a:rPr lang="en-US" altLang="en-US" smtClean="0"/>
              <a:pPr lvl="1"/>
              <a:t>20</a:t>
            </a:fld>
            <a:endParaRPr lang="en-US" altLang="en-US"/>
          </a:p>
        </p:txBody>
      </p:sp>
      <p:grpSp>
        <p:nvGrpSpPr>
          <p:cNvPr id="6" name="Group 5"/>
          <p:cNvGrpSpPr/>
          <p:nvPr/>
        </p:nvGrpSpPr>
        <p:grpSpPr>
          <a:xfrm>
            <a:off x="8039311" y="419883"/>
            <a:ext cx="2933489" cy="1317477"/>
            <a:chOff x="5148064" y="3772569"/>
            <a:chExt cx="3462337" cy="1744663"/>
          </a:xfrm>
        </p:grpSpPr>
        <p:sp>
          <p:nvSpPr>
            <p:cNvPr id="1006596" name="Freeform 4"/>
            <p:cNvSpPr>
              <a:spLocks/>
            </p:cNvSpPr>
            <p:nvPr/>
          </p:nvSpPr>
          <p:spPr bwMode="auto">
            <a:xfrm>
              <a:off x="6535539" y="3785269"/>
              <a:ext cx="346075" cy="323850"/>
            </a:xfrm>
            <a:custGeom>
              <a:avLst/>
              <a:gdLst>
                <a:gd name="T0" fmla="*/ 139 w 201"/>
                <a:gd name="T1" fmla="*/ 195 h 204"/>
                <a:gd name="T2" fmla="*/ 63 w 201"/>
                <a:gd name="T3" fmla="*/ 203 h 204"/>
                <a:gd name="T4" fmla="*/ 68 w 201"/>
                <a:gd name="T5" fmla="*/ 108 h 204"/>
                <a:gd name="T6" fmla="*/ 25 w 201"/>
                <a:gd name="T7" fmla="*/ 104 h 204"/>
                <a:gd name="T8" fmla="*/ 0 w 201"/>
                <a:gd name="T9" fmla="*/ 84 h 204"/>
                <a:gd name="T10" fmla="*/ 1 w 201"/>
                <a:gd name="T11" fmla="*/ 51 h 204"/>
                <a:gd name="T12" fmla="*/ 12 w 201"/>
                <a:gd name="T13" fmla="*/ 25 h 204"/>
                <a:gd name="T14" fmla="*/ 33 w 201"/>
                <a:gd name="T15" fmla="*/ 12 h 204"/>
                <a:gd name="T16" fmla="*/ 87 w 201"/>
                <a:gd name="T17" fmla="*/ 1 h 204"/>
                <a:gd name="T18" fmla="*/ 147 w 201"/>
                <a:gd name="T19" fmla="*/ 0 h 204"/>
                <a:gd name="T20" fmla="*/ 180 w 201"/>
                <a:gd name="T21" fmla="*/ 12 h 204"/>
                <a:gd name="T22" fmla="*/ 196 w 201"/>
                <a:gd name="T23" fmla="*/ 37 h 204"/>
                <a:gd name="T24" fmla="*/ 200 w 201"/>
                <a:gd name="T25" fmla="*/ 61 h 204"/>
                <a:gd name="T26" fmla="*/ 192 w 201"/>
                <a:gd name="T27" fmla="*/ 84 h 204"/>
                <a:gd name="T28" fmla="*/ 166 w 201"/>
                <a:gd name="T29" fmla="*/ 95 h 204"/>
                <a:gd name="T30" fmla="*/ 130 w 201"/>
                <a:gd name="T31" fmla="*/ 103 h 204"/>
                <a:gd name="T32" fmla="*/ 139 w 201"/>
                <a:gd name="T33" fmla="*/ 195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1" h="204">
                  <a:moveTo>
                    <a:pt x="139" y="195"/>
                  </a:moveTo>
                  <a:lnTo>
                    <a:pt x="63" y="203"/>
                  </a:lnTo>
                  <a:lnTo>
                    <a:pt x="68" y="108"/>
                  </a:lnTo>
                  <a:lnTo>
                    <a:pt x="25" y="104"/>
                  </a:lnTo>
                  <a:lnTo>
                    <a:pt x="0" y="84"/>
                  </a:lnTo>
                  <a:lnTo>
                    <a:pt x="1" y="51"/>
                  </a:lnTo>
                  <a:lnTo>
                    <a:pt x="12" y="25"/>
                  </a:lnTo>
                  <a:lnTo>
                    <a:pt x="33" y="12"/>
                  </a:lnTo>
                  <a:lnTo>
                    <a:pt x="87" y="1"/>
                  </a:lnTo>
                  <a:lnTo>
                    <a:pt x="147" y="0"/>
                  </a:lnTo>
                  <a:lnTo>
                    <a:pt x="180" y="12"/>
                  </a:lnTo>
                  <a:lnTo>
                    <a:pt x="196" y="37"/>
                  </a:lnTo>
                  <a:lnTo>
                    <a:pt x="200" y="61"/>
                  </a:lnTo>
                  <a:lnTo>
                    <a:pt x="192" y="84"/>
                  </a:lnTo>
                  <a:lnTo>
                    <a:pt x="166" y="95"/>
                  </a:lnTo>
                  <a:lnTo>
                    <a:pt x="130" y="103"/>
                  </a:lnTo>
                  <a:lnTo>
                    <a:pt x="139" y="195"/>
                  </a:lnTo>
                </a:path>
              </a:pathLst>
            </a:custGeom>
            <a:solidFill>
              <a:srgbClr val="FFCA77"/>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6597" name="Freeform 5"/>
            <p:cNvSpPr>
              <a:spLocks/>
            </p:cNvSpPr>
            <p:nvPr/>
          </p:nvSpPr>
          <p:spPr bwMode="auto">
            <a:xfrm>
              <a:off x="6403776" y="4202782"/>
              <a:ext cx="625475" cy="1177925"/>
            </a:xfrm>
            <a:custGeom>
              <a:avLst/>
              <a:gdLst>
                <a:gd name="T0" fmla="*/ 111 w 364"/>
                <a:gd name="T1" fmla="*/ 355 h 742"/>
                <a:gd name="T2" fmla="*/ 56 w 364"/>
                <a:gd name="T3" fmla="*/ 306 h 742"/>
                <a:gd name="T4" fmla="*/ 17 w 364"/>
                <a:gd name="T5" fmla="*/ 249 h 742"/>
                <a:gd name="T6" fmla="*/ 0 w 364"/>
                <a:gd name="T7" fmla="*/ 177 h 742"/>
                <a:gd name="T8" fmla="*/ 1 w 364"/>
                <a:gd name="T9" fmla="*/ 119 h 742"/>
                <a:gd name="T10" fmla="*/ 12 w 364"/>
                <a:gd name="T11" fmla="*/ 96 h 742"/>
                <a:gd name="T12" fmla="*/ 99 w 364"/>
                <a:gd name="T13" fmla="*/ 22 h 742"/>
                <a:gd name="T14" fmla="*/ 183 w 364"/>
                <a:gd name="T15" fmla="*/ 0 h 742"/>
                <a:gd name="T16" fmla="*/ 250 w 364"/>
                <a:gd name="T17" fmla="*/ 4 h 742"/>
                <a:gd name="T18" fmla="*/ 289 w 364"/>
                <a:gd name="T19" fmla="*/ 27 h 742"/>
                <a:gd name="T20" fmla="*/ 315 w 364"/>
                <a:gd name="T21" fmla="*/ 54 h 742"/>
                <a:gd name="T22" fmla="*/ 330 w 364"/>
                <a:gd name="T23" fmla="*/ 96 h 742"/>
                <a:gd name="T24" fmla="*/ 327 w 364"/>
                <a:gd name="T25" fmla="*/ 141 h 742"/>
                <a:gd name="T26" fmla="*/ 304 w 364"/>
                <a:gd name="T27" fmla="*/ 212 h 742"/>
                <a:gd name="T28" fmla="*/ 273 w 364"/>
                <a:gd name="T29" fmla="*/ 268 h 742"/>
                <a:gd name="T30" fmla="*/ 252 w 364"/>
                <a:gd name="T31" fmla="*/ 318 h 742"/>
                <a:gd name="T32" fmla="*/ 245 w 364"/>
                <a:gd name="T33" fmla="*/ 344 h 742"/>
                <a:gd name="T34" fmla="*/ 241 w 364"/>
                <a:gd name="T35" fmla="*/ 405 h 742"/>
                <a:gd name="T36" fmla="*/ 277 w 364"/>
                <a:gd name="T37" fmla="*/ 437 h 742"/>
                <a:gd name="T38" fmla="*/ 316 w 364"/>
                <a:gd name="T39" fmla="*/ 476 h 742"/>
                <a:gd name="T40" fmla="*/ 347 w 364"/>
                <a:gd name="T41" fmla="*/ 517 h 742"/>
                <a:gd name="T42" fmla="*/ 362 w 364"/>
                <a:gd name="T43" fmla="*/ 560 h 742"/>
                <a:gd name="T44" fmla="*/ 363 w 364"/>
                <a:gd name="T45" fmla="*/ 595 h 742"/>
                <a:gd name="T46" fmla="*/ 358 w 364"/>
                <a:gd name="T47" fmla="*/ 637 h 742"/>
                <a:gd name="T48" fmla="*/ 327 w 364"/>
                <a:gd name="T49" fmla="*/ 663 h 742"/>
                <a:gd name="T50" fmla="*/ 262 w 364"/>
                <a:gd name="T51" fmla="*/ 714 h 742"/>
                <a:gd name="T52" fmla="*/ 208 w 364"/>
                <a:gd name="T53" fmla="*/ 732 h 742"/>
                <a:gd name="T54" fmla="*/ 154 w 364"/>
                <a:gd name="T55" fmla="*/ 741 h 742"/>
                <a:gd name="T56" fmla="*/ 94 w 364"/>
                <a:gd name="T57" fmla="*/ 733 h 742"/>
                <a:gd name="T58" fmla="*/ 51 w 364"/>
                <a:gd name="T59" fmla="*/ 717 h 742"/>
                <a:gd name="T60" fmla="*/ 27 w 364"/>
                <a:gd name="T61" fmla="*/ 686 h 742"/>
                <a:gd name="T62" fmla="*/ 16 w 364"/>
                <a:gd name="T63" fmla="*/ 656 h 742"/>
                <a:gd name="T64" fmla="*/ 12 w 364"/>
                <a:gd name="T65" fmla="*/ 626 h 742"/>
                <a:gd name="T66" fmla="*/ 17 w 364"/>
                <a:gd name="T67" fmla="*/ 587 h 742"/>
                <a:gd name="T68" fmla="*/ 36 w 364"/>
                <a:gd name="T69" fmla="*/ 551 h 742"/>
                <a:gd name="T70" fmla="*/ 68 w 364"/>
                <a:gd name="T71" fmla="*/ 506 h 742"/>
                <a:gd name="T72" fmla="*/ 90 w 364"/>
                <a:gd name="T73" fmla="*/ 463 h 742"/>
                <a:gd name="T74" fmla="*/ 111 w 364"/>
                <a:gd name="T75" fmla="*/ 417 h 742"/>
                <a:gd name="T76" fmla="*/ 111 w 364"/>
                <a:gd name="T77" fmla="*/ 355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64" h="742">
                  <a:moveTo>
                    <a:pt x="111" y="355"/>
                  </a:moveTo>
                  <a:lnTo>
                    <a:pt x="56" y="306"/>
                  </a:lnTo>
                  <a:lnTo>
                    <a:pt x="17" y="249"/>
                  </a:lnTo>
                  <a:lnTo>
                    <a:pt x="0" y="177"/>
                  </a:lnTo>
                  <a:lnTo>
                    <a:pt x="1" y="119"/>
                  </a:lnTo>
                  <a:lnTo>
                    <a:pt x="12" y="96"/>
                  </a:lnTo>
                  <a:lnTo>
                    <a:pt x="99" y="22"/>
                  </a:lnTo>
                  <a:lnTo>
                    <a:pt x="183" y="0"/>
                  </a:lnTo>
                  <a:lnTo>
                    <a:pt x="250" y="4"/>
                  </a:lnTo>
                  <a:lnTo>
                    <a:pt x="289" y="27"/>
                  </a:lnTo>
                  <a:lnTo>
                    <a:pt x="315" y="54"/>
                  </a:lnTo>
                  <a:lnTo>
                    <a:pt x="330" y="96"/>
                  </a:lnTo>
                  <a:lnTo>
                    <a:pt x="327" y="141"/>
                  </a:lnTo>
                  <a:lnTo>
                    <a:pt x="304" y="212"/>
                  </a:lnTo>
                  <a:lnTo>
                    <a:pt x="273" y="268"/>
                  </a:lnTo>
                  <a:lnTo>
                    <a:pt x="252" y="318"/>
                  </a:lnTo>
                  <a:lnTo>
                    <a:pt x="245" y="344"/>
                  </a:lnTo>
                  <a:lnTo>
                    <a:pt x="241" y="405"/>
                  </a:lnTo>
                  <a:lnTo>
                    <a:pt x="277" y="437"/>
                  </a:lnTo>
                  <a:lnTo>
                    <a:pt x="316" y="476"/>
                  </a:lnTo>
                  <a:lnTo>
                    <a:pt x="347" y="517"/>
                  </a:lnTo>
                  <a:lnTo>
                    <a:pt x="362" y="560"/>
                  </a:lnTo>
                  <a:lnTo>
                    <a:pt x="363" y="595"/>
                  </a:lnTo>
                  <a:lnTo>
                    <a:pt x="358" y="637"/>
                  </a:lnTo>
                  <a:lnTo>
                    <a:pt x="327" y="663"/>
                  </a:lnTo>
                  <a:lnTo>
                    <a:pt x="262" y="714"/>
                  </a:lnTo>
                  <a:lnTo>
                    <a:pt x="208" y="732"/>
                  </a:lnTo>
                  <a:lnTo>
                    <a:pt x="154" y="741"/>
                  </a:lnTo>
                  <a:lnTo>
                    <a:pt x="94" y="733"/>
                  </a:lnTo>
                  <a:lnTo>
                    <a:pt x="51" y="717"/>
                  </a:lnTo>
                  <a:lnTo>
                    <a:pt x="27" y="686"/>
                  </a:lnTo>
                  <a:lnTo>
                    <a:pt x="16" y="656"/>
                  </a:lnTo>
                  <a:lnTo>
                    <a:pt x="12" y="626"/>
                  </a:lnTo>
                  <a:lnTo>
                    <a:pt x="17" y="587"/>
                  </a:lnTo>
                  <a:lnTo>
                    <a:pt x="36" y="551"/>
                  </a:lnTo>
                  <a:lnTo>
                    <a:pt x="68" y="506"/>
                  </a:lnTo>
                  <a:lnTo>
                    <a:pt x="90" y="463"/>
                  </a:lnTo>
                  <a:lnTo>
                    <a:pt x="111" y="417"/>
                  </a:lnTo>
                  <a:lnTo>
                    <a:pt x="111" y="355"/>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6598" name="Freeform 6"/>
            <p:cNvSpPr>
              <a:spLocks/>
            </p:cNvSpPr>
            <p:nvPr/>
          </p:nvSpPr>
          <p:spPr bwMode="auto">
            <a:xfrm>
              <a:off x="5652889" y="4552032"/>
              <a:ext cx="2276475" cy="484187"/>
            </a:xfrm>
            <a:custGeom>
              <a:avLst/>
              <a:gdLst>
                <a:gd name="T0" fmla="*/ 54 w 1323"/>
                <a:gd name="T1" fmla="*/ 112 h 305"/>
                <a:gd name="T2" fmla="*/ 41 w 1323"/>
                <a:gd name="T3" fmla="*/ 191 h 305"/>
                <a:gd name="T4" fmla="*/ 3 w 1323"/>
                <a:gd name="T5" fmla="*/ 117 h 305"/>
                <a:gd name="T6" fmla="*/ 10 w 1323"/>
                <a:gd name="T7" fmla="*/ 38 h 305"/>
                <a:gd name="T8" fmla="*/ 57 w 1323"/>
                <a:gd name="T9" fmla="*/ 12 h 305"/>
                <a:gd name="T10" fmla="*/ 188 w 1323"/>
                <a:gd name="T11" fmla="*/ 62 h 305"/>
                <a:gd name="T12" fmla="*/ 339 w 1323"/>
                <a:gd name="T13" fmla="*/ 120 h 305"/>
                <a:gd name="T14" fmla="*/ 448 w 1323"/>
                <a:gd name="T15" fmla="*/ 171 h 305"/>
                <a:gd name="T16" fmla="*/ 574 w 1323"/>
                <a:gd name="T17" fmla="*/ 136 h 305"/>
                <a:gd name="T18" fmla="*/ 671 w 1323"/>
                <a:gd name="T19" fmla="*/ 127 h 305"/>
                <a:gd name="T20" fmla="*/ 763 w 1323"/>
                <a:gd name="T21" fmla="*/ 112 h 305"/>
                <a:gd name="T22" fmla="*/ 859 w 1323"/>
                <a:gd name="T23" fmla="*/ 88 h 305"/>
                <a:gd name="T24" fmla="*/ 971 w 1323"/>
                <a:gd name="T25" fmla="*/ 61 h 305"/>
                <a:gd name="T26" fmla="*/ 1074 w 1323"/>
                <a:gd name="T27" fmla="*/ 31 h 305"/>
                <a:gd name="T28" fmla="*/ 1184 w 1323"/>
                <a:gd name="T29" fmla="*/ 8 h 305"/>
                <a:gd name="T30" fmla="*/ 1277 w 1323"/>
                <a:gd name="T31" fmla="*/ 4 h 305"/>
                <a:gd name="T32" fmla="*/ 1316 w 1323"/>
                <a:gd name="T33" fmla="*/ 57 h 305"/>
                <a:gd name="T34" fmla="*/ 1322 w 1323"/>
                <a:gd name="T35" fmla="*/ 109 h 305"/>
                <a:gd name="T36" fmla="*/ 1291 w 1323"/>
                <a:gd name="T37" fmla="*/ 164 h 305"/>
                <a:gd name="T38" fmla="*/ 1266 w 1323"/>
                <a:gd name="T39" fmla="*/ 209 h 305"/>
                <a:gd name="T40" fmla="*/ 1262 w 1323"/>
                <a:gd name="T41" fmla="*/ 264 h 305"/>
                <a:gd name="T42" fmla="*/ 1251 w 1323"/>
                <a:gd name="T43" fmla="*/ 300 h 305"/>
                <a:gd name="T44" fmla="*/ 1224 w 1323"/>
                <a:gd name="T45" fmla="*/ 272 h 305"/>
                <a:gd name="T46" fmla="*/ 1222 w 1323"/>
                <a:gd name="T47" fmla="*/ 207 h 305"/>
                <a:gd name="T48" fmla="*/ 1265 w 1323"/>
                <a:gd name="T49" fmla="*/ 135 h 305"/>
                <a:gd name="T50" fmla="*/ 1281 w 1323"/>
                <a:gd name="T51" fmla="*/ 88 h 305"/>
                <a:gd name="T52" fmla="*/ 1270 w 1323"/>
                <a:gd name="T53" fmla="*/ 43 h 305"/>
                <a:gd name="T54" fmla="*/ 1205 w 1323"/>
                <a:gd name="T55" fmla="*/ 45 h 305"/>
                <a:gd name="T56" fmla="*/ 1104 w 1323"/>
                <a:gd name="T57" fmla="*/ 62 h 305"/>
                <a:gd name="T58" fmla="*/ 970 w 1323"/>
                <a:gd name="T59" fmla="*/ 97 h 305"/>
                <a:gd name="T60" fmla="*/ 868 w 1323"/>
                <a:gd name="T61" fmla="*/ 127 h 305"/>
                <a:gd name="T62" fmla="*/ 755 w 1323"/>
                <a:gd name="T63" fmla="*/ 152 h 305"/>
                <a:gd name="T64" fmla="*/ 643 w 1323"/>
                <a:gd name="T65" fmla="*/ 182 h 305"/>
                <a:gd name="T66" fmla="*/ 528 w 1323"/>
                <a:gd name="T67" fmla="*/ 195 h 305"/>
                <a:gd name="T68" fmla="*/ 431 w 1323"/>
                <a:gd name="T69" fmla="*/ 207 h 305"/>
                <a:gd name="T70" fmla="*/ 345 w 1323"/>
                <a:gd name="T71" fmla="*/ 171 h 305"/>
                <a:gd name="T72" fmla="*/ 230 w 1323"/>
                <a:gd name="T73" fmla="*/ 127 h 305"/>
                <a:gd name="T74" fmla="*/ 103 w 1323"/>
                <a:gd name="T75" fmla="*/ 8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3" h="305">
                  <a:moveTo>
                    <a:pt x="38" y="65"/>
                  </a:moveTo>
                  <a:lnTo>
                    <a:pt x="54" y="112"/>
                  </a:lnTo>
                  <a:lnTo>
                    <a:pt x="71" y="156"/>
                  </a:lnTo>
                  <a:lnTo>
                    <a:pt x="41" y="191"/>
                  </a:lnTo>
                  <a:lnTo>
                    <a:pt x="18" y="147"/>
                  </a:lnTo>
                  <a:lnTo>
                    <a:pt x="3" y="117"/>
                  </a:lnTo>
                  <a:lnTo>
                    <a:pt x="0" y="92"/>
                  </a:lnTo>
                  <a:lnTo>
                    <a:pt x="10" y="38"/>
                  </a:lnTo>
                  <a:lnTo>
                    <a:pt x="34" y="9"/>
                  </a:lnTo>
                  <a:lnTo>
                    <a:pt x="57" y="12"/>
                  </a:lnTo>
                  <a:lnTo>
                    <a:pt x="110" y="35"/>
                  </a:lnTo>
                  <a:lnTo>
                    <a:pt x="188" y="62"/>
                  </a:lnTo>
                  <a:lnTo>
                    <a:pt x="268" y="88"/>
                  </a:lnTo>
                  <a:lnTo>
                    <a:pt x="339" y="120"/>
                  </a:lnTo>
                  <a:lnTo>
                    <a:pt x="389" y="143"/>
                  </a:lnTo>
                  <a:lnTo>
                    <a:pt x="448" y="171"/>
                  </a:lnTo>
                  <a:lnTo>
                    <a:pt x="509" y="148"/>
                  </a:lnTo>
                  <a:lnTo>
                    <a:pt x="574" y="136"/>
                  </a:lnTo>
                  <a:lnTo>
                    <a:pt x="623" y="129"/>
                  </a:lnTo>
                  <a:lnTo>
                    <a:pt x="671" y="127"/>
                  </a:lnTo>
                  <a:lnTo>
                    <a:pt x="717" y="120"/>
                  </a:lnTo>
                  <a:lnTo>
                    <a:pt x="763" y="112"/>
                  </a:lnTo>
                  <a:lnTo>
                    <a:pt x="810" y="100"/>
                  </a:lnTo>
                  <a:lnTo>
                    <a:pt x="859" y="88"/>
                  </a:lnTo>
                  <a:lnTo>
                    <a:pt x="912" y="74"/>
                  </a:lnTo>
                  <a:lnTo>
                    <a:pt x="971" y="61"/>
                  </a:lnTo>
                  <a:lnTo>
                    <a:pt x="1023" y="45"/>
                  </a:lnTo>
                  <a:lnTo>
                    <a:pt x="1074" y="31"/>
                  </a:lnTo>
                  <a:lnTo>
                    <a:pt x="1120" y="18"/>
                  </a:lnTo>
                  <a:lnTo>
                    <a:pt x="1184" y="8"/>
                  </a:lnTo>
                  <a:lnTo>
                    <a:pt x="1239" y="0"/>
                  </a:lnTo>
                  <a:lnTo>
                    <a:pt x="1277" y="4"/>
                  </a:lnTo>
                  <a:lnTo>
                    <a:pt x="1300" y="26"/>
                  </a:lnTo>
                  <a:lnTo>
                    <a:pt x="1316" y="57"/>
                  </a:lnTo>
                  <a:lnTo>
                    <a:pt x="1319" y="82"/>
                  </a:lnTo>
                  <a:lnTo>
                    <a:pt x="1322" y="109"/>
                  </a:lnTo>
                  <a:lnTo>
                    <a:pt x="1311" y="140"/>
                  </a:lnTo>
                  <a:lnTo>
                    <a:pt x="1291" y="164"/>
                  </a:lnTo>
                  <a:lnTo>
                    <a:pt x="1276" y="187"/>
                  </a:lnTo>
                  <a:lnTo>
                    <a:pt x="1266" y="209"/>
                  </a:lnTo>
                  <a:lnTo>
                    <a:pt x="1261" y="230"/>
                  </a:lnTo>
                  <a:lnTo>
                    <a:pt x="1262" y="264"/>
                  </a:lnTo>
                  <a:lnTo>
                    <a:pt x="1272" y="285"/>
                  </a:lnTo>
                  <a:lnTo>
                    <a:pt x="1251" y="300"/>
                  </a:lnTo>
                  <a:lnTo>
                    <a:pt x="1231" y="304"/>
                  </a:lnTo>
                  <a:lnTo>
                    <a:pt x="1224" y="272"/>
                  </a:lnTo>
                  <a:lnTo>
                    <a:pt x="1220" y="236"/>
                  </a:lnTo>
                  <a:lnTo>
                    <a:pt x="1222" y="207"/>
                  </a:lnTo>
                  <a:lnTo>
                    <a:pt x="1242" y="158"/>
                  </a:lnTo>
                  <a:lnTo>
                    <a:pt x="1265" y="135"/>
                  </a:lnTo>
                  <a:lnTo>
                    <a:pt x="1276" y="112"/>
                  </a:lnTo>
                  <a:lnTo>
                    <a:pt x="1281" y="88"/>
                  </a:lnTo>
                  <a:lnTo>
                    <a:pt x="1277" y="62"/>
                  </a:lnTo>
                  <a:lnTo>
                    <a:pt x="1270" y="43"/>
                  </a:lnTo>
                  <a:lnTo>
                    <a:pt x="1238" y="39"/>
                  </a:lnTo>
                  <a:lnTo>
                    <a:pt x="1205" y="45"/>
                  </a:lnTo>
                  <a:lnTo>
                    <a:pt x="1155" y="51"/>
                  </a:lnTo>
                  <a:lnTo>
                    <a:pt x="1104" y="62"/>
                  </a:lnTo>
                  <a:lnTo>
                    <a:pt x="1031" y="86"/>
                  </a:lnTo>
                  <a:lnTo>
                    <a:pt x="970" y="97"/>
                  </a:lnTo>
                  <a:lnTo>
                    <a:pt x="909" y="113"/>
                  </a:lnTo>
                  <a:lnTo>
                    <a:pt x="868" y="127"/>
                  </a:lnTo>
                  <a:lnTo>
                    <a:pt x="787" y="144"/>
                  </a:lnTo>
                  <a:lnTo>
                    <a:pt x="755" y="152"/>
                  </a:lnTo>
                  <a:lnTo>
                    <a:pt x="694" y="171"/>
                  </a:lnTo>
                  <a:lnTo>
                    <a:pt x="643" y="182"/>
                  </a:lnTo>
                  <a:lnTo>
                    <a:pt x="581" y="191"/>
                  </a:lnTo>
                  <a:lnTo>
                    <a:pt x="528" y="195"/>
                  </a:lnTo>
                  <a:lnTo>
                    <a:pt x="481" y="203"/>
                  </a:lnTo>
                  <a:lnTo>
                    <a:pt x="431" y="207"/>
                  </a:lnTo>
                  <a:lnTo>
                    <a:pt x="401" y="203"/>
                  </a:lnTo>
                  <a:lnTo>
                    <a:pt x="345" y="171"/>
                  </a:lnTo>
                  <a:lnTo>
                    <a:pt x="291" y="147"/>
                  </a:lnTo>
                  <a:lnTo>
                    <a:pt x="230" y="127"/>
                  </a:lnTo>
                  <a:lnTo>
                    <a:pt x="171" y="105"/>
                  </a:lnTo>
                  <a:lnTo>
                    <a:pt x="103" y="82"/>
                  </a:lnTo>
                  <a:lnTo>
                    <a:pt x="38" y="65"/>
                  </a:lnTo>
                </a:path>
              </a:pathLst>
            </a:custGeom>
            <a:solidFill>
              <a:srgbClr val="DDD4C1"/>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6599" name="Freeform 7"/>
            <p:cNvSpPr>
              <a:spLocks/>
            </p:cNvSpPr>
            <p:nvPr/>
          </p:nvSpPr>
          <p:spPr bwMode="auto">
            <a:xfrm>
              <a:off x="6260901" y="4791744"/>
              <a:ext cx="884238" cy="695325"/>
            </a:xfrm>
            <a:custGeom>
              <a:avLst/>
              <a:gdLst>
                <a:gd name="T0" fmla="*/ 90 w 514"/>
                <a:gd name="T1" fmla="*/ 53 h 438"/>
                <a:gd name="T2" fmla="*/ 148 w 514"/>
                <a:gd name="T3" fmla="*/ 47 h 438"/>
                <a:gd name="T4" fmla="*/ 191 w 514"/>
                <a:gd name="T5" fmla="*/ 39 h 438"/>
                <a:gd name="T6" fmla="*/ 170 w 514"/>
                <a:gd name="T7" fmla="*/ 105 h 438"/>
                <a:gd name="T8" fmla="*/ 137 w 514"/>
                <a:gd name="T9" fmla="*/ 162 h 438"/>
                <a:gd name="T10" fmla="*/ 108 w 514"/>
                <a:gd name="T11" fmla="*/ 209 h 438"/>
                <a:gd name="T12" fmla="*/ 98 w 514"/>
                <a:gd name="T13" fmla="*/ 247 h 438"/>
                <a:gd name="T14" fmla="*/ 102 w 514"/>
                <a:gd name="T15" fmla="*/ 290 h 438"/>
                <a:gd name="T16" fmla="*/ 116 w 514"/>
                <a:gd name="T17" fmla="*/ 321 h 438"/>
                <a:gd name="T18" fmla="*/ 152 w 514"/>
                <a:gd name="T19" fmla="*/ 349 h 438"/>
                <a:gd name="T20" fmla="*/ 193 w 514"/>
                <a:gd name="T21" fmla="*/ 365 h 438"/>
                <a:gd name="T22" fmla="*/ 247 w 514"/>
                <a:gd name="T23" fmla="*/ 367 h 438"/>
                <a:gd name="T24" fmla="*/ 298 w 514"/>
                <a:gd name="T25" fmla="*/ 359 h 438"/>
                <a:gd name="T26" fmla="*/ 340 w 514"/>
                <a:gd name="T27" fmla="*/ 344 h 438"/>
                <a:gd name="T28" fmla="*/ 385 w 514"/>
                <a:gd name="T29" fmla="*/ 313 h 438"/>
                <a:gd name="T30" fmla="*/ 440 w 514"/>
                <a:gd name="T31" fmla="*/ 260 h 438"/>
                <a:gd name="T32" fmla="*/ 443 w 514"/>
                <a:gd name="T33" fmla="*/ 221 h 438"/>
                <a:gd name="T34" fmla="*/ 437 w 514"/>
                <a:gd name="T35" fmla="*/ 169 h 438"/>
                <a:gd name="T36" fmla="*/ 425 w 514"/>
                <a:gd name="T37" fmla="*/ 128 h 438"/>
                <a:gd name="T38" fmla="*/ 385 w 514"/>
                <a:gd name="T39" fmla="*/ 92 h 438"/>
                <a:gd name="T40" fmla="*/ 358 w 514"/>
                <a:gd name="T41" fmla="*/ 54 h 438"/>
                <a:gd name="T42" fmla="*/ 313 w 514"/>
                <a:gd name="T43" fmla="*/ 26 h 438"/>
                <a:gd name="T44" fmla="*/ 409 w 514"/>
                <a:gd name="T45" fmla="*/ 0 h 438"/>
                <a:gd name="T46" fmla="*/ 451 w 514"/>
                <a:gd name="T47" fmla="*/ 50 h 438"/>
                <a:gd name="T48" fmla="*/ 479 w 514"/>
                <a:gd name="T49" fmla="*/ 93 h 438"/>
                <a:gd name="T50" fmla="*/ 503 w 514"/>
                <a:gd name="T51" fmla="*/ 147 h 438"/>
                <a:gd name="T52" fmla="*/ 510 w 514"/>
                <a:gd name="T53" fmla="*/ 182 h 438"/>
                <a:gd name="T54" fmla="*/ 513 w 514"/>
                <a:gd name="T55" fmla="*/ 239 h 438"/>
                <a:gd name="T56" fmla="*/ 498 w 514"/>
                <a:gd name="T57" fmla="*/ 290 h 438"/>
                <a:gd name="T58" fmla="*/ 479 w 514"/>
                <a:gd name="T59" fmla="*/ 318 h 438"/>
                <a:gd name="T60" fmla="*/ 432 w 514"/>
                <a:gd name="T61" fmla="*/ 353 h 438"/>
                <a:gd name="T62" fmla="*/ 367 w 514"/>
                <a:gd name="T63" fmla="*/ 400 h 438"/>
                <a:gd name="T64" fmla="*/ 312 w 514"/>
                <a:gd name="T65" fmla="*/ 415 h 438"/>
                <a:gd name="T66" fmla="*/ 249 w 514"/>
                <a:gd name="T67" fmla="*/ 431 h 438"/>
                <a:gd name="T68" fmla="*/ 202 w 514"/>
                <a:gd name="T69" fmla="*/ 437 h 438"/>
                <a:gd name="T70" fmla="*/ 147 w 514"/>
                <a:gd name="T71" fmla="*/ 433 h 438"/>
                <a:gd name="T72" fmla="*/ 98 w 514"/>
                <a:gd name="T73" fmla="*/ 418 h 438"/>
                <a:gd name="T74" fmla="*/ 58 w 514"/>
                <a:gd name="T75" fmla="*/ 396 h 438"/>
                <a:gd name="T76" fmla="*/ 28 w 514"/>
                <a:gd name="T77" fmla="*/ 363 h 438"/>
                <a:gd name="T78" fmla="*/ 8 w 514"/>
                <a:gd name="T79" fmla="*/ 322 h 438"/>
                <a:gd name="T80" fmla="*/ 0 w 514"/>
                <a:gd name="T81" fmla="*/ 259 h 438"/>
                <a:gd name="T82" fmla="*/ 8 w 514"/>
                <a:gd name="T83" fmla="*/ 200 h 438"/>
                <a:gd name="T84" fmla="*/ 17 w 514"/>
                <a:gd name="T85" fmla="*/ 155 h 438"/>
                <a:gd name="T86" fmla="*/ 40 w 514"/>
                <a:gd name="T87" fmla="*/ 116 h 438"/>
                <a:gd name="T88" fmla="*/ 70 w 514"/>
                <a:gd name="T89" fmla="*/ 85 h 438"/>
                <a:gd name="T90" fmla="*/ 90 w 514"/>
                <a:gd name="T91" fmla="*/ 53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14" h="438">
                  <a:moveTo>
                    <a:pt x="90" y="53"/>
                  </a:moveTo>
                  <a:lnTo>
                    <a:pt x="148" y="47"/>
                  </a:lnTo>
                  <a:lnTo>
                    <a:pt x="191" y="39"/>
                  </a:lnTo>
                  <a:lnTo>
                    <a:pt x="170" y="105"/>
                  </a:lnTo>
                  <a:lnTo>
                    <a:pt x="137" y="162"/>
                  </a:lnTo>
                  <a:lnTo>
                    <a:pt x="108" y="209"/>
                  </a:lnTo>
                  <a:lnTo>
                    <a:pt x="98" y="247"/>
                  </a:lnTo>
                  <a:lnTo>
                    <a:pt x="102" y="290"/>
                  </a:lnTo>
                  <a:lnTo>
                    <a:pt x="116" y="321"/>
                  </a:lnTo>
                  <a:lnTo>
                    <a:pt x="152" y="349"/>
                  </a:lnTo>
                  <a:lnTo>
                    <a:pt x="193" y="365"/>
                  </a:lnTo>
                  <a:lnTo>
                    <a:pt x="247" y="367"/>
                  </a:lnTo>
                  <a:lnTo>
                    <a:pt x="298" y="359"/>
                  </a:lnTo>
                  <a:lnTo>
                    <a:pt x="340" y="344"/>
                  </a:lnTo>
                  <a:lnTo>
                    <a:pt x="385" y="313"/>
                  </a:lnTo>
                  <a:lnTo>
                    <a:pt x="440" y="260"/>
                  </a:lnTo>
                  <a:lnTo>
                    <a:pt x="443" y="221"/>
                  </a:lnTo>
                  <a:lnTo>
                    <a:pt x="437" y="169"/>
                  </a:lnTo>
                  <a:lnTo>
                    <a:pt x="425" y="128"/>
                  </a:lnTo>
                  <a:lnTo>
                    <a:pt x="385" y="92"/>
                  </a:lnTo>
                  <a:lnTo>
                    <a:pt x="358" y="54"/>
                  </a:lnTo>
                  <a:lnTo>
                    <a:pt x="313" y="26"/>
                  </a:lnTo>
                  <a:lnTo>
                    <a:pt x="409" y="0"/>
                  </a:lnTo>
                  <a:lnTo>
                    <a:pt x="451" y="50"/>
                  </a:lnTo>
                  <a:lnTo>
                    <a:pt x="479" y="93"/>
                  </a:lnTo>
                  <a:lnTo>
                    <a:pt x="503" y="147"/>
                  </a:lnTo>
                  <a:lnTo>
                    <a:pt x="510" y="182"/>
                  </a:lnTo>
                  <a:lnTo>
                    <a:pt x="513" y="239"/>
                  </a:lnTo>
                  <a:lnTo>
                    <a:pt x="498" y="290"/>
                  </a:lnTo>
                  <a:lnTo>
                    <a:pt x="479" y="318"/>
                  </a:lnTo>
                  <a:lnTo>
                    <a:pt x="432" y="353"/>
                  </a:lnTo>
                  <a:lnTo>
                    <a:pt x="367" y="400"/>
                  </a:lnTo>
                  <a:lnTo>
                    <a:pt x="312" y="415"/>
                  </a:lnTo>
                  <a:lnTo>
                    <a:pt x="249" y="431"/>
                  </a:lnTo>
                  <a:lnTo>
                    <a:pt x="202" y="437"/>
                  </a:lnTo>
                  <a:lnTo>
                    <a:pt x="147" y="433"/>
                  </a:lnTo>
                  <a:lnTo>
                    <a:pt x="98" y="418"/>
                  </a:lnTo>
                  <a:lnTo>
                    <a:pt x="58" y="396"/>
                  </a:lnTo>
                  <a:lnTo>
                    <a:pt x="28" y="363"/>
                  </a:lnTo>
                  <a:lnTo>
                    <a:pt x="8" y="322"/>
                  </a:lnTo>
                  <a:lnTo>
                    <a:pt x="0" y="259"/>
                  </a:lnTo>
                  <a:lnTo>
                    <a:pt x="8" y="200"/>
                  </a:lnTo>
                  <a:lnTo>
                    <a:pt x="17" y="155"/>
                  </a:lnTo>
                  <a:lnTo>
                    <a:pt x="40" y="116"/>
                  </a:lnTo>
                  <a:lnTo>
                    <a:pt x="70" y="85"/>
                  </a:lnTo>
                  <a:lnTo>
                    <a:pt x="90" y="53"/>
                  </a:lnTo>
                </a:path>
              </a:pathLst>
            </a:custGeom>
            <a:solidFill>
              <a:srgbClr val="FFCA77"/>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6600" name="Freeform 8"/>
            <p:cNvSpPr>
              <a:spLocks/>
            </p:cNvSpPr>
            <p:nvPr/>
          </p:nvSpPr>
          <p:spPr bwMode="auto">
            <a:xfrm>
              <a:off x="6241851" y="4080544"/>
              <a:ext cx="863600" cy="738188"/>
            </a:xfrm>
            <a:custGeom>
              <a:avLst/>
              <a:gdLst>
                <a:gd name="T0" fmla="*/ 116 w 502"/>
                <a:gd name="T1" fmla="*/ 464 h 465"/>
                <a:gd name="T2" fmla="*/ 216 w 502"/>
                <a:gd name="T3" fmla="*/ 443 h 465"/>
                <a:gd name="T4" fmla="*/ 182 w 502"/>
                <a:gd name="T5" fmla="*/ 416 h 465"/>
                <a:gd name="T6" fmla="*/ 148 w 502"/>
                <a:gd name="T7" fmla="*/ 375 h 465"/>
                <a:gd name="T8" fmla="*/ 109 w 502"/>
                <a:gd name="T9" fmla="*/ 327 h 465"/>
                <a:gd name="T10" fmla="*/ 98 w 502"/>
                <a:gd name="T11" fmla="*/ 272 h 465"/>
                <a:gd name="T12" fmla="*/ 97 w 502"/>
                <a:gd name="T13" fmla="*/ 226 h 465"/>
                <a:gd name="T14" fmla="*/ 108 w 502"/>
                <a:gd name="T15" fmla="*/ 179 h 465"/>
                <a:gd name="T16" fmla="*/ 155 w 502"/>
                <a:gd name="T17" fmla="*/ 139 h 465"/>
                <a:gd name="T18" fmla="*/ 202 w 502"/>
                <a:gd name="T19" fmla="*/ 98 h 465"/>
                <a:gd name="T20" fmla="*/ 260 w 502"/>
                <a:gd name="T21" fmla="*/ 81 h 465"/>
                <a:gd name="T22" fmla="*/ 313 w 502"/>
                <a:gd name="T23" fmla="*/ 81 h 465"/>
                <a:gd name="T24" fmla="*/ 358 w 502"/>
                <a:gd name="T25" fmla="*/ 89 h 465"/>
                <a:gd name="T26" fmla="*/ 397 w 502"/>
                <a:gd name="T27" fmla="*/ 113 h 465"/>
                <a:gd name="T28" fmla="*/ 420 w 502"/>
                <a:gd name="T29" fmla="*/ 155 h 465"/>
                <a:gd name="T30" fmla="*/ 425 w 502"/>
                <a:gd name="T31" fmla="*/ 198 h 465"/>
                <a:gd name="T32" fmla="*/ 412 w 502"/>
                <a:gd name="T33" fmla="*/ 253 h 465"/>
                <a:gd name="T34" fmla="*/ 385 w 502"/>
                <a:gd name="T35" fmla="*/ 307 h 465"/>
                <a:gd name="T36" fmla="*/ 359 w 502"/>
                <a:gd name="T37" fmla="*/ 354 h 465"/>
                <a:gd name="T38" fmla="*/ 346 w 502"/>
                <a:gd name="T39" fmla="*/ 398 h 465"/>
                <a:gd name="T40" fmla="*/ 340 w 502"/>
                <a:gd name="T41" fmla="*/ 424 h 465"/>
                <a:gd name="T42" fmla="*/ 385 w 502"/>
                <a:gd name="T43" fmla="*/ 420 h 465"/>
                <a:gd name="T44" fmla="*/ 417 w 502"/>
                <a:gd name="T45" fmla="*/ 412 h 465"/>
                <a:gd name="T46" fmla="*/ 448 w 502"/>
                <a:gd name="T47" fmla="*/ 360 h 465"/>
                <a:gd name="T48" fmla="*/ 475 w 502"/>
                <a:gd name="T49" fmla="*/ 313 h 465"/>
                <a:gd name="T50" fmla="*/ 498 w 502"/>
                <a:gd name="T51" fmla="*/ 260 h 465"/>
                <a:gd name="T52" fmla="*/ 501 w 502"/>
                <a:gd name="T53" fmla="*/ 174 h 465"/>
                <a:gd name="T54" fmla="*/ 493 w 502"/>
                <a:gd name="T55" fmla="*/ 124 h 465"/>
                <a:gd name="T56" fmla="*/ 483 w 502"/>
                <a:gd name="T57" fmla="*/ 85 h 465"/>
                <a:gd name="T58" fmla="*/ 452 w 502"/>
                <a:gd name="T59" fmla="*/ 50 h 465"/>
                <a:gd name="T60" fmla="*/ 416 w 502"/>
                <a:gd name="T61" fmla="*/ 28 h 465"/>
                <a:gd name="T62" fmla="*/ 379 w 502"/>
                <a:gd name="T63" fmla="*/ 8 h 465"/>
                <a:gd name="T64" fmla="*/ 327 w 502"/>
                <a:gd name="T65" fmla="*/ 0 h 465"/>
                <a:gd name="T66" fmla="*/ 278 w 502"/>
                <a:gd name="T67" fmla="*/ 5 h 465"/>
                <a:gd name="T68" fmla="*/ 224 w 502"/>
                <a:gd name="T69" fmla="*/ 17 h 465"/>
                <a:gd name="T70" fmla="*/ 175 w 502"/>
                <a:gd name="T71" fmla="*/ 31 h 465"/>
                <a:gd name="T72" fmla="*/ 139 w 502"/>
                <a:gd name="T73" fmla="*/ 46 h 465"/>
                <a:gd name="T74" fmla="*/ 108 w 502"/>
                <a:gd name="T75" fmla="*/ 71 h 465"/>
                <a:gd name="T76" fmla="*/ 66 w 502"/>
                <a:gd name="T77" fmla="*/ 97 h 465"/>
                <a:gd name="T78" fmla="*/ 27 w 502"/>
                <a:gd name="T79" fmla="*/ 135 h 465"/>
                <a:gd name="T80" fmla="*/ 9 w 502"/>
                <a:gd name="T81" fmla="*/ 174 h 465"/>
                <a:gd name="T82" fmla="*/ 1 w 502"/>
                <a:gd name="T83" fmla="*/ 214 h 465"/>
                <a:gd name="T84" fmla="*/ 0 w 502"/>
                <a:gd name="T85" fmla="*/ 263 h 465"/>
                <a:gd name="T86" fmla="*/ 5 w 502"/>
                <a:gd name="T87" fmla="*/ 302 h 465"/>
                <a:gd name="T88" fmla="*/ 21 w 502"/>
                <a:gd name="T89" fmla="*/ 343 h 465"/>
                <a:gd name="T90" fmla="*/ 40 w 502"/>
                <a:gd name="T91" fmla="*/ 382 h 465"/>
                <a:gd name="T92" fmla="*/ 63 w 502"/>
                <a:gd name="T93" fmla="*/ 418 h 465"/>
                <a:gd name="T94" fmla="*/ 93 w 502"/>
                <a:gd name="T95" fmla="*/ 459 h 465"/>
                <a:gd name="T96" fmla="*/ 116 w 502"/>
                <a:gd name="T97" fmla="*/ 464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02" h="465">
                  <a:moveTo>
                    <a:pt x="116" y="464"/>
                  </a:moveTo>
                  <a:lnTo>
                    <a:pt x="216" y="443"/>
                  </a:lnTo>
                  <a:lnTo>
                    <a:pt x="182" y="416"/>
                  </a:lnTo>
                  <a:lnTo>
                    <a:pt x="148" y="375"/>
                  </a:lnTo>
                  <a:lnTo>
                    <a:pt x="109" y="327"/>
                  </a:lnTo>
                  <a:lnTo>
                    <a:pt x="98" y="272"/>
                  </a:lnTo>
                  <a:lnTo>
                    <a:pt x="97" y="226"/>
                  </a:lnTo>
                  <a:lnTo>
                    <a:pt x="108" y="179"/>
                  </a:lnTo>
                  <a:lnTo>
                    <a:pt x="155" y="139"/>
                  </a:lnTo>
                  <a:lnTo>
                    <a:pt x="202" y="98"/>
                  </a:lnTo>
                  <a:lnTo>
                    <a:pt x="260" y="81"/>
                  </a:lnTo>
                  <a:lnTo>
                    <a:pt x="313" y="81"/>
                  </a:lnTo>
                  <a:lnTo>
                    <a:pt x="358" y="89"/>
                  </a:lnTo>
                  <a:lnTo>
                    <a:pt x="397" y="113"/>
                  </a:lnTo>
                  <a:lnTo>
                    <a:pt x="420" y="155"/>
                  </a:lnTo>
                  <a:lnTo>
                    <a:pt x="425" y="198"/>
                  </a:lnTo>
                  <a:lnTo>
                    <a:pt x="412" y="253"/>
                  </a:lnTo>
                  <a:lnTo>
                    <a:pt x="385" y="307"/>
                  </a:lnTo>
                  <a:lnTo>
                    <a:pt x="359" y="354"/>
                  </a:lnTo>
                  <a:lnTo>
                    <a:pt x="346" y="398"/>
                  </a:lnTo>
                  <a:lnTo>
                    <a:pt x="340" y="424"/>
                  </a:lnTo>
                  <a:lnTo>
                    <a:pt x="385" y="420"/>
                  </a:lnTo>
                  <a:lnTo>
                    <a:pt x="417" y="412"/>
                  </a:lnTo>
                  <a:lnTo>
                    <a:pt x="448" y="360"/>
                  </a:lnTo>
                  <a:lnTo>
                    <a:pt x="475" y="313"/>
                  </a:lnTo>
                  <a:lnTo>
                    <a:pt x="498" y="260"/>
                  </a:lnTo>
                  <a:lnTo>
                    <a:pt x="501" y="174"/>
                  </a:lnTo>
                  <a:lnTo>
                    <a:pt x="493" y="124"/>
                  </a:lnTo>
                  <a:lnTo>
                    <a:pt x="483" y="85"/>
                  </a:lnTo>
                  <a:lnTo>
                    <a:pt x="452" y="50"/>
                  </a:lnTo>
                  <a:lnTo>
                    <a:pt x="416" y="28"/>
                  </a:lnTo>
                  <a:lnTo>
                    <a:pt x="379" y="8"/>
                  </a:lnTo>
                  <a:lnTo>
                    <a:pt x="327" y="0"/>
                  </a:lnTo>
                  <a:lnTo>
                    <a:pt x="278" y="5"/>
                  </a:lnTo>
                  <a:lnTo>
                    <a:pt x="224" y="17"/>
                  </a:lnTo>
                  <a:lnTo>
                    <a:pt x="175" y="31"/>
                  </a:lnTo>
                  <a:lnTo>
                    <a:pt x="139" y="46"/>
                  </a:lnTo>
                  <a:lnTo>
                    <a:pt x="108" y="71"/>
                  </a:lnTo>
                  <a:lnTo>
                    <a:pt x="66" y="97"/>
                  </a:lnTo>
                  <a:lnTo>
                    <a:pt x="27" y="135"/>
                  </a:lnTo>
                  <a:lnTo>
                    <a:pt x="9" y="174"/>
                  </a:lnTo>
                  <a:lnTo>
                    <a:pt x="1" y="214"/>
                  </a:lnTo>
                  <a:lnTo>
                    <a:pt x="0" y="263"/>
                  </a:lnTo>
                  <a:lnTo>
                    <a:pt x="5" y="302"/>
                  </a:lnTo>
                  <a:lnTo>
                    <a:pt x="21" y="343"/>
                  </a:lnTo>
                  <a:lnTo>
                    <a:pt x="40" y="382"/>
                  </a:lnTo>
                  <a:lnTo>
                    <a:pt x="63" y="418"/>
                  </a:lnTo>
                  <a:lnTo>
                    <a:pt x="93" y="459"/>
                  </a:lnTo>
                  <a:lnTo>
                    <a:pt x="116" y="464"/>
                  </a:lnTo>
                </a:path>
              </a:pathLst>
            </a:custGeom>
            <a:solidFill>
              <a:srgbClr val="FFCA77"/>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06601" name="Group 9"/>
            <p:cNvGrpSpPr>
              <a:grpSpLocks/>
            </p:cNvGrpSpPr>
            <p:nvPr/>
          </p:nvGrpSpPr>
          <p:grpSpPr bwMode="auto">
            <a:xfrm>
              <a:off x="5148064" y="3782094"/>
              <a:ext cx="927100" cy="1735138"/>
              <a:chOff x="3549" y="2586"/>
              <a:chExt cx="539" cy="1093"/>
            </a:xfrm>
          </p:grpSpPr>
          <p:sp>
            <p:nvSpPr>
              <p:cNvPr id="1006602" name="Freeform 10"/>
              <p:cNvSpPr>
                <a:spLocks/>
              </p:cNvSpPr>
              <p:nvPr/>
            </p:nvSpPr>
            <p:spPr bwMode="auto">
              <a:xfrm>
                <a:off x="3565" y="2586"/>
                <a:ext cx="268" cy="240"/>
              </a:xfrm>
              <a:custGeom>
                <a:avLst/>
                <a:gdLst>
                  <a:gd name="T0" fmla="*/ 189 w 268"/>
                  <a:gd name="T1" fmla="*/ 72 h 240"/>
                  <a:gd name="T2" fmla="*/ 156 w 268"/>
                  <a:gd name="T3" fmla="*/ 46 h 240"/>
                  <a:gd name="T4" fmla="*/ 122 w 268"/>
                  <a:gd name="T5" fmla="*/ 22 h 240"/>
                  <a:gd name="T6" fmla="*/ 92 w 268"/>
                  <a:gd name="T7" fmla="*/ 9 h 240"/>
                  <a:gd name="T8" fmla="*/ 66 w 268"/>
                  <a:gd name="T9" fmla="*/ 8 h 240"/>
                  <a:gd name="T10" fmla="*/ 46 w 268"/>
                  <a:gd name="T11" fmla="*/ 16 h 240"/>
                  <a:gd name="T12" fmla="*/ 29 w 268"/>
                  <a:gd name="T13" fmla="*/ 30 h 240"/>
                  <a:gd name="T14" fmla="*/ 12 w 268"/>
                  <a:gd name="T15" fmla="*/ 55 h 240"/>
                  <a:gd name="T16" fmla="*/ 0 w 268"/>
                  <a:gd name="T17" fmla="*/ 88 h 240"/>
                  <a:gd name="T18" fmla="*/ 1 w 268"/>
                  <a:gd name="T19" fmla="*/ 118 h 240"/>
                  <a:gd name="T20" fmla="*/ 8 w 268"/>
                  <a:gd name="T21" fmla="*/ 146 h 240"/>
                  <a:gd name="T22" fmla="*/ 25 w 268"/>
                  <a:gd name="T23" fmla="*/ 167 h 240"/>
                  <a:gd name="T24" fmla="*/ 46 w 268"/>
                  <a:gd name="T25" fmla="*/ 189 h 240"/>
                  <a:gd name="T26" fmla="*/ 76 w 268"/>
                  <a:gd name="T27" fmla="*/ 210 h 240"/>
                  <a:gd name="T28" fmla="*/ 112 w 268"/>
                  <a:gd name="T29" fmla="*/ 234 h 240"/>
                  <a:gd name="T30" fmla="*/ 141 w 268"/>
                  <a:gd name="T31" fmla="*/ 239 h 240"/>
                  <a:gd name="T32" fmla="*/ 168 w 268"/>
                  <a:gd name="T33" fmla="*/ 234 h 240"/>
                  <a:gd name="T34" fmla="*/ 191 w 268"/>
                  <a:gd name="T35" fmla="*/ 222 h 240"/>
                  <a:gd name="T36" fmla="*/ 207 w 268"/>
                  <a:gd name="T37" fmla="*/ 196 h 240"/>
                  <a:gd name="T38" fmla="*/ 216 w 268"/>
                  <a:gd name="T39" fmla="*/ 169 h 240"/>
                  <a:gd name="T40" fmla="*/ 218 w 268"/>
                  <a:gd name="T41" fmla="*/ 142 h 240"/>
                  <a:gd name="T42" fmla="*/ 214 w 268"/>
                  <a:gd name="T43" fmla="*/ 117 h 240"/>
                  <a:gd name="T44" fmla="*/ 215 w 268"/>
                  <a:gd name="T45" fmla="*/ 100 h 240"/>
                  <a:gd name="T46" fmla="*/ 236 w 268"/>
                  <a:gd name="T47" fmla="*/ 66 h 240"/>
                  <a:gd name="T48" fmla="*/ 262 w 268"/>
                  <a:gd name="T49" fmla="*/ 43 h 240"/>
                  <a:gd name="T50" fmla="*/ 267 w 268"/>
                  <a:gd name="T51" fmla="*/ 29 h 240"/>
                  <a:gd name="T52" fmla="*/ 262 w 268"/>
                  <a:gd name="T53" fmla="*/ 8 h 240"/>
                  <a:gd name="T54" fmla="*/ 244 w 268"/>
                  <a:gd name="T55" fmla="*/ 0 h 240"/>
                  <a:gd name="T56" fmla="*/ 228 w 268"/>
                  <a:gd name="T57" fmla="*/ 20 h 240"/>
                  <a:gd name="T58" fmla="*/ 221 w 268"/>
                  <a:gd name="T59" fmla="*/ 47 h 240"/>
                  <a:gd name="T60" fmla="*/ 189 w 268"/>
                  <a:gd name="T61" fmla="*/ 72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8" h="240">
                    <a:moveTo>
                      <a:pt x="189" y="72"/>
                    </a:moveTo>
                    <a:lnTo>
                      <a:pt x="156" y="46"/>
                    </a:lnTo>
                    <a:lnTo>
                      <a:pt x="122" y="22"/>
                    </a:lnTo>
                    <a:lnTo>
                      <a:pt x="92" y="9"/>
                    </a:lnTo>
                    <a:lnTo>
                      <a:pt x="66" y="8"/>
                    </a:lnTo>
                    <a:lnTo>
                      <a:pt x="46" y="16"/>
                    </a:lnTo>
                    <a:lnTo>
                      <a:pt x="29" y="30"/>
                    </a:lnTo>
                    <a:lnTo>
                      <a:pt x="12" y="55"/>
                    </a:lnTo>
                    <a:lnTo>
                      <a:pt x="0" y="88"/>
                    </a:lnTo>
                    <a:lnTo>
                      <a:pt x="1" y="118"/>
                    </a:lnTo>
                    <a:lnTo>
                      <a:pt x="8" y="146"/>
                    </a:lnTo>
                    <a:lnTo>
                      <a:pt x="25" y="167"/>
                    </a:lnTo>
                    <a:lnTo>
                      <a:pt x="46" y="189"/>
                    </a:lnTo>
                    <a:lnTo>
                      <a:pt x="76" y="210"/>
                    </a:lnTo>
                    <a:lnTo>
                      <a:pt x="112" y="234"/>
                    </a:lnTo>
                    <a:lnTo>
                      <a:pt x="141" y="239"/>
                    </a:lnTo>
                    <a:lnTo>
                      <a:pt x="168" y="234"/>
                    </a:lnTo>
                    <a:lnTo>
                      <a:pt x="191" y="222"/>
                    </a:lnTo>
                    <a:lnTo>
                      <a:pt x="207" y="196"/>
                    </a:lnTo>
                    <a:lnTo>
                      <a:pt x="216" y="169"/>
                    </a:lnTo>
                    <a:lnTo>
                      <a:pt x="218" y="142"/>
                    </a:lnTo>
                    <a:lnTo>
                      <a:pt x="214" y="117"/>
                    </a:lnTo>
                    <a:lnTo>
                      <a:pt x="215" y="100"/>
                    </a:lnTo>
                    <a:lnTo>
                      <a:pt x="236" y="66"/>
                    </a:lnTo>
                    <a:lnTo>
                      <a:pt x="262" y="43"/>
                    </a:lnTo>
                    <a:lnTo>
                      <a:pt x="267" y="29"/>
                    </a:lnTo>
                    <a:lnTo>
                      <a:pt x="262" y="8"/>
                    </a:lnTo>
                    <a:lnTo>
                      <a:pt x="244" y="0"/>
                    </a:lnTo>
                    <a:lnTo>
                      <a:pt x="228" y="20"/>
                    </a:lnTo>
                    <a:lnTo>
                      <a:pt x="221" y="47"/>
                    </a:lnTo>
                    <a:lnTo>
                      <a:pt x="189" y="7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6603" name="Freeform 11"/>
              <p:cNvSpPr>
                <a:spLocks/>
              </p:cNvSpPr>
              <p:nvPr/>
            </p:nvSpPr>
            <p:spPr bwMode="auto">
              <a:xfrm>
                <a:off x="3549" y="2850"/>
                <a:ext cx="279" cy="457"/>
              </a:xfrm>
              <a:custGeom>
                <a:avLst/>
                <a:gdLst>
                  <a:gd name="T0" fmla="*/ 48 w 279"/>
                  <a:gd name="T1" fmla="*/ 54 h 457"/>
                  <a:gd name="T2" fmla="*/ 82 w 279"/>
                  <a:gd name="T3" fmla="*/ 21 h 457"/>
                  <a:gd name="T4" fmla="*/ 111 w 279"/>
                  <a:gd name="T5" fmla="*/ 4 h 457"/>
                  <a:gd name="T6" fmla="*/ 146 w 279"/>
                  <a:gd name="T7" fmla="*/ 0 h 457"/>
                  <a:gd name="T8" fmla="*/ 174 w 279"/>
                  <a:gd name="T9" fmla="*/ 5 h 457"/>
                  <a:gd name="T10" fmla="*/ 196 w 279"/>
                  <a:gd name="T11" fmla="*/ 17 h 457"/>
                  <a:gd name="T12" fmla="*/ 201 w 279"/>
                  <a:gd name="T13" fmla="*/ 36 h 457"/>
                  <a:gd name="T14" fmla="*/ 201 w 279"/>
                  <a:gd name="T15" fmla="*/ 58 h 457"/>
                  <a:gd name="T16" fmla="*/ 193 w 279"/>
                  <a:gd name="T17" fmla="*/ 75 h 457"/>
                  <a:gd name="T18" fmla="*/ 176 w 279"/>
                  <a:gd name="T19" fmla="*/ 90 h 457"/>
                  <a:gd name="T20" fmla="*/ 157 w 279"/>
                  <a:gd name="T21" fmla="*/ 117 h 457"/>
                  <a:gd name="T22" fmla="*/ 141 w 279"/>
                  <a:gd name="T23" fmla="*/ 144 h 457"/>
                  <a:gd name="T24" fmla="*/ 138 w 279"/>
                  <a:gd name="T25" fmla="*/ 182 h 457"/>
                  <a:gd name="T26" fmla="*/ 145 w 279"/>
                  <a:gd name="T27" fmla="*/ 214 h 457"/>
                  <a:gd name="T28" fmla="*/ 161 w 279"/>
                  <a:gd name="T29" fmla="*/ 246 h 457"/>
                  <a:gd name="T30" fmla="*/ 184 w 279"/>
                  <a:gd name="T31" fmla="*/ 269 h 457"/>
                  <a:gd name="T32" fmla="*/ 221 w 279"/>
                  <a:gd name="T33" fmla="*/ 294 h 457"/>
                  <a:gd name="T34" fmla="*/ 252 w 279"/>
                  <a:gd name="T35" fmla="*/ 323 h 457"/>
                  <a:gd name="T36" fmla="*/ 271 w 279"/>
                  <a:gd name="T37" fmla="*/ 348 h 457"/>
                  <a:gd name="T38" fmla="*/ 278 w 279"/>
                  <a:gd name="T39" fmla="*/ 383 h 457"/>
                  <a:gd name="T40" fmla="*/ 271 w 279"/>
                  <a:gd name="T41" fmla="*/ 402 h 457"/>
                  <a:gd name="T42" fmla="*/ 258 w 279"/>
                  <a:gd name="T43" fmla="*/ 428 h 457"/>
                  <a:gd name="T44" fmla="*/ 239 w 279"/>
                  <a:gd name="T45" fmla="*/ 439 h 457"/>
                  <a:gd name="T46" fmla="*/ 209 w 279"/>
                  <a:gd name="T47" fmla="*/ 451 h 457"/>
                  <a:gd name="T48" fmla="*/ 180 w 279"/>
                  <a:gd name="T49" fmla="*/ 456 h 457"/>
                  <a:gd name="T50" fmla="*/ 157 w 279"/>
                  <a:gd name="T51" fmla="*/ 451 h 457"/>
                  <a:gd name="T52" fmla="*/ 114 w 279"/>
                  <a:gd name="T53" fmla="*/ 433 h 457"/>
                  <a:gd name="T54" fmla="*/ 82 w 279"/>
                  <a:gd name="T55" fmla="*/ 412 h 457"/>
                  <a:gd name="T56" fmla="*/ 47 w 279"/>
                  <a:gd name="T57" fmla="*/ 386 h 457"/>
                  <a:gd name="T58" fmla="*/ 23 w 279"/>
                  <a:gd name="T59" fmla="*/ 352 h 457"/>
                  <a:gd name="T60" fmla="*/ 9 w 279"/>
                  <a:gd name="T61" fmla="*/ 305 h 457"/>
                  <a:gd name="T62" fmla="*/ 0 w 279"/>
                  <a:gd name="T63" fmla="*/ 261 h 457"/>
                  <a:gd name="T64" fmla="*/ 0 w 279"/>
                  <a:gd name="T65" fmla="*/ 210 h 457"/>
                  <a:gd name="T66" fmla="*/ 1 w 279"/>
                  <a:gd name="T67" fmla="*/ 174 h 457"/>
                  <a:gd name="T68" fmla="*/ 9 w 279"/>
                  <a:gd name="T69" fmla="*/ 133 h 457"/>
                  <a:gd name="T70" fmla="*/ 23 w 279"/>
                  <a:gd name="T71" fmla="*/ 98 h 457"/>
                  <a:gd name="T72" fmla="*/ 48 w 279"/>
                  <a:gd name="T73" fmla="*/ 54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9" h="457">
                    <a:moveTo>
                      <a:pt x="48" y="54"/>
                    </a:moveTo>
                    <a:lnTo>
                      <a:pt x="82" y="21"/>
                    </a:lnTo>
                    <a:lnTo>
                      <a:pt x="111" y="4"/>
                    </a:lnTo>
                    <a:lnTo>
                      <a:pt x="146" y="0"/>
                    </a:lnTo>
                    <a:lnTo>
                      <a:pt x="174" y="5"/>
                    </a:lnTo>
                    <a:lnTo>
                      <a:pt x="196" y="17"/>
                    </a:lnTo>
                    <a:lnTo>
                      <a:pt x="201" y="36"/>
                    </a:lnTo>
                    <a:lnTo>
                      <a:pt x="201" y="58"/>
                    </a:lnTo>
                    <a:lnTo>
                      <a:pt x="193" y="75"/>
                    </a:lnTo>
                    <a:lnTo>
                      <a:pt x="176" y="90"/>
                    </a:lnTo>
                    <a:lnTo>
                      <a:pt x="157" y="117"/>
                    </a:lnTo>
                    <a:lnTo>
                      <a:pt x="141" y="144"/>
                    </a:lnTo>
                    <a:lnTo>
                      <a:pt x="138" y="182"/>
                    </a:lnTo>
                    <a:lnTo>
                      <a:pt x="145" y="214"/>
                    </a:lnTo>
                    <a:lnTo>
                      <a:pt x="161" y="246"/>
                    </a:lnTo>
                    <a:lnTo>
                      <a:pt x="184" y="269"/>
                    </a:lnTo>
                    <a:lnTo>
                      <a:pt x="221" y="294"/>
                    </a:lnTo>
                    <a:lnTo>
                      <a:pt x="252" y="323"/>
                    </a:lnTo>
                    <a:lnTo>
                      <a:pt x="271" y="348"/>
                    </a:lnTo>
                    <a:lnTo>
                      <a:pt x="278" y="383"/>
                    </a:lnTo>
                    <a:lnTo>
                      <a:pt x="271" y="402"/>
                    </a:lnTo>
                    <a:lnTo>
                      <a:pt x="258" y="428"/>
                    </a:lnTo>
                    <a:lnTo>
                      <a:pt x="239" y="439"/>
                    </a:lnTo>
                    <a:lnTo>
                      <a:pt x="209" y="451"/>
                    </a:lnTo>
                    <a:lnTo>
                      <a:pt x="180" y="456"/>
                    </a:lnTo>
                    <a:lnTo>
                      <a:pt x="157" y="451"/>
                    </a:lnTo>
                    <a:lnTo>
                      <a:pt x="114" y="433"/>
                    </a:lnTo>
                    <a:lnTo>
                      <a:pt x="82" y="412"/>
                    </a:lnTo>
                    <a:lnTo>
                      <a:pt x="47" y="386"/>
                    </a:lnTo>
                    <a:lnTo>
                      <a:pt x="23" y="352"/>
                    </a:lnTo>
                    <a:lnTo>
                      <a:pt x="9" y="305"/>
                    </a:lnTo>
                    <a:lnTo>
                      <a:pt x="0" y="261"/>
                    </a:lnTo>
                    <a:lnTo>
                      <a:pt x="0" y="210"/>
                    </a:lnTo>
                    <a:lnTo>
                      <a:pt x="1" y="174"/>
                    </a:lnTo>
                    <a:lnTo>
                      <a:pt x="9" y="133"/>
                    </a:lnTo>
                    <a:lnTo>
                      <a:pt x="23" y="98"/>
                    </a:lnTo>
                    <a:lnTo>
                      <a:pt x="48" y="5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6604" name="Freeform 12"/>
              <p:cNvSpPr>
                <a:spLocks/>
              </p:cNvSpPr>
              <p:nvPr/>
            </p:nvSpPr>
            <p:spPr bwMode="auto">
              <a:xfrm>
                <a:off x="3675" y="2865"/>
                <a:ext cx="379" cy="359"/>
              </a:xfrm>
              <a:custGeom>
                <a:avLst/>
                <a:gdLst>
                  <a:gd name="T0" fmla="*/ 8 w 379"/>
                  <a:gd name="T1" fmla="*/ 51 h 359"/>
                  <a:gd name="T2" fmla="*/ 0 w 379"/>
                  <a:gd name="T3" fmla="*/ 19 h 359"/>
                  <a:gd name="T4" fmla="*/ 36 w 379"/>
                  <a:gd name="T5" fmla="*/ 0 h 359"/>
                  <a:gd name="T6" fmla="*/ 66 w 379"/>
                  <a:gd name="T7" fmla="*/ 21 h 359"/>
                  <a:gd name="T8" fmla="*/ 85 w 379"/>
                  <a:gd name="T9" fmla="*/ 62 h 359"/>
                  <a:gd name="T10" fmla="*/ 113 w 379"/>
                  <a:gd name="T11" fmla="*/ 132 h 359"/>
                  <a:gd name="T12" fmla="*/ 136 w 379"/>
                  <a:gd name="T13" fmla="*/ 175 h 359"/>
                  <a:gd name="T14" fmla="*/ 167 w 379"/>
                  <a:gd name="T15" fmla="*/ 218 h 359"/>
                  <a:gd name="T16" fmla="*/ 194 w 379"/>
                  <a:gd name="T17" fmla="*/ 257 h 359"/>
                  <a:gd name="T18" fmla="*/ 237 w 379"/>
                  <a:gd name="T19" fmla="*/ 283 h 359"/>
                  <a:gd name="T20" fmla="*/ 276 w 379"/>
                  <a:gd name="T21" fmla="*/ 287 h 359"/>
                  <a:gd name="T22" fmla="*/ 299 w 379"/>
                  <a:gd name="T23" fmla="*/ 275 h 359"/>
                  <a:gd name="T24" fmla="*/ 326 w 379"/>
                  <a:gd name="T25" fmla="*/ 276 h 359"/>
                  <a:gd name="T26" fmla="*/ 355 w 379"/>
                  <a:gd name="T27" fmla="*/ 292 h 359"/>
                  <a:gd name="T28" fmla="*/ 370 w 379"/>
                  <a:gd name="T29" fmla="*/ 315 h 359"/>
                  <a:gd name="T30" fmla="*/ 378 w 379"/>
                  <a:gd name="T31" fmla="*/ 337 h 359"/>
                  <a:gd name="T32" fmla="*/ 347 w 379"/>
                  <a:gd name="T33" fmla="*/ 358 h 359"/>
                  <a:gd name="T34" fmla="*/ 284 w 379"/>
                  <a:gd name="T35" fmla="*/ 350 h 359"/>
                  <a:gd name="T36" fmla="*/ 246 w 379"/>
                  <a:gd name="T37" fmla="*/ 323 h 359"/>
                  <a:gd name="T38" fmla="*/ 223 w 379"/>
                  <a:gd name="T39" fmla="*/ 307 h 359"/>
                  <a:gd name="T40" fmla="*/ 176 w 379"/>
                  <a:gd name="T41" fmla="*/ 288 h 359"/>
                  <a:gd name="T42" fmla="*/ 141 w 379"/>
                  <a:gd name="T43" fmla="*/ 256 h 359"/>
                  <a:gd name="T44" fmla="*/ 106 w 379"/>
                  <a:gd name="T45" fmla="*/ 211 h 359"/>
                  <a:gd name="T46" fmla="*/ 71 w 379"/>
                  <a:gd name="T47" fmla="*/ 171 h 359"/>
                  <a:gd name="T48" fmla="*/ 43 w 379"/>
                  <a:gd name="T49" fmla="*/ 130 h 359"/>
                  <a:gd name="T50" fmla="*/ 21 w 379"/>
                  <a:gd name="T51" fmla="*/ 86 h 359"/>
                  <a:gd name="T52" fmla="*/ 8 w 379"/>
                  <a:gd name="T53" fmla="*/ 5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9" h="359">
                    <a:moveTo>
                      <a:pt x="8" y="51"/>
                    </a:moveTo>
                    <a:lnTo>
                      <a:pt x="0" y="19"/>
                    </a:lnTo>
                    <a:lnTo>
                      <a:pt x="36" y="0"/>
                    </a:lnTo>
                    <a:lnTo>
                      <a:pt x="66" y="21"/>
                    </a:lnTo>
                    <a:lnTo>
                      <a:pt x="85" y="62"/>
                    </a:lnTo>
                    <a:lnTo>
                      <a:pt x="113" y="132"/>
                    </a:lnTo>
                    <a:lnTo>
                      <a:pt x="136" y="175"/>
                    </a:lnTo>
                    <a:lnTo>
                      <a:pt x="167" y="218"/>
                    </a:lnTo>
                    <a:lnTo>
                      <a:pt x="194" y="257"/>
                    </a:lnTo>
                    <a:lnTo>
                      <a:pt x="237" y="283"/>
                    </a:lnTo>
                    <a:lnTo>
                      <a:pt x="276" y="287"/>
                    </a:lnTo>
                    <a:lnTo>
                      <a:pt x="299" y="275"/>
                    </a:lnTo>
                    <a:lnTo>
                      <a:pt x="326" y="276"/>
                    </a:lnTo>
                    <a:lnTo>
                      <a:pt x="355" y="292"/>
                    </a:lnTo>
                    <a:lnTo>
                      <a:pt x="370" y="315"/>
                    </a:lnTo>
                    <a:lnTo>
                      <a:pt x="378" y="337"/>
                    </a:lnTo>
                    <a:lnTo>
                      <a:pt x="347" y="358"/>
                    </a:lnTo>
                    <a:lnTo>
                      <a:pt x="284" y="350"/>
                    </a:lnTo>
                    <a:lnTo>
                      <a:pt x="246" y="323"/>
                    </a:lnTo>
                    <a:lnTo>
                      <a:pt x="223" y="307"/>
                    </a:lnTo>
                    <a:lnTo>
                      <a:pt x="176" y="288"/>
                    </a:lnTo>
                    <a:lnTo>
                      <a:pt x="141" y="256"/>
                    </a:lnTo>
                    <a:lnTo>
                      <a:pt x="106" y="211"/>
                    </a:lnTo>
                    <a:lnTo>
                      <a:pt x="71" y="171"/>
                    </a:lnTo>
                    <a:lnTo>
                      <a:pt x="43" y="130"/>
                    </a:lnTo>
                    <a:lnTo>
                      <a:pt x="21" y="86"/>
                    </a:lnTo>
                    <a:lnTo>
                      <a:pt x="8" y="51"/>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6605" name="Freeform 13"/>
              <p:cNvSpPr>
                <a:spLocks/>
              </p:cNvSpPr>
              <p:nvPr/>
            </p:nvSpPr>
            <p:spPr bwMode="auto">
              <a:xfrm>
                <a:off x="3678" y="2858"/>
                <a:ext cx="363" cy="282"/>
              </a:xfrm>
              <a:custGeom>
                <a:avLst/>
                <a:gdLst>
                  <a:gd name="T0" fmla="*/ 21 w 363"/>
                  <a:gd name="T1" fmla="*/ 0 h 282"/>
                  <a:gd name="T2" fmla="*/ 56 w 363"/>
                  <a:gd name="T3" fmla="*/ 5 h 282"/>
                  <a:gd name="T4" fmla="*/ 91 w 363"/>
                  <a:gd name="T5" fmla="*/ 17 h 282"/>
                  <a:gd name="T6" fmla="*/ 144 w 363"/>
                  <a:gd name="T7" fmla="*/ 52 h 282"/>
                  <a:gd name="T8" fmla="*/ 195 w 363"/>
                  <a:gd name="T9" fmla="*/ 75 h 282"/>
                  <a:gd name="T10" fmla="*/ 226 w 363"/>
                  <a:gd name="T11" fmla="*/ 91 h 282"/>
                  <a:gd name="T12" fmla="*/ 245 w 363"/>
                  <a:gd name="T13" fmla="*/ 114 h 282"/>
                  <a:gd name="T14" fmla="*/ 262 w 363"/>
                  <a:gd name="T15" fmla="*/ 157 h 282"/>
                  <a:gd name="T16" fmla="*/ 284 w 363"/>
                  <a:gd name="T17" fmla="*/ 185 h 282"/>
                  <a:gd name="T18" fmla="*/ 304 w 363"/>
                  <a:gd name="T19" fmla="*/ 215 h 282"/>
                  <a:gd name="T20" fmla="*/ 335 w 363"/>
                  <a:gd name="T21" fmla="*/ 228 h 282"/>
                  <a:gd name="T22" fmla="*/ 354 w 363"/>
                  <a:gd name="T23" fmla="*/ 260 h 282"/>
                  <a:gd name="T24" fmla="*/ 362 w 363"/>
                  <a:gd name="T25" fmla="*/ 281 h 282"/>
                  <a:gd name="T26" fmla="*/ 317 w 363"/>
                  <a:gd name="T27" fmla="*/ 269 h 282"/>
                  <a:gd name="T28" fmla="*/ 309 w 363"/>
                  <a:gd name="T29" fmla="*/ 256 h 282"/>
                  <a:gd name="T30" fmla="*/ 300 w 363"/>
                  <a:gd name="T31" fmla="*/ 237 h 282"/>
                  <a:gd name="T32" fmla="*/ 289 w 363"/>
                  <a:gd name="T33" fmla="*/ 246 h 282"/>
                  <a:gd name="T34" fmla="*/ 278 w 363"/>
                  <a:gd name="T35" fmla="*/ 250 h 282"/>
                  <a:gd name="T36" fmla="*/ 245 w 363"/>
                  <a:gd name="T37" fmla="*/ 237 h 282"/>
                  <a:gd name="T38" fmla="*/ 247 w 363"/>
                  <a:gd name="T39" fmla="*/ 216 h 282"/>
                  <a:gd name="T40" fmla="*/ 262 w 363"/>
                  <a:gd name="T41" fmla="*/ 204 h 282"/>
                  <a:gd name="T42" fmla="*/ 249 w 363"/>
                  <a:gd name="T43" fmla="*/ 185 h 282"/>
                  <a:gd name="T44" fmla="*/ 234 w 363"/>
                  <a:gd name="T45" fmla="*/ 156 h 282"/>
                  <a:gd name="T46" fmla="*/ 214 w 363"/>
                  <a:gd name="T47" fmla="*/ 126 h 282"/>
                  <a:gd name="T48" fmla="*/ 187 w 363"/>
                  <a:gd name="T49" fmla="*/ 114 h 282"/>
                  <a:gd name="T50" fmla="*/ 136 w 363"/>
                  <a:gd name="T51" fmla="*/ 103 h 282"/>
                  <a:gd name="T52" fmla="*/ 95 w 363"/>
                  <a:gd name="T53" fmla="*/ 94 h 282"/>
                  <a:gd name="T54" fmla="*/ 52 w 363"/>
                  <a:gd name="T55" fmla="*/ 79 h 282"/>
                  <a:gd name="T56" fmla="*/ 16 w 363"/>
                  <a:gd name="T57" fmla="*/ 68 h 282"/>
                  <a:gd name="T58" fmla="*/ 0 w 363"/>
                  <a:gd name="T59" fmla="*/ 36 h 282"/>
                  <a:gd name="T60" fmla="*/ 9 w 363"/>
                  <a:gd name="T61" fmla="*/ 9 h 282"/>
                  <a:gd name="T62" fmla="*/ 21 w 363"/>
                  <a:gd name="T63"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3" h="282">
                    <a:moveTo>
                      <a:pt x="21" y="0"/>
                    </a:moveTo>
                    <a:lnTo>
                      <a:pt x="56" y="5"/>
                    </a:lnTo>
                    <a:lnTo>
                      <a:pt x="91" y="17"/>
                    </a:lnTo>
                    <a:lnTo>
                      <a:pt x="144" y="52"/>
                    </a:lnTo>
                    <a:lnTo>
                      <a:pt x="195" y="75"/>
                    </a:lnTo>
                    <a:lnTo>
                      <a:pt x="226" y="91"/>
                    </a:lnTo>
                    <a:lnTo>
                      <a:pt x="245" y="114"/>
                    </a:lnTo>
                    <a:lnTo>
                      <a:pt x="262" y="157"/>
                    </a:lnTo>
                    <a:lnTo>
                      <a:pt x="284" y="185"/>
                    </a:lnTo>
                    <a:lnTo>
                      <a:pt x="304" y="215"/>
                    </a:lnTo>
                    <a:lnTo>
                      <a:pt x="335" y="228"/>
                    </a:lnTo>
                    <a:lnTo>
                      <a:pt x="354" y="260"/>
                    </a:lnTo>
                    <a:lnTo>
                      <a:pt x="362" y="281"/>
                    </a:lnTo>
                    <a:lnTo>
                      <a:pt x="317" y="269"/>
                    </a:lnTo>
                    <a:lnTo>
                      <a:pt x="309" y="256"/>
                    </a:lnTo>
                    <a:lnTo>
                      <a:pt x="300" y="237"/>
                    </a:lnTo>
                    <a:lnTo>
                      <a:pt x="289" y="246"/>
                    </a:lnTo>
                    <a:lnTo>
                      <a:pt x="278" y="250"/>
                    </a:lnTo>
                    <a:lnTo>
                      <a:pt x="245" y="237"/>
                    </a:lnTo>
                    <a:lnTo>
                      <a:pt x="247" y="216"/>
                    </a:lnTo>
                    <a:lnTo>
                      <a:pt x="262" y="204"/>
                    </a:lnTo>
                    <a:lnTo>
                      <a:pt x="249" y="185"/>
                    </a:lnTo>
                    <a:lnTo>
                      <a:pt x="234" y="156"/>
                    </a:lnTo>
                    <a:lnTo>
                      <a:pt x="214" y="126"/>
                    </a:lnTo>
                    <a:lnTo>
                      <a:pt x="187" y="114"/>
                    </a:lnTo>
                    <a:lnTo>
                      <a:pt x="136" y="103"/>
                    </a:lnTo>
                    <a:lnTo>
                      <a:pt x="95" y="94"/>
                    </a:lnTo>
                    <a:lnTo>
                      <a:pt x="52" y="79"/>
                    </a:lnTo>
                    <a:lnTo>
                      <a:pt x="16" y="68"/>
                    </a:lnTo>
                    <a:lnTo>
                      <a:pt x="0" y="36"/>
                    </a:lnTo>
                    <a:lnTo>
                      <a:pt x="9" y="9"/>
                    </a:lnTo>
                    <a:lnTo>
                      <a:pt x="21"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6606" name="Freeform 14"/>
              <p:cNvSpPr>
                <a:spLocks/>
              </p:cNvSpPr>
              <p:nvPr/>
            </p:nvSpPr>
            <p:spPr bwMode="auto">
              <a:xfrm>
                <a:off x="3672" y="3214"/>
                <a:ext cx="416" cy="455"/>
              </a:xfrm>
              <a:custGeom>
                <a:avLst/>
                <a:gdLst>
                  <a:gd name="T0" fmla="*/ 65 w 416"/>
                  <a:gd name="T1" fmla="*/ 5 h 455"/>
                  <a:gd name="T2" fmla="*/ 0 w 416"/>
                  <a:gd name="T3" fmla="*/ 0 h 455"/>
                  <a:gd name="T4" fmla="*/ 0 w 416"/>
                  <a:gd name="T5" fmla="*/ 27 h 455"/>
                  <a:gd name="T6" fmla="*/ 14 w 416"/>
                  <a:gd name="T7" fmla="*/ 55 h 455"/>
                  <a:gd name="T8" fmla="*/ 58 w 416"/>
                  <a:gd name="T9" fmla="*/ 74 h 455"/>
                  <a:gd name="T10" fmla="*/ 103 w 416"/>
                  <a:gd name="T11" fmla="*/ 79 h 455"/>
                  <a:gd name="T12" fmla="*/ 171 w 416"/>
                  <a:gd name="T13" fmla="*/ 89 h 455"/>
                  <a:gd name="T14" fmla="*/ 216 w 416"/>
                  <a:gd name="T15" fmla="*/ 98 h 455"/>
                  <a:gd name="T16" fmla="*/ 251 w 416"/>
                  <a:gd name="T17" fmla="*/ 104 h 455"/>
                  <a:gd name="T18" fmla="*/ 274 w 416"/>
                  <a:gd name="T19" fmla="*/ 125 h 455"/>
                  <a:gd name="T20" fmla="*/ 275 w 416"/>
                  <a:gd name="T21" fmla="*/ 155 h 455"/>
                  <a:gd name="T22" fmla="*/ 266 w 416"/>
                  <a:gd name="T23" fmla="*/ 193 h 455"/>
                  <a:gd name="T24" fmla="*/ 259 w 416"/>
                  <a:gd name="T25" fmla="*/ 244 h 455"/>
                  <a:gd name="T26" fmla="*/ 260 w 416"/>
                  <a:gd name="T27" fmla="*/ 294 h 455"/>
                  <a:gd name="T28" fmla="*/ 266 w 416"/>
                  <a:gd name="T29" fmla="*/ 337 h 455"/>
                  <a:gd name="T30" fmla="*/ 286 w 416"/>
                  <a:gd name="T31" fmla="*/ 384 h 455"/>
                  <a:gd name="T32" fmla="*/ 310 w 416"/>
                  <a:gd name="T33" fmla="*/ 427 h 455"/>
                  <a:gd name="T34" fmla="*/ 326 w 416"/>
                  <a:gd name="T35" fmla="*/ 445 h 455"/>
                  <a:gd name="T36" fmla="*/ 337 w 416"/>
                  <a:gd name="T37" fmla="*/ 453 h 455"/>
                  <a:gd name="T38" fmla="*/ 352 w 416"/>
                  <a:gd name="T39" fmla="*/ 454 h 455"/>
                  <a:gd name="T40" fmla="*/ 367 w 416"/>
                  <a:gd name="T41" fmla="*/ 450 h 455"/>
                  <a:gd name="T42" fmla="*/ 380 w 416"/>
                  <a:gd name="T43" fmla="*/ 441 h 455"/>
                  <a:gd name="T44" fmla="*/ 375 w 416"/>
                  <a:gd name="T45" fmla="*/ 419 h 455"/>
                  <a:gd name="T46" fmla="*/ 365 w 416"/>
                  <a:gd name="T47" fmla="*/ 399 h 455"/>
                  <a:gd name="T48" fmla="*/ 368 w 416"/>
                  <a:gd name="T49" fmla="*/ 368 h 455"/>
                  <a:gd name="T50" fmla="*/ 380 w 416"/>
                  <a:gd name="T51" fmla="*/ 333 h 455"/>
                  <a:gd name="T52" fmla="*/ 394 w 416"/>
                  <a:gd name="T53" fmla="*/ 321 h 455"/>
                  <a:gd name="T54" fmla="*/ 415 w 416"/>
                  <a:gd name="T55" fmla="*/ 307 h 455"/>
                  <a:gd name="T56" fmla="*/ 411 w 416"/>
                  <a:gd name="T57" fmla="*/ 291 h 455"/>
                  <a:gd name="T58" fmla="*/ 387 w 416"/>
                  <a:gd name="T59" fmla="*/ 268 h 455"/>
                  <a:gd name="T60" fmla="*/ 365 w 416"/>
                  <a:gd name="T61" fmla="*/ 259 h 455"/>
                  <a:gd name="T62" fmla="*/ 344 w 416"/>
                  <a:gd name="T63" fmla="*/ 280 h 455"/>
                  <a:gd name="T64" fmla="*/ 332 w 416"/>
                  <a:gd name="T65" fmla="*/ 330 h 455"/>
                  <a:gd name="T66" fmla="*/ 332 w 416"/>
                  <a:gd name="T67" fmla="*/ 365 h 455"/>
                  <a:gd name="T68" fmla="*/ 334 w 416"/>
                  <a:gd name="T69" fmla="*/ 388 h 455"/>
                  <a:gd name="T70" fmla="*/ 314 w 416"/>
                  <a:gd name="T71" fmla="*/ 373 h 455"/>
                  <a:gd name="T72" fmla="*/ 305 w 416"/>
                  <a:gd name="T73" fmla="*/ 330 h 455"/>
                  <a:gd name="T74" fmla="*/ 301 w 416"/>
                  <a:gd name="T75" fmla="*/ 276 h 455"/>
                  <a:gd name="T76" fmla="*/ 303 w 416"/>
                  <a:gd name="T77" fmla="*/ 217 h 455"/>
                  <a:gd name="T78" fmla="*/ 314 w 416"/>
                  <a:gd name="T79" fmla="*/ 168 h 455"/>
                  <a:gd name="T80" fmla="*/ 326 w 416"/>
                  <a:gd name="T81" fmla="*/ 137 h 455"/>
                  <a:gd name="T82" fmla="*/ 328 w 416"/>
                  <a:gd name="T83" fmla="*/ 112 h 455"/>
                  <a:gd name="T84" fmla="*/ 318 w 416"/>
                  <a:gd name="T85" fmla="*/ 89 h 455"/>
                  <a:gd name="T86" fmla="*/ 290 w 416"/>
                  <a:gd name="T87" fmla="*/ 67 h 455"/>
                  <a:gd name="T88" fmla="*/ 228 w 416"/>
                  <a:gd name="T89" fmla="*/ 44 h 455"/>
                  <a:gd name="T90" fmla="*/ 173 w 416"/>
                  <a:gd name="T91" fmla="*/ 28 h 455"/>
                  <a:gd name="T92" fmla="*/ 124 w 416"/>
                  <a:gd name="T93" fmla="*/ 17 h 455"/>
                  <a:gd name="T94" fmla="*/ 65 w 416"/>
                  <a:gd name="T95" fmla="*/ 5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6" h="455">
                    <a:moveTo>
                      <a:pt x="65" y="5"/>
                    </a:moveTo>
                    <a:lnTo>
                      <a:pt x="0" y="0"/>
                    </a:lnTo>
                    <a:lnTo>
                      <a:pt x="0" y="27"/>
                    </a:lnTo>
                    <a:lnTo>
                      <a:pt x="14" y="55"/>
                    </a:lnTo>
                    <a:lnTo>
                      <a:pt x="58" y="74"/>
                    </a:lnTo>
                    <a:lnTo>
                      <a:pt x="103" y="79"/>
                    </a:lnTo>
                    <a:lnTo>
                      <a:pt x="171" y="89"/>
                    </a:lnTo>
                    <a:lnTo>
                      <a:pt x="216" y="98"/>
                    </a:lnTo>
                    <a:lnTo>
                      <a:pt x="251" y="104"/>
                    </a:lnTo>
                    <a:lnTo>
                      <a:pt x="274" y="125"/>
                    </a:lnTo>
                    <a:lnTo>
                      <a:pt x="275" y="155"/>
                    </a:lnTo>
                    <a:lnTo>
                      <a:pt x="266" y="193"/>
                    </a:lnTo>
                    <a:lnTo>
                      <a:pt x="259" y="244"/>
                    </a:lnTo>
                    <a:lnTo>
                      <a:pt x="260" y="294"/>
                    </a:lnTo>
                    <a:lnTo>
                      <a:pt x="266" y="337"/>
                    </a:lnTo>
                    <a:lnTo>
                      <a:pt x="286" y="384"/>
                    </a:lnTo>
                    <a:lnTo>
                      <a:pt x="310" y="427"/>
                    </a:lnTo>
                    <a:lnTo>
                      <a:pt x="326" y="445"/>
                    </a:lnTo>
                    <a:lnTo>
                      <a:pt x="337" y="453"/>
                    </a:lnTo>
                    <a:lnTo>
                      <a:pt x="352" y="454"/>
                    </a:lnTo>
                    <a:lnTo>
                      <a:pt x="367" y="450"/>
                    </a:lnTo>
                    <a:lnTo>
                      <a:pt x="380" y="441"/>
                    </a:lnTo>
                    <a:lnTo>
                      <a:pt x="375" y="419"/>
                    </a:lnTo>
                    <a:lnTo>
                      <a:pt x="365" y="399"/>
                    </a:lnTo>
                    <a:lnTo>
                      <a:pt x="368" y="368"/>
                    </a:lnTo>
                    <a:lnTo>
                      <a:pt x="380" y="333"/>
                    </a:lnTo>
                    <a:lnTo>
                      <a:pt x="394" y="321"/>
                    </a:lnTo>
                    <a:lnTo>
                      <a:pt x="415" y="307"/>
                    </a:lnTo>
                    <a:lnTo>
                      <a:pt x="411" y="291"/>
                    </a:lnTo>
                    <a:lnTo>
                      <a:pt x="387" y="268"/>
                    </a:lnTo>
                    <a:lnTo>
                      <a:pt x="365" y="259"/>
                    </a:lnTo>
                    <a:lnTo>
                      <a:pt x="344" y="280"/>
                    </a:lnTo>
                    <a:lnTo>
                      <a:pt x="332" y="330"/>
                    </a:lnTo>
                    <a:lnTo>
                      <a:pt x="332" y="365"/>
                    </a:lnTo>
                    <a:lnTo>
                      <a:pt x="334" y="388"/>
                    </a:lnTo>
                    <a:lnTo>
                      <a:pt x="314" y="373"/>
                    </a:lnTo>
                    <a:lnTo>
                      <a:pt x="305" y="330"/>
                    </a:lnTo>
                    <a:lnTo>
                      <a:pt x="301" y="276"/>
                    </a:lnTo>
                    <a:lnTo>
                      <a:pt x="303" y="217"/>
                    </a:lnTo>
                    <a:lnTo>
                      <a:pt x="314" y="168"/>
                    </a:lnTo>
                    <a:lnTo>
                      <a:pt x="326" y="137"/>
                    </a:lnTo>
                    <a:lnTo>
                      <a:pt x="328" y="112"/>
                    </a:lnTo>
                    <a:lnTo>
                      <a:pt x="318" y="89"/>
                    </a:lnTo>
                    <a:lnTo>
                      <a:pt x="290" y="67"/>
                    </a:lnTo>
                    <a:lnTo>
                      <a:pt x="228" y="44"/>
                    </a:lnTo>
                    <a:lnTo>
                      <a:pt x="173" y="28"/>
                    </a:lnTo>
                    <a:lnTo>
                      <a:pt x="124" y="17"/>
                    </a:lnTo>
                    <a:lnTo>
                      <a:pt x="65" y="5"/>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6607" name="Freeform 15"/>
              <p:cNvSpPr>
                <a:spLocks/>
              </p:cNvSpPr>
              <p:nvPr/>
            </p:nvSpPr>
            <p:spPr bwMode="auto">
              <a:xfrm>
                <a:off x="3676" y="3203"/>
                <a:ext cx="289" cy="476"/>
              </a:xfrm>
              <a:custGeom>
                <a:avLst/>
                <a:gdLst>
                  <a:gd name="T0" fmla="*/ 14 w 289"/>
                  <a:gd name="T1" fmla="*/ 51 h 476"/>
                  <a:gd name="T2" fmla="*/ 0 w 289"/>
                  <a:gd name="T3" fmla="*/ 23 h 476"/>
                  <a:gd name="T4" fmla="*/ 23 w 289"/>
                  <a:gd name="T5" fmla="*/ 0 h 476"/>
                  <a:gd name="T6" fmla="*/ 65 w 289"/>
                  <a:gd name="T7" fmla="*/ 4 h 476"/>
                  <a:gd name="T8" fmla="*/ 93 w 289"/>
                  <a:gd name="T9" fmla="*/ 39 h 476"/>
                  <a:gd name="T10" fmla="*/ 128 w 289"/>
                  <a:gd name="T11" fmla="*/ 90 h 476"/>
                  <a:gd name="T12" fmla="*/ 147 w 289"/>
                  <a:gd name="T13" fmla="*/ 152 h 476"/>
                  <a:gd name="T14" fmla="*/ 163 w 289"/>
                  <a:gd name="T15" fmla="*/ 225 h 476"/>
                  <a:gd name="T16" fmla="*/ 172 w 289"/>
                  <a:gd name="T17" fmla="*/ 303 h 476"/>
                  <a:gd name="T18" fmla="*/ 186 w 289"/>
                  <a:gd name="T19" fmla="*/ 368 h 476"/>
                  <a:gd name="T20" fmla="*/ 207 w 289"/>
                  <a:gd name="T21" fmla="*/ 407 h 476"/>
                  <a:gd name="T22" fmla="*/ 219 w 289"/>
                  <a:gd name="T23" fmla="*/ 418 h 476"/>
                  <a:gd name="T24" fmla="*/ 225 w 289"/>
                  <a:gd name="T25" fmla="*/ 384 h 476"/>
                  <a:gd name="T26" fmla="*/ 225 w 289"/>
                  <a:gd name="T27" fmla="*/ 336 h 476"/>
                  <a:gd name="T28" fmla="*/ 229 w 289"/>
                  <a:gd name="T29" fmla="*/ 306 h 476"/>
                  <a:gd name="T30" fmla="*/ 265 w 289"/>
                  <a:gd name="T31" fmla="*/ 309 h 476"/>
                  <a:gd name="T32" fmla="*/ 285 w 289"/>
                  <a:gd name="T33" fmla="*/ 328 h 476"/>
                  <a:gd name="T34" fmla="*/ 288 w 289"/>
                  <a:gd name="T35" fmla="*/ 351 h 476"/>
                  <a:gd name="T36" fmla="*/ 266 w 289"/>
                  <a:gd name="T37" fmla="*/ 382 h 476"/>
                  <a:gd name="T38" fmla="*/ 254 w 289"/>
                  <a:gd name="T39" fmla="*/ 429 h 476"/>
                  <a:gd name="T40" fmla="*/ 249 w 289"/>
                  <a:gd name="T41" fmla="*/ 463 h 476"/>
                  <a:gd name="T42" fmla="*/ 235 w 289"/>
                  <a:gd name="T43" fmla="*/ 475 h 476"/>
                  <a:gd name="T44" fmla="*/ 207 w 289"/>
                  <a:gd name="T45" fmla="*/ 471 h 476"/>
                  <a:gd name="T46" fmla="*/ 192 w 289"/>
                  <a:gd name="T47" fmla="*/ 453 h 476"/>
                  <a:gd name="T48" fmla="*/ 172 w 289"/>
                  <a:gd name="T49" fmla="*/ 413 h 476"/>
                  <a:gd name="T50" fmla="*/ 145 w 289"/>
                  <a:gd name="T51" fmla="*/ 355 h 476"/>
                  <a:gd name="T52" fmla="*/ 125 w 289"/>
                  <a:gd name="T53" fmla="*/ 290 h 476"/>
                  <a:gd name="T54" fmla="*/ 108 w 289"/>
                  <a:gd name="T55" fmla="*/ 221 h 476"/>
                  <a:gd name="T56" fmla="*/ 85 w 289"/>
                  <a:gd name="T57" fmla="*/ 170 h 476"/>
                  <a:gd name="T58" fmla="*/ 59 w 289"/>
                  <a:gd name="T59" fmla="*/ 121 h 476"/>
                  <a:gd name="T60" fmla="*/ 30 w 289"/>
                  <a:gd name="T61" fmla="*/ 93 h 476"/>
                  <a:gd name="T62" fmla="*/ 14 w 289"/>
                  <a:gd name="T63" fmla="*/ 5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9" h="476">
                    <a:moveTo>
                      <a:pt x="14" y="51"/>
                    </a:moveTo>
                    <a:lnTo>
                      <a:pt x="0" y="23"/>
                    </a:lnTo>
                    <a:lnTo>
                      <a:pt x="23" y="0"/>
                    </a:lnTo>
                    <a:lnTo>
                      <a:pt x="65" y="4"/>
                    </a:lnTo>
                    <a:lnTo>
                      <a:pt x="93" y="39"/>
                    </a:lnTo>
                    <a:lnTo>
                      <a:pt x="128" y="90"/>
                    </a:lnTo>
                    <a:lnTo>
                      <a:pt x="147" y="152"/>
                    </a:lnTo>
                    <a:lnTo>
                      <a:pt x="163" y="225"/>
                    </a:lnTo>
                    <a:lnTo>
                      <a:pt x="172" y="303"/>
                    </a:lnTo>
                    <a:lnTo>
                      <a:pt x="186" y="368"/>
                    </a:lnTo>
                    <a:lnTo>
                      <a:pt x="207" y="407"/>
                    </a:lnTo>
                    <a:lnTo>
                      <a:pt x="219" y="418"/>
                    </a:lnTo>
                    <a:lnTo>
                      <a:pt x="225" y="384"/>
                    </a:lnTo>
                    <a:lnTo>
                      <a:pt x="225" y="336"/>
                    </a:lnTo>
                    <a:lnTo>
                      <a:pt x="229" y="306"/>
                    </a:lnTo>
                    <a:lnTo>
                      <a:pt x="265" y="309"/>
                    </a:lnTo>
                    <a:lnTo>
                      <a:pt x="285" y="328"/>
                    </a:lnTo>
                    <a:lnTo>
                      <a:pt x="288" y="351"/>
                    </a:lnTo>
                    <a:lnTo>
                      <a:pt x="266" y="382"/>
                    </a:lnTo>
                    <a:lnTo>
                      <a:pt x="254" y="429"/>
                    </a:lnTo>
                    <a:lnTo>
                      <a:pt x="249" y="463"/>
                    </a:lnTo>
                    <a:lnTo>
                      <a:pt x="235" y="475"/>
                    </a:lnTo>
                    <a:lnTo>
                      <a:pt x="207" y="471"/>
                    </a:lnTo>
                    <a:lnTo>
                      <a:pt x="192" y="453"/>
                    </a:lnTo>
                    <a:lnTo>
                      <a:pt x="172" y="413"/>
                    </a:lnTo>
                    <a:lnTo>
                      <a:pt x="145" y="355"/>
                    </a:lnTo>
                    <a:lnTo>
                      <a:pt x="125" y="290"/>
                    </a:lnTo>
                    <a:lnTo>
                      <a:pt x="108" y="221"/>
                    </a:lnTo>
                    <a:lnTo>
                      <a:pt x="85" y="170"/>
                    </a:lnTo>
                    <a:lnTo>
                      <a:pt x="59" y="121"/>
                    </a:lnTo>
                    <a:lnTo>
                      <a:pt x="30" y="93"/>
                    </a:lnTo>
                    <a:lnTo>
                      <a:pt x="14" y="51"/>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06608" name="Group 16"/>
            <p:cNvGrpSpPr>
              <a:grpSpLocks/>
            </p:cNvGrpSpPr>
            <p:nvPr/>
          </p:nvGrpSpPr>
          <p:grpSpPr bwMode="auto">
            <a:xfrm>
              <a:off x="7422951" y="3905919"/>
              <a:ext cx="1187450" cy="1552575"/>
              <a:chOff x="4872" y="2664"/>
              <a:chExt cx="690" cy="978"/>
            </a:xfrm>
          </p:grpSpPr>
          <p:sp>
            <p:nvSpPr>
              <p:cNvPr id="1006609" name="Freeform 17"/>
              <p:cNvSpPr>
                <a:spLocks/>
              </p:cNvSpPr>
              <p:nvPr/>
            </p:nvSpPr>
            <p:spPr bwMode="auto">
              <a:xfrm>
                <a:off x="5080" y="2664"/>
                <a:ext cx="291" cy="229"/>
              </a:xfrm>
              <a:custGeom>
                <a:avLst/>
                <a:gdLst>
                  <a:gd name="T0" fmla="*/ 101 w 291"/>
                  <a:gd name="T1" fmla="*/ 138 h 229"/>
                  <a:gd name="T2" fmla="*/ 91 w 291"/>
                  <a:gd name="T3" fmla="*/ 107 h 229"/>
                  <a:gd name="T4" fmla="*/ 90 w 291"/>
                  <a:gd name="T5" fmla="*/ 79 h 229"/>
                  <a:gd name="T6" fmla="*/ 94 w 291"/>
                  <a:gd name="T7" fmla="*/ 48 h 229"/>
                  <a:gd name="T8" fmla="*/ 103 w 291"/>
                  <a:gd name="T9" fmla="*/ 25 h 229"/>
                  <a:gd name="T10" fmla="*/ 117 w 291"/>
                  <a:gd name="T11" fmla="*/ 12 h 229"/>
                  <a:gd name="T12" fmla="*/ 134 w 291"/>
                  <a:gd name="T13" fmla="*/ 1 h 229"/>
                  <a:gd name="T14" fmla="*/ 161 w 291"/>
                  <a:gd name="T15" fmla="*/ 0 h 229"/>
                  <a:gd name="T16" fmla="*/ 189 w 291"/>
                  <a:gd name="T17" fmla="*/ 1 h 229"/>
                  <a:gd name="T18" fmla="*/ 211 w 291"/>
                  <a:gd name="T19" fmla="*/ 17 h 229"/>
                  <a:gd name="T20" fmla="*/ 234 w 291"/>
                  <a:gd name="T21" fmla="*/ 39 h 229"/>
                  <a:gd name="T22" fmla="*/ 255 w 291"/>
                  <a:gd name="T23" fmla="*/ 60 h 229"/>
                  <a:gd name="T24" fmla="*/ 270 w 291"/>
                  <a:gd name="T25" fmla="*/ 86 h 229"/>
                  <a:gd name="T26" fmla="*/ 281 w 291"/>
                  <a:gd name="T27" fmla="*/ 115 h 229"/>
                  <a:gd name="T28" fmla="*/ 290 w 291"/>
                  <a:gd name="T29" fmla="*/ 151 h 229"/>
                  <a:gd name="T30" fmla="*/ 290 w 291"/>
                  <a:gd name="T31" fmla="*/ 177 h 229"/>
                  <a:gd name="T32" fmla="*/ 281 w 291"/>
                  <a:gd name="T33" fmla="*/ 202 h 229"/>
                  <a:gd name="T34" fmla="*/ 265 w 291"/>
                  <a:gd name="T35" fmla="*/ 220 h 229"/>
                  <a:gd name="T36" fmla="*/ 239 w 291"/>
                  <a:gd name="T37" fmla="*/ 228 h 229"/>
                  <a:gd name="T38" fmla="*/ 208 w 291"/>
                  <a:gd name="T39" fmla="*/ 225 h 229"/>
                  <a:gd name="T40" fmla="*/ 181 w 291"/>
                  <a:gd name="T41" fmla="*/ 220 h 229"/>
                  <a:gd name="T42" fmla="*/ 157 w 291"/>
                  <a:gd name="T43" fmla="*/ 208 h 229"/>
                  <a:gd name="T44" fmla="*/ 140 w 291"/>
                  <a:gd name="T45" fmla="*/ 193 h 229"/>
                  <a:gd name="T46" fmla="*/ 122 w 291"/>
                  <a:gd name="T47" fmla="*/ 173 h 229"/>
                  <a:gd name="T48" fmla="*/ 95 w 291"/>
                  <a:gd name="T49" fmla="*/ 174 h 229"/>
                  <a:gd name="T50" fmla="*/ 59 w 291"/>
                  <a:gd name="T51" fmla="*/ 189 h 229"/>
                  <a:gd name="T52" fmla="*/ 21 w 291"/>
                  <a:gd name="T53" fmla="*/ 198 h 229"/>
                  <a:gd name="T54" fmla="*/ 0 w 291"/>
                  <a:gd name="T55" fmla="*/ 189 h 229"/>
                  <a:gd name="T56" fmla="*/ 4 w 291"/>
                  <a:gd name="T57" fmla="*/ 173 h 229"/>
                  <a:gd name="T58" fmla="*/ 17 w 291"/>
                  <a:gd name="T59" fmla="*/ 159 h 229"/>
                  <a:gd name="T60" fmla="*/ 40 w 291"/>
                  <a:gd name="T61" fmla="*/ 157 h 229"/>
                  <a:gd name="T62" fmla="*/ 72 w 291"/>
                  <a:gd name="T63" fmla="*/ 147 h 229"/>
                  <a:gd name="T64" fmla="*/ 101 w 291"/>
                  <a:gd name="T65" fmla="*/ 138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1" h="229">
                    <a:moveTo>
                      <a:pt x="101" y="138"/>
                    </a:moveTo>
                    <a:lnTo>
                      <a:pt x="91" y="107"/>
                    </a:lnTo>
                    <a:lnTo>
                      <a:pt x="90" y="79"/>
                    </a:lnTo>
                    <a:lnTo>
                      <a:pt x="94" y="48"/>
                    </a:lnTo>
                    <a:lnTo>
                      <a:pt x="103" y="25"/>
                    </a:lnTo>
                    <a:lnTo>
                      <a:pt x="117" y="12"/>
                    </a:lnTo>
                    <a:lnTo>
                      <a:pt x="134" y="1"/>
                    </a:lnTo>
                    <a:lnTo>
                      <a:pt x="161" y="0"/>
                    </a:lnTo>
                    <a:lnTo>
                      <a:pt x="189" y="1"/>
                    </a:lnTo>
                    <a:lnTo>
                      <a:pt x="211" y="17"/>
                    </a:lnTo>
                    <a:lnTo>
                      <a:pt x="234" y="39"/>
                    </a:lnTo>
                    <a:lnTo>
                      <a:pt x="255" y="60"/>
                    </a:lnTo>
                    <a:lnTo>
                      <a:pt x="270" y="86"/>
                    </a:lnTo>
                    <a:lnTo>
                      <a:pt x="281" y="115"/>
                    </a:lnTo>
                    <a:lnTo>
                      <a:pt x="290" y="151"/>
                    </a:lnTo>
                    <a:lnTo>
                      <a:pt x="290" y="177"/>
                    </a:lnTo>
                    <a:lnTo>
                      <a:pt x="281" y="202"/>
                    </a:lnTo>
                    <a:lnTo>
                      <a:pt x="265" y="220"/>
                    </a:lnTo>
                    <a:lnTo>
                      <a:pt x="239" y="228"/>
                    </a:lnTo>
                    <a:lnTo>
                      <a:pt x="208" y="225"/>
                    </a:lnTo>
                    <a:lnTo>
                      <a:pt x="181" y="220"/>
                    </a:lnTo>
                    <a:lnTo>
                      <a:pt x="157" y="208"/>
                    </a:lnTo>
                    <a:lnTo>
                      <a:pt x="140" y="193"/>
                    </a:lnTo>
                    <a:lnTo>
                      <a:pt x="122" y="173"/>
                    </a:lnTo>
                    <a:lnTo>
                      <a:pt x="95" y="174"/>
                    </a:lnTo>
                    <a:lnTo>
                      <a:pt x="59" y="189"/>
                    </a:lnTo>
                    <a:lnTo>
                      <a:pt x="21" y="198"/>
                    </a:lnTo>
                    <a:lnTo>
                      <a:pt x="0" y="189"/>
                    </a:lnTo>
                    <a:lnTo>
                      <a:pt x="4" y="173"/>
                    </a:lnTo>
                    <a:lnTo>
                      <a:pt x="17" y="159"/>
                    </a:lnTo>
                    <a:lnTo>
                      <a:pt x="40" y="157"/>
                    </a:lnTo>
                    <a:lnTo>
                      <a:pt x="72" y="147"/>
                    </a:lnTo>
                    <a:lnTo>
                      <a:pt x="101" y="13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6610" name="Freeform 18"/>
              <p:cNvSpPr>
                <a:spLocks/>
              </p:cNvSpPr>
              <p:nvPr/>
            </p:nvSpPr>
            <p:spPr bwMode="auto">
              <a:xfrm>
                <a:off x="5302" y="2897"/>
                <a:ext cx="260" cy="391"/>
              </a:xfrm>
              <a:custGeom>
                <a:avLst/>
                <a:gdLst>
                  <a:gd name="T0" fmla="*/ 27 w 260"/>
                  <a:gd name="T1" fmla="*/ 12 h 391"/>
                  <a:gd name="T2" fmla="*/ 47 w 260"/>
                  <a:gd name="T3" fmla="*/ 0 h 391"/>
                  <a:gd name="T4" fmla="*/ 86 w 260"/>
                  <a:gd name="T5" fmla="*/ 0 h 391"/>
                  <a:gd name="T6" fmla="*/ 119 w 260"/>
                  <a:gd name="T7" fmla="*/ 10 h 391"/>
                  <a:gd name="T8" fmla="*/ 149 w 260"/>
                  <a:gd name="T9" fmla="*/ 31 h 391"/>
                  <a:gd name="T10" fmla="*/ 162 w 260"/>
                  <a:gd name="T11" fmla="*/ 54 h 391"/>
                  <a:gd name="T12" fmla="*/ 186 w 260"/>
                  <a:gd name="T13" fmla="*/ 76 h 391"/>
                  <a:gd name="T14" fmla="*/ 208 w 260"/>
                  <a:gd name="T15" fmla="*/ 97 h 391"/>
                  <a:gd name="T16" fmla="*/ 228 w 260"/>
                  <a:gd name="T17" fmla="*/ 119 h 391"/>
                  <a:gd name="T18" fmla="*/ 245 w 260"/>
                  <a:gd name="T19" fmla="*/ 147 h 391"/>
                  <a:gd name="T20" fmla="*/ 255 w 260"/>
                  <a:gd name="T21" fmla="*/ 173 h 391"/>
                  <a:gd name="T22" fmla="*/ 259 w 260"/>
                  <a:gd name="T23" fmla="*/ 203 h 391"/>
                  <a:gd name="T24" fmla="*/ 259 w 260"/>
                  <a:gd name="T25" fmla="*/ 231 h 391"/>
                  <a:gd name="T26" fmla="*/ 252 w 260"/>
                  <a:gd name="T27" fmla="*/ 269 h 391"/>
                  <a:gd name="T28" fmla="*/ 241 w 260"/>
                  <a:gd name="T29" fmla="*/ 305 h 391"/>
                  <a:gd name="T30" fmla="*/ 229 w 260"/>
                  <a:gd name="T31" fmla="*/ 340 h 391"/>
                  <a:gd name="T32" fmla="*/ 216 w 260"/>
                  <a:gd name="T33" fmla="*/ 365 h 391"/>
                  <a:gd name="T34" fmla="*/ 200 w 260"/>
                  <a:gd name="T35" fmla="*/ 378 h 391"/>
                  <a:gd name="T36" fmla="*/ 182 w 260"/>
                  <a:gd name="T37" fmla="*/ 385 h 391"/>
                  <a:gd name="T38" fmla="*/ 158 w 260"/>
                  <a:gd name="T39" fmla="*/ 386 h 391"/>
                  <a:gd name="T40" fmla="*/ 127 w 260"/>
                  <a:gd name="T41" fmla="*/ 390 h 391"/>
                  <a:gd name="T42" fmla="*/ 99 w 260"/>
                  <a:gd name="T43" fmla="*/ 378 h 391"/>
                  <a:gd name="T44" fmla="*/ 82 w 260"/>
                  <a:gd name="T45" fmla="*/ 350 h 391"/>
                  <a:gd name="T46" fmla="*/ 68 w 260"/>
                  <a:gd name="T47" fmla="*/ 316 h 391"/>
                  <a:gd name="T48" fmla="*/ 68 w 260"/>
                  <a:gd name="T49" fmla="*/ 288 h 391"/>
                  <a:gd name="T50" fmla="*/ 75 w 260"/>
                  <a:gd name="T51" fmla="*/ 253 h 391"/>
                  <a:gd name="T52" fmla="*/ 94 w 260"/>
                  <a:gd name="T53" fmla="*/ 226 h 391"/>
                  <a:gd name="T54" fmla="*/ 102 w 260"/>
                  <a:gd name="T55" fmla="*/ 207 h 391"/>
                  <a:gd name="T56" fmla="*/ 102 w 260"/>
                  <a:gd name="T57" fmla="*/ 189 h 391"/>
                  <a:gd name="T58" fmla="*/ 94 w 260"/>
                  <a:gd name="T59" fmla="*/ 170 h 391"/>
                  <a:gd name="T60" fmla="*/ 63 w 260"/>
                  <a:gd name="T61" fmla="*/ 151 h 391"/>
                  <a:gd name="T62" fmla="*/ 33 w 260"/>
                  <a:gd name="T63" fmla="*/ 136 h 391"/>
                  <a:gd name="T64" fmla="*/ 9 w 260"/>
                  <a:gd name="T65" fmla="*/ 111 h 391"/>
                  <a:gd name="T66" fmla="*/ 0 w 260"/>
                  <a:gd name="T67" fmla="*/ 76 h 391"/>
                  <a:gd name="T68" fmla="*/ 1 w 260"/>
                  <a:gd name="T69" fmla="*/ 46 h 391"/>
                  <a:gd name="T70" fmla="*/ 13 w 260"/>
                  <a:gd name="T71" fmla="*/ 27 h 391"/>
                  <a:gd name="T72" fmla="*/ 27 w 260"/>
                  <a:gd name="T73" fmla="*/ 12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0" h="391">
                    <a:moveTo>
                      <a:pt x="27" y="12"/>
                    </a:moveTo>
                    <a:lnTo>
                      <a:pt x="47" y="0"/>
                    </a:lnTo>
                    <a:lnTo>
                      <a:pt x="86" y="0"/>
                    </a:lnTo>
                    <a:lnTo>
                      <a:pt x="119" y="10"/>
                    </a:lnTo>
                    <a:lnTo>
                      <a:pt x="149" y="31"/>
                    </a:lnTo>
                    <a:lnTo>
                      <a:pt x="162" y="54"/>
                    </a:lnTo>
                    <a:lnTo>
                      <a:pt x="186" y="76"/>
                    </a:lnTo>
                    <a:lnTo>
                      <a:pt x="208" y="97"/>
                    </a:lnTo>
                    <a:lnTo>
                      <a:pt x="228" y="119"/>
                    </a:lnTo>
                    <a:lnTo>
                      <a:pt x="245" y="147"/>
                    </a:lnTo>
                    <a:lnTo>
                      <a:pt x="255" y="173"/>
                    </a:lnTo>
                    <a:lnTo>
                      <a:pt x="259" y="203"/>
                    </a:lnTo>
                    <a:lnTo>
                      <a:pt x="259" y="231"/>
                    </a:lnTo>
                    <a:lnTo>
                      <a:pt x="252" y="269"/>
                    </a:lnTo>
                    <a:lnTo>
                      <a:pt x="241" y="305"/>
                    </a:lnTo>
                    <a:lnTo>
                      <a:pt x="229" y="340"/>
                    </a:lnTo>
                    <a:lnTo>
                      <a:pt x="216" y="365"/>
                    </a:lnTo>
                    <a:lnTo>
                      <a:pt x="200" y="378"/>
                    </a:lnTo>
                    <a:lnTo>
                      <a:pt x="182" y="385"/>
                    </a:lnTo>
                    <a:lnTo>
                      <a:pt x="158" y="386"/>
                    </a:lnTo>
                    <a:lnTo>
                      <a:pt x="127" y="390"/>
                    </a:lnTo>
                    <a:lnTo>
                      <a:pt x="99" y="378"/>
                    </a:lnTo>
                    <a:lnTo>
                      <a:pt x="82" y="350"/>
                    </a:lnTo>
                    <a:lnTo>
                      <a:pt x="68" y="316"/>
                    </a:lnTo>
                    <a:lnTo>
                      <a:pt x="68" y="288"/>
                    </a:lnTo>
                    <a:lnTo>
                      <a:pt x="75" y="253"/>
                    </a:lnTo>
                    <a:lnTo>
                      <a:pt x="94" y="226"/>
                    </a:lnTo>
                    <a:lnTo>
                      <a:pt x="102" y="207"/>
                    </a:lnTo>
                    <a:lnTo>
                      <a:pt x="102" y="189"/>
                    </a:lnTo>
                    <a:lnTo>
                      <a:pt x="94" y="170"/>
                    </a:lnTo>
                    <a:lnTo>
                      <a:pt x="63" y="151"/>
                    </a:lnTo>
                    <a:lnTo>
                      <a:pt x="33" y="136"/>
                    </a:lnTo>
                    <a:lnTo>
                      <a:pt x="9" y="111"/>
                    </a:lnTo>
                    <a:lnTo>
                      <a:pt x="0" y="76"/>
                    </a:lnTo>
                    <a:lnTo>
                      <a:pt x="1" y="46"/>
                    </a:lnTo>
                    <a:lnTo>
                      <a:pt x="13" y="27"/>
                    </a:lnTo>
                    <a:lnTo>
                      <a:pt x="27" y="1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6611" name="Freeform 19"/>
              <p:cNvSpPr>
                <a:spLocks/>
              </p:cNvSpPr>
              <p:nvPr/>
            </p:nvSpPr>
            <p:spPr bwMode="auto">
              <a:xfrm>
                <a:off x="4872" y="2915"/>
                <a:ext cx="497" cy="232"/>
              </a:xfrm>
              <a:custGeom>
                <a:avLst/>
                <a:gdLst>
                  <a:gd name="T0" fmla="*/ 407 w 497"/>
                  <a:gd name="T1" fmla="*/ 9 h 232"/>
                  <a:gd name="T2" fmla="*/ 460 w 497"/>
                  <a:gd name="T3" fmla="*/ 0 h 232"/>
                  <a:gd name="T4" fmla="*/ 492 w 497"/>
                  <a:gd name="T5" fmla="*/ 0 h 232"/>
                  <a:gd name="T6" fmla="*/ 496 w 497"/>
                  <a:gd name="T7" fmla="*/ 28 h 232"/>
                  <a:gd name="T8" fmla="*/ 487 w 497"/>
                  <a:gd name="T9" fmla="*/ 56 h 232"/>
                  <a:gd name="T10" fmla="*/ 457 w 497"/>
                  <a:gd name="T11" fmla="*/ 64 h 232"/>
                  <a:gd name="T12" fmla="*/ 399 w 497"/>
                  <a:gd name="T13" fmla="*/ 63 h 232"/>
                  <a:gd name="T14" fmla="*/ 309 w 497"/>
                  <a:gd name="T15" fmla="*/ 68 h 232"/>
                  <a:gd name="T16" fmla="*/ 251 w 497"/>
                  <a:gd name="T17" fmla="*/ 67 h 232"/>
                  <a:gd name="T18" fmla="*/ 179 w 497"/>
                  <a:gd name="T19" fmla="*/ 96 h 232"/>
                  <a:gd name="T20" fmla="*/ 125 w 497"/>
                  <a:gd name="T21" fmla="*/ 127 h 232"/>
                  <a:gd name="T22" fmla="*/ 94 w 497"/>
                  <a:gd name="T23" fmla="*/ 155 h 232"/>
                  <a:gd name="T24" fmla="*/ 73 w 497"/>
                  <a:gd name="T25" fmla="*/ 167 h 232"/>
                  <a:gd name="T26" fmla="*/ 79 w 497"/>
                  <a:gd name="T27" fmla="*/ 188 h 232"/>
                  <a:gd name="T28" fmla="*/ 97 w 497"/>
                  <a:gd name="T29" fmla="*/ 211 h 232"/>
                  <a:gd name="T30" fmla="*/ 81 w 497"/>
                  <a:gd name="T31" fmla="*/ 231 h 232"/>
                  <a:gd name="T32" fmla="*/ 59 w 497"/>
                  <a:gd name="T33" fmla="*/ 228 h 232"/>
                  <a:gd name="T34" fmla="*/ 55 w 497"/>
                  <a:gd name="T35" fmla="*/ 196 h 232"/>
                  <a:gd name="T36" fmla="*/ 39 w 497"/>
                  <a:gd name="T37" fmla="*/ 188 h 232"/>
                  <a:gd name="T38" fmla="*/ 0 w 497"/>
                  <a:gd name="T39" fmla="*/ 196 h 232"/>
                  <a:gd name="T40" fmla="*/ 35 w 497"/>
                  <a:gd name="T41" fmla="*/ 150 h 232"/>
                  <a:gd name="T42" fmla="*/ 94 w 497"/>
                  <a:gd name="T43" fmla="*/ 112 h 232"/>
                  <a:gd name="T44" fmla="*/ 152 w 497"/>
                  <a:gd name="T45" fmla="*/ 76 h 232"/>
                  <a:gd name="T46" fmla="*/ 210 w 497"/>
                  <a:gd name="T47" fmla="*/ 47 h 232"/>
                  <a:gd name="T48" fmla="*/ 236 w 497"/>
                  <a:gd name="T49" fmla="*/ 33 h 232"/>
                  <a:gd name="T50" fmla="*/ 263 w 497"/>
                  <a:gd name="T51" fmla="*/ 28 h 232"/>
                  <a:gd name="T52" fmla="*/ 295 w 497"/>
                  <a:gd name="T53" fmla="*/ 25 h 232"/>
                  <a:gd name="T54" fmla="*/ 340 w 497"/>
                  <a:gd name="T55" fmla="*/ 25 h 232"/>
                  <a:gd name="T56" fmla="*/ 371 w 497"/>
                  <a:gd name="T57" fmla="*/ 16 h 232"/>
                  <a:gd name="T58" fmla="*/ 407 w 497"/>
                  <a:gd name="T59" fmla="*/ 9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97" h="232">
                    <a:moveTo>
                      <a:pt x="407" y="9"/>
                    </a:moveTo>
                    <a:lnTo>
                      <a:pt x="460" y="0"/>
                    </a:lnTo>
                    <a:lnTo>
                      <a:pt x="492" y="0"/>
                    </a:lnTo>
                    <a:lnTo>
                      <a:pt x="496" y="28"/>
                    </a:lnTo>
                    <a:lnTo>
                      <a:pt x="487" y="56"/>
                    </a:lnTo>
                    <a:lnTo>
                      <a:pt x="457" y="64"/>
                    </a:lnTo>
                    <a:lnTo>
                      <a:pt x="399" y="63"/>
                    </a:lnTo>
                    <a:lnTo>
                      <a:pt x="309" y="68"/>
                    </a:lnTo>
                    <a:lnTo>
                      <a:pt x="251" y="67"/>
                    </a:lnTo>
                    <a:lnTo>
                      <a:pt x="179" y="96"/>
                    </a:lnTo>
                    <a:lnTo>
                      <a:pt x="125" y="127"/>
                    </a:lnTo>
                    <a:lnTo>
                      <a:pt x="94" y="155"/>
                    </a:lnTo>
                    <a:lnTo>
                      <a:pt x="73" y="167"/>
                    </a:lnTo>
                    <a:lnTo>
                      <a:pt x="79" y="188"/>
                    </a:lnTo>
                    <a:lnTo>
                      <a:pt x="97" y="211"/>
                    </a:lnTo>
                    <a:lnTo>
                      <a:pt x="81" y="231"/>
                    </a:lnTo>
                    <a:lnTo>
                      <a:pt x="59" y="228"/>
                    </a:lnTo>
                    <a:lnTo>
                      <a:pt x="55" y="196"/>
                    </a:lnTo>
                    <a:lnTo>
                      <a:pt x="39" y="188"/>
                    </a:lnTo>
                    <a:lnTo>
                      <a:pt x="0" y="196"/>
                    </a:lnTo>
                    <a:lnTo>
                      <a:pt x="35" y="150"/>
                    </a:lnTo>
                    <a:lnTo>
                      <a:pt x="94" y="112"/>
                    </a:lnTo>
                    <a:lnTo>
                      <a:pt x="152" y="76"/>
                    </a:lnTo>
                    <a:lnTo>
                      <a:pt x="210" y="47"/>
                    </a:lnTo>
                    <a:lnTo>
                      <a:pt x="236" y="33"/>
                    </a:lnTo>
                    <a:lnTo>
                      <a:pt x="263" y="28"/>
                    </a:lnTo>
                    <a:lnTo>
                      <a:pt x="295" y="25"/>
                    </a:lnTo>
                    <a:lnTo>
                      <a:pt x="340" y="25"/>
                    </a:lnTo>
                    <a:lnTo>
                      <a:pt x="371" y="16"/>
                    </a:lnTo>
                    <a:lnTo>
                      <a:pt x="407" y="9"/>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6612" name="Freeform 20"/>
              <p:cNvSpPr>
                <a:spLocks/>
              </p:cNvSpPr>
              <p:nvPr/>
            </p:nvSpPr>
            <p:spPr bwMode="auto">
              <a:xfrm>
                <a:off x="5024" y="2934"/>
                <a:ext cx="393" cy="244"/>
              </a:xfrm>
              <a:custGeom>
                <a:avLst/>
                <a:gdLst>
                  <a:gd name="T0" fmla="*/ 277 w 393"/>
                  <a:gd name="T1" fmla="*/ 76 h 244"/>
                  <a:gd name="T2" fmla="*/ 304 w 393"/>
                  <a:gd name="T3" fmla="*/ 43 h 244"/>
                  <a:gd name="T4" fmla="*/ 326 w 393"/>
                  <a:gd name="T5" fmla="*/ 8 h 244"/>
                  <a:gd name="T6" fmla="*/ 351 w 393"/>
                  <a:gd name="T7" fmla="*/ 0 h 244"/>
                  <a:gd name="T8" fmla="*/ 376 w 393"/>
                  <a:gd name="T9" fmla="*/ 8 h 244"/>
                  <a:gd name="T10" fmla="*/ 392 w 393"/>
                  <a:gd name="T11" fmla="*/ 35 h 244"/>
                  <a:gd name="T12" fmla="*/ 369 w 393"/>
                  <a:gd name="T13" fmla="*/ 76 h 244"/>
                  <a:gd name="T14" fmla="*/ 338 w 393"/>
                  <a:gd name="T15" fmla="*/ 102 h 244"/>
                  <a:gd name="T16" fmla="*/ 285 w 393"/>
                  <a:gd name="T17" fmla="*/ 138 h 244"/>
                  <a:gd name="T18" fmla="*/ 234 w 393"/>
                  <a:gd name="T19" fmla="*/ 172 h 244"/>
                  <a:gd name="T20" fmla="*/ 190 w 393"/>
                  <a:gd name="T21" fmla="*/ 192 h 244"/>
                  <a:gd name="T22" fmla="*/ 155 w 393"/>
                  <a:gd name="T23" fmla="*/ 206 h 244"/>
                  <a:gd name="T24" fmla="*/ 113 w 393"/>
                  <a:gd name="T25" fmla="*/ 206 h 244"/>
                  <a:gd name="T26" fmla="*/ 91 w 393"/>
                  <a:gd name="T27" fmla="*/ 223 h 244"/>
                  <a:gd name="T28" fmla="*/ 74 w 393"/>
                  <a:gd name="T29" fmla="*/ 235 h 244"/>
                  <a:gd name="T30" fmla="*/ 54 w 393"/>
                  <a:gd name="T31" fmla="*/ 243 h 244"/>
                  <a:gd name="T32" fmla="*/ 27 w 393"/>
                  <a:gd name="T33" fmla="*/ 238 h 244"/>
                  <a:gd name="T34" fmla="*/ 12 w 393"/>
                  <a:gd name="T35" fmla="*/ 222 h 244"/>
                  <a:gd name="T36" fmla="*/ 0 w 393"/>
                  <a:gd name="T37" fmla="*/ 200 h 244"/>
                  <a:gd name="T38" fmla="*/ 8 w 393"/>
                  <a:gd name="T39" fmla="*/ 188 h 244"/>
                  <a:gd name="T40" fmla="*/ 32 w 393"/>
                  <a:gd name="T41" fmla="*/ 180 h 244"/>
                  <a:gd name="T42" fmla="*/ 63 w 393"/>
                  <a:gd name="T43" fmla="*/ 175 h 244"/>
                  <a:gd name="T44" fmla="*/ 79 w 393"/>
                  <a:gd name="T45" fmla="*/ 161 h 244"/>
                  <a:gd name="T46" fmla="*/ 71 w 393"/>
                  <a:gd name="T47" fmla="*/ 149 h 244"/>
                  <a:gd name="T48" fmla="*/ 48 w 393"/>
                  <a:gd name="T49" fmla="*/ 149 h 244"/>
                  <a:gd name="T50" fmla="*/ 39 w 393"/>
                  <a:gd name="T51" fmla="*/ 137 h 244"/>
                  <a:gd name="T52" fmla="*/ 54 w 393"/>
                  <a:gd name="T53" fmla="*/ 125 h 244"/>
                  <a:gd name="T54" fmla="*/ 75 w 393"/>
                  <a:gd name="T55" fmla="*/ 118 h 244"/>
                  <a:gd name="T56" fmla="*/ 98 w 393"/>
                  <a:gd name="T57" fmla="*/ 133 h 244"/>
                  <a:gd name="T58" fmla="*/ 116 w 393"/>
                  <a:gd name="T59" fmla="*/ 153 h 244"/>
                  <a:gd name="T60" fmla="*/ 137 w 393"/>
                  <a:gd name="T61" fmla="*/ 169 h 244"/>
                  <a:gd name="T62" fmla="*/ 160 w 393"/>
                  <a:gd name="T63" fmla="*/ 172 h 244"/>
                  <a:gd name="T64" fmla="*/ 198 w 393"/>
                  <a:gd name="T65" fmla="*/ 154 h 244"/>
                  <a:gd name="T66" fmla="*/ 229 w 393"/>
                  <a:gd name="T67" fmla="*/ 127 h 244"/>
                  <a:gd name="T68" fmla="*/ 248 w 393"/>
                  <a:gd name="T69" fmla="*/ 107 h 244"/>
                  <a:gd name="T70" fmla="*/ 277 w 393"/>
                  <a:gd name="T71" fmla="*/ 76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93" h="244">
                    <a:moveTo>
                      <a:pt x="277" y="76"/>
                    </a:moveTo>
                    <a:lnTo>
                      <a:pt x="304" y="43"/>
                    </a:lnTo>
                    <a:lnTo>
                      <a:pt x="326" y="8"/>
                    </a:lnTo>
                    <a:lnTo>
                      <a:pt x="351" y="0"/>
                    </a:lnTo>
                    <a:lnTo>
                      <a:pt x="376" y="8"/>
                    </a:lnTo>
                    <a:lnTo>
                      <a:pt x="392" y="35"/>
                    </a:lnTo>
                    <a:lnTo>
                      <a:pt x="369" y="76"/>
                    </a:lnTo>
                    <a:lnTo>
                      <a:pt x="338" y="102"/>
                    </a:lnTo>
                    <a:lnTo>
                      <a:pt x="285" y="138"/>
                    </a:lnTo>
                    <a:lnTo>
                      <a:pt x="234" y="172"/>
                    </a:lnTo>
                    <a:lnTo>
                      <a:pt x="190" y="192"/>
                    </a:lnTo>
                    <a:lnTo>
                      <a:pt x="155" y="206"/>
                    </a:lnTo>
                    <a:lnTo>
                      <a:pt x="113" y="206"/>
                    </a:lnTo>
                    <a:lnTo>
                      <a:pt x="91" y="223"/>
                    </a:lnTo>
                    <a:lnTo>
                      <a:pt x="74" y="235"/>
                    </a:lnTo>
                    <a:lnTo>
                      <a:pt x="54" y="243"/>
                    </a:lnTo>
                    <a:lnTo>
                      <a:pt x="27" y="238"/>
                    </a:lnTo>
                    <a:lnTo>
                      <a:pt x="12" y="222"/>
                    </a:lnTo>
                    <a:lnTo>
                      <a:pt x="0" y="200"/>
                    </a:lnTo>
                    <a:lnTo>
                      <a:pt x="8" y="188"/>
                    </a:lnTo>
                    <a:lnTo>
                      <a:pt x="32" y="180"/>
                    </a:lnTo>
                    <a:lnTo>
                      <a:pt x="63" y="175"/>
                    </a:lnTo>
                    <a:lnTo>
                      <a:pt x="79" y="161"/>
                    </a:lnTo>
                    <a:lnTo>
                      <a:pt x="71" y="149"/>
                    </a:lnTo>
                    <a:lnTo>
                      <a:pt x="48" y="149"/>
                    </a:lnTo>
                    <a:lnTo>
                      <a:pt x="39" y="137"/>
                    </a:lnTo>
                    <a:lnTo>
                      <a:pt x="54" y="125"/>
                    </a:lnTo>
                    <a:lnTo>
                      <a:pt x="75" y="118"/>
                    </a:lnTo>
                    <a:lnTo>
                      <a:pt x="98" y="133"/>
                    </a:lnTo>
                    <a:lnTo>
                      <a:pt x="116" y="153"/>
                    </a:lnTo>
                    <a:lnTo>
                      <a:pt x="137" y="169"/>
                    </a:lnTo>
                    <a:lnTo>
                      <a:pt x="160" y="172"/>
                    </a:lnTo>
                    <a:lnTo>
                      <a:pt x="198" y="154"/>
                    </a:lnTo>
                    <a:lnTo>
                      <a:pt x="229" y="127"/>
                    </a:lnTo>
                    <a:lnTo>
                      <a:pt x="248" y="107"/>
                    </a:lnTo>
                    <a:lnTo>
                      <a:pt x="277" y="7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6613" name="Freeform 21"/>
              <p:cNvSpPr>
                <a:spLocks/>
              </p:cNvSpPr>
              <p:nvPr/>
            </p:nvSpPr>
            <p:spPr bwMode="auto">
              <a:xfrm>
                <a:off x="5116" y="3211"/>
                <a:ext cx="362" cy="354"/>
              </a:xfrm>
              <a:custGeom>
                <a:avLst/>
                <a:gdLst>
                  <a:gd name="T0" fmla="*/ 307 w 362"/>
                  <a:gd name="T1" fmla="*/ 0 h 354"/>
                  <a:gd name="T2" fmla="*/ 331 w 362"/>
                  <a:gd name="T3" fmla="*/ 3 h 354"/>
                  <a:gd name="T4" fmla="*/ 361 w 362"/>
                  <a:gd name="T5" fmla="*/ 23 h 354"/>
                  <a:gd name="T6" fmla="*/ 355 w 362"/>
                  <a:gd name="T7" fmla="*/ 51 h 354"/>
                  <a:gd name="T8" fmla="*/ 338 w 362"/>
                  <a:gd name="T9" fmla="*/ 70 h 354"/>
                  <a:gd name="T10" fmla="*/ 300 w 362"/>
                  <a:gd name="T11" fmla="*/ 84 h 354"/>
                  <a:gd name="T12" fmla="*/ 254 w 362"/>
                  <a:gd name="T13" fmla="*/ 84 h 354"/>
                  <a:gd name="T14" fmla="*/ 180 w 362"/>
                  <a:gd name="T15" fmla="*/ 77 h 354"/>
                  <a:gd name="T16" fmla="*/ 116 w 362"/>
                  <a:gd name="T17" fmla="*/ 62 h 354"/>
                  <a:gd name="T18" fmla="*/ 91 w 362"/>
                  <a:gd name="T19" fmla="*/ 61 h 354"/>
                  <a:gd name="T20" fmla="*/ 85 w 362"/>
                  <a:gd name="T21" fmla="*/ 86 h 354"/>
                  <a:gd name="T22" fmla="*/ 114 w 362"/>
                  <a:gd name="T23" fmla="*/ 143 h 354"/>
                  <a:gd name="T24" fmla="*/ 136 w 362"/>
                  <a:gd name="T25" fmla="*/ 193 h 354"/>
                  <a:gd name="T26" fmla="*/ 148 w 362"/>
                  <a:gd name="T27" fmla="*/ 240 h 354"/>
                  <a:gd name="T28" fmla="*/ 157 w 362"/>
                  <a:gd name="T29" fmla="*/ 279 h 354"/>
                  <a:gd name="T30" fmla="*/ 163 w 362"/>
                  <a:gd name="T31" fmla="*/ 315 h 354"/>
                  <a:gd name="T32" fmla="*/ 163 w 362"/>
                  <a:gd name="T33" fmla="*/ 337 h 354"/>
                  <a:gd name="T34" fmla="*/ 155 w 362"/>
                  <a:gd name="T35" fmla="*/ 350 h 354"/>
                  <a:gd name="T36" fmla="*/ 144 w 362"/>
                  <a:gd name="T37" fmla="*/ 353 h 354"/>
                  <a:gd name="T38" fmla="*/ 126 w 362"/>
                  <a:gd name="T39" fmla="*/ 334 h 354"/>
                  <a:gd name="T40" fmla="*/ 102 w 362"/>
                  <a:gd name="T41" fmla="*/ 310 h 354"/>
                  <a:gd name="T42" fmla="*/ 78 w 362"/>
                  <a:gd name="T43" fmla="*/ 279 h 354"/>
                  <a:gd name="T44" fmla="*/ 58 w 362"/>
                  <a:gd name="T45" fmla="*/ 265 h 354"/>
                  <a:gd name="T46" fmla="*/ 32 w 362"/>
                  <a:gd name="T47" fmla="*/ 260 h 354"/>
                  <a:gd name="T48" fmla="*/ 13 w 362"/>
                  <a:gd name="T49" fmla="*/ 260 h 354"/>
                  <a:gd name="T50" fmla="*/ 1 w 362"/>
                  <a:gd name="T51" fmla="*/ 260 h 354"/>
                  <a:gd name="T52" fmla="*/ 0 w 362"/>
                  <a:gd name="T53" fmla="*/ 241 h 354"/>
                  <a:gd name="T54" fmla="*/ 28 w 362"/>
                  <a:gd name="T55" fmla="*/ 222 h 354"/>
                  <a:gd name="T56" fmla="*/ 60 w 362"/>
                  <a:gd name="T57" fmla="*/ 218 h 354"/>
                  <a:gd name="T58" fmla="*/ 83 w 362"/>
                  <a:gd name="T59" fmla="*/ 226 h 354"/>
                  <a:gd name="T60" fmla="*/ 114 w 362"/>
                  <a:gd name="T61" fmla="*/ 252 h 354"/>
                  <a:gd name="T62" fmla="*/ 116 w 362"/>
                  <a:gd name="T63" fmla="*/ 222 h 354"/>
                  <a:gd name="T64" fmla="*/ 110 w 362"/>
                  <a:gd name="T65" fmla="*/ 197 h 354"/>
                  <a:gd name="T66" fmla="*/ 97 w 362"/>
                  <a:gd name="T67" fmla="*/ 166 h 354"/>
                  <a:gd name="T68" fmla="*/ 66 w 362"/>
                  <a:gd name="T69" fmla="*/ 127 h 354"/>
                  <a:gd name="T70" fmla="*/ 47 w 362"/>
                  <a:gd name="T71" fmla="*/ 100 h 354"/>
                  <a:gd name="T72" fmla="*/ 40 w 362"/>
                  <a:gd name="T73" fmla="*/ 70 h 354"/>
                  <a:gd name="T74" fmla="*/ 44 w 362"/>
                  <a:gd name="T75" fmla="*/ 43 h 354"/>
                  <a:gd name="T76" fmla="*/ 54 w 362"/>
                  <a:gd name="T77" fmla="*/ 27 h 354"/>
                  <a:gd name="T78" fmla="*/ 75 w 362"/>
                  <a:gd name="T79" fmla="*/ 18 h 354"/>
                  <a:gd name="T80" fmla="*/ 102 w 362"/>
                  <a:gd name="T81" fmla="*/ 12 h 354"/>
                  <a:gd name="T82" fmla="*/ 148 w 362"/>
                  <a:gd name="T83" fmla="*/ 8 h 354"/>
                  <a:gd name="T84" fmla="*/ 215 w 362"/>
                  <a:gd name="T85" fmla="*/ 6 h 354"/>
                  <a:gd name="T86" fmla="*/ 256 w 362"/>
                  <a:gd name="T87" fmla="*/ 4 h 354"/>
                  <a:gd name="T88" fmla="*/ 287 w 362"/>
                  <a:gd name="T89" fmla="*/ 3 h 354"/>
                  <a:gd name="T90" fmla="*/ 307 w 362"/>
                  <a:gd name="T91"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2" h="354">
                    <a:moveTo>
                      <a:pt x="307" y="0"/>
                    </a:moveTo>
                    <a:lnTo>
                      <a:pt x="331" y="3"/>
                    </a:lnTo>
                    <a:lnTo>
                      <a:pt x="361" y="23"/>
                    </a:lnTo>
                    <a:lnTo>
                      <a:pt x="355" y="51"/>
                    </a:lnTo>
                    <a:lnTo>
                      <a:pt x="338" y="70"/>
                    </a:lnTo>
                    <a:lnTo>
                      <a:pt x="300" y="84"/>
                    </a:lnTo>
                    <a:lnTo>
                      <a:pt x="254" y="84"/>
                    </a:lnTo>
                    <a:lnTo>
                      <a:pt x="180" y="77"/>
                    </a:lnTo>
                    <a:lnTo>
                      <a:pt x="116" y="62"/>
                    </a:lnTo>
                    <a:lnTo>
                      <a:pt x="91" y="61"/>
                    </a:lnTo>
                    <a:lnTo>
                      <a:pt x="85" y="86"/>
                    </a:lnTo>
                    <a:lnTo>
                      <a:pt x="114" y="143"/>
                    </a:lnTo>
                    <a:lnTo>
                      <a:pt x="136" y="193"/>
                    </a:lnTo>
                    <a:lnTo>
                      <a:pt x="148" y="240"/>
                    </a:lnTo>
                    <a:lnTo>
                      <a:pt x="157" y="279"/>
                    </a:lnTo>
                    <a:lnTo>
                      <a:pt x="163" y="315"/>
                    </a:lnTo>
                    <a:lnTo>
                      <a:pt x="163" y="337"/>
                    </a:lnTo>
                    <a:lnTo>
                      <a:pt x="155" y="350"/>
                    </a:lnTo>
                    <a:lnTo>
                      <a:pt x="144" y="353"/>
                    </a:lnTo>
                    <a:lnTo>
                      <a:pt x="126" y="334"/>
                    </a:lnTo>
                    <a:lnTo>
                      <a:pt x="102" y="310"/>
                    </a:lnTo>
                    <a:lnTo>
                      <a:pt x="78" y="279"/>
                    </a:lnTo>
                    <a:lnTo>
                      <a:pt x="58" y="265"/>
                    </a:lnTo>
                    <a:lnTo>
                      <a:pt x="32" y="260"/>
                    </a:lnTo>
                    <a:lnTo>
                      <a:pt x="13" y="260"/>
                    </a:lnTo>
                    <a:lnTo>
                      <a:pt x="1" y="260"/>
                    </a:lnTo>
                    <a:lnTo>
                      <a:pt x="0" y="241"/>
                    </a:lnTo>
                    <a:lnTo>
                      <a:pt x="28" y="222"/>
                    </a:lnTo>
                    <a:lnTo>
                      <a:pt x="60" y="218"/>
                    </a:lnTo>
                    <a:lnTo>
                      <a:pt x="83" y="226"/>
                    </a:lnTo>
                    <a:lnTo>
                      <a:pt x="114" y="252"/>
                    </a:lnTo>
                    <a:lnTo>
                      <a:pt x="116" y="222"/>
                    </a:lnTo>
                    <a:lnTo>
                      <a:pt x="110" y="197"/>
                    </a:lnTo>
                    <a:lnTo>
                      <a:pt x="97" y="166"/>
                    </a:lnTo>
                    <a:lnTo>
                      <a:pt x="66" y="127"/>
                    </a:lnTo>
                    <a:lnTo>
                      <a:pt x="47" y="100"/>
                    </a:lnTo>
                    <a:lnTo>
                      <a:pt x="40" y="70"/>
                    </a:lnTo>
                    <a:lnTo>
                      <a:pt x="44" y="43"/>
                    </a:lnTo>
                    <a:lnTo>
                      <a:pt x="54" y="27"/>
                    </a:lnTo>
                    <a:lnTo>
                      <a:pt x="75" y="18"/>
                    </a:lnTo>
                    <a:lnTo>
                      <a:pt x="102" y="12"/>
                    </a:lnTo>
                    <a:lnTo>
                      <a:pt x="148" y="8"/>
                    </a:lnTo>
                    <a:lnTo>
                      <a:pt x="215" y="6"/>
                    </a:lnTo>
                    <a:lnTo>
                      <a:pt x="256" y="4"/>
                    </a:lnTo>
                    <a:lnTo>
                      <a:pt x="287" y="3"/>
                    </a:lnTo>
                    <a:lnTo>
                      <a:pt x="307"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6614" name="Freeform 22"/>
              <p:cNvSpPr>
                <a:spLocks/>
              </p:cNvSpPr>
              <p:nvPr/>
            </p:nvSpPr>
            <p:spPr bwMode="auto">
              <a:xfrm>
                <a:off x="5044" y="3217"/>
                <a:ext cx="474" cy="425"/>
              </a:xfrm>
              <a:custGeom>
                <a:avLst/>
                <a:gdLst>
                  <a:gd name="T0" fmla="*/ 357 w 474"/>
                  <a:gd name="T1" fmla="*/ 87 h 425"/>
                  <a:gd name="T2" fmla="*/ 386 w 474"/>
                  <a:gd name="T3" fmla="*/ 50 h 425"/>
                  <a:gd name="T4" fmla="*/ 421 w 474"/>
                  <a:gd name="T5" fmla="*/ 8 h 425"/>
                  <a:gd name="T6" fmla="*/ 446 w 474"/>
                  <a:gd name="T7" fmla="*/ 0 h 425"/>
                  <a:gd name="T8" fmla="*/ 473 w 474"/>
                  <a:gd name="T9" fmla="*/ 17 h 425"/>
                  <a:gd name="T10" fmla="*/ 473 w 474"/>
                  <a:gd name="T11" fmla="*/ 39 h 425"/>
                  <a:gd name="T12" fmla="*/ 448 w 474"/>
                  <a:gd name="T13" fmla="*/ 90 h 425"/>
                  <a:gd name="T14" fmla="*/ 410 w 474"/>
                  <a:gd name="T15" fmla="*/ 136 h 425"/>
                  <a:gd name="T16" fmla="*/ 368 w 474"/>
                  <a:gd name="T17" fmla="*/ 163 h 425"/>
                  <a:gd name="T18" fmla="*/ 328 w 474"/>
                  <a:gd name="T19" fmla="*/ 194 h 425"/>
                  <a:gd name="T20" fmla="*/ 297 w 474"/>
                  <a:gd name="T21" fmla="*/ 215 h 425"/>
                  <a:gd name="T22" fmla="*/ 274 w 474"/>
                  <a:gd name="T23" fmla="*/ 242 h 425"/>
                  <a:gd name="T24" fmla="*/ 244 w 474"/>
                  <a:gd name="T25" fmla="*/ 275 h 425"/>
                  <a:gd name="T26" fmla="*/ 220 w 474"/>
                  <a:gd name="T27" fmla="*/ 319 h 425"/>
                  <a:gd name="T28" fmla="*/ 190 w 474"/>
                  <a:gd name="T29" fmla="*/ 354 h 425"/>
                  <a:gd name="T30" fmla="*/ 163 w 474"/>
                  <a:gd name="T31" fmla="*/ 396 h 425"/>
                  <a:gd name="T32" fmla="*/ 142 w 474"/>
                  <a:gd name="T33" fmla="*/ 416 h 425"/>
                  <a:gd name="T34" fmla="*/ 127 w 474"/>
                  <a:gd name="T35" fmla="*/ 424 h 425"/>
                  <a:gd name="T36" fmla="*/ 105 w 474"/>
                  <a:gd name="T37" fmla="*/ 423 h 425"/>
                  <a:gd name="T38" fmla="*/ 89 w 474"/>
                  <a:gd name="T39" fmla="*/ 408 h 425"/>
                  <a:gd name="T40" fmla="*/ 88 w 474"/>
                  <a:gd name="T41" fmla="*/ 380 h 425"/>
                  <a:gd name="T42" fmla="*/ 81 w 474"/>
                  <a:gd name="T43" fmla="*/ 345 h 425"/>
                  <a:gd name="T44" fmla="*/ 61 w 474"/>
                  <a:gd name="T45" fmla="*/ 314 h 425"/>
                  <a:gd name="T46" fmla="*/ 22 w 474"/>
                  <a:gd name="T47" fmla="*/ 292 h 425"/>
                  <a:gd name="T48" fmla="*/ 3 w 474"/>
                  <a:gd name="T49" fmla="*/ 292 h 425"/>
                  <a:gd name="T50" fmla="*/ 0 w 474"/>
                  <a:gd name="T51" fmla="*/ 279 h 425"/>
                  <a:gd name="T52" fmla="*/ 37 w 474"/>
                  <a:gd name="T53" fmla="*/ 260 h 425"/>
                  <a:gd name="T54" fmla="*/ 72 w 474"/>
                  <a:gd name="T55" fmla="*/ 265 h 425"/>
                  <a:gd name="T56" fmla="*/ 101 w 474"/>
                  <a:gd name="T57" fmla="*/ 291 h 425"/>
                  <a:gd name="T58" fmla="*/ 115 w 474"/>
                  <a:gd name="T59" fmla="*/ 327 h 425"/>
                  <a:gd name="T60" fmla="*/ 119 w 474"/>
                  <a:gd name="T61" fmla="*/ 357 h 425"/>
                  <a:gd name="T62" fmla="*/ 128 w 474"/>
                  <a:gd name="T63" fmla="*/ 370 h 425"/>
                  <a:gd name="T64" fmla="*/ 151 w 474"/>
                  <a:gd name="T65" fmla="*/ 365 h 425"/>
                  <a:gd name="T66" fmla="*/ 165 w 474"/>
                  <a:gd name="T67" fmla="*/ 343 h 425"/>
                  <a:gd name="T68" fmla="*/ 200 w 474"/>
                  <a:gd name="T69" fmla="*/ 292 h 425"/>
                  <a:gd name="T70" fmla="*/ 229 w 474"/>
                  <a:gd name="T71" fmla="*/ 233 h 425"/>
                  <a:gd name="T72" fmla="*/ 260 w 474"/>
                  <a:gd name="T73" fmla="*/ 195 h 425"/>
                  <a:gd name="T74" fmla="*/ 289 w 474"/>
                  <a:gd name="T75" fmla="*/ 164 h 425"/>
                  <a:gd name="T76" fmla="*/ 322 w 474"/>
                  <a:gd name="T77" fmla="*/ 132 h 425"/>
                  <a:gd name="T78" fmla="*/ 357 w 474"/>
                  <a:gd name="T79" fmla="*/ 87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74" h="425">
                    <a:moveTo>
                      <a:pt x="357" y="87"/>
                    </a:moveTo>
                    <a:lnTo>
                      <a:pt x="386" y="50"/>
                    </a:lnTo>
                    <a:lnTo>
                      <a:pt x="421" y="8"/>
                    </a:lnTo>
                    <a:lnTo>
                      <a:pt x="446" y="0"/>
                    </a:lnTo>
                    <a:lnTo>
                      <a:pt x="473" y="17"/>
                    </a:lnTo>
                    <a:lnTo>
                      <a:pt x="473" y="39"/>
                    </a:lnTo>
                    <a:lnTo>
                      <a:pt x="448" y="90"/>
                    </a:lnTo>
                    <a:lnTo>
                      <a:pt x="410" y="136"/>
                    </a:lnTo>
                    <a:lnTo>
                      <a:pt x="368" y="163"/>
                    </a:lnTo>
                    <a:lnTo>
                      <a:pt x="328" y="194"/>
                    </a:lnTo>
                    <a:lnTo>
                      <a:pt x="297" y="215"/>
                    </a:lnTo>
                    <a:lnTo>
                      <a:pt x="274" y="242"/>
                    </a:lnTo>
                    <a:lnTo>
                      <a:pt x="244" y="275"/>
                    </a:lnTo>
                    <a:lnTo>
                      <a:pt x="220" y="319"/>
                    </a:lnTo>
                    <a:lnTo>
                      <a:pt x="190" y="354"/>
                    </a:lnTo>
                    <a:lnTo>
                      <a:pt x="163" y="396"/>
                    </a:lnTo>
                    <a:lnTo>
                      <a:pt x="142" y="416"/>
                    </a:lnTo>
                    <a:lnTo>
                      <a:pt x="127" y="424"/>
                    </a:lnTo>
                    <a:lnTo>
                      <a:pt x="105" y="423"/>
                    </a:lnTo>
                    <a:lnTo>
                      <a:pt x="89" y="408"/>
                    </a:lnTo>
                    <a:lnTo>
                      <a:pt x="88" y="380"/>
                    </a:lnTo>
                    <a:lnTo>
                      <a:pt x="81" y="345"/>
                    </a:lnTo>
                    <a:lnTo>
                      <a:pt x="61" y="314"/>
                    </a:lnTo>
                    <a:lnTo>
                      <a:pt x="22" y="292"/>
                    </a:lnTo>
                    <a:lnTo>
                      <a:pt x="3" y="292"/>
                    </a:lnTo>
                    <a:lnTo>
                      <a:pt x="0" y="279"/>
                    </a:lnTo>
                    <a:lnTo>
                      <a:pt x="37" y="260"/>
                    </a:lnTo>
                    <a:lnTo>
                      <a:pt x="72" y="265"/>
                    </a:lnTo>
                    <a:lnTo>
                      <a:pt x="101" y="291"/>
                    </a:lnTo>
                    <a:lnTo>
                      <a:pt x="115" y="327"/>
                    </a:lnTo>
                    <a:lnTo>
                      <a:pt x="119" y="357"/>
                    </a:lnTo>
                    <a:lnTo>
                      <a:pt x="128" y="370"/>
                    </a:lnTo>
                    <a:lnTo>
                      <a:pt x="151" y="365"/>
                    </a:lnTo>
                    <a:lnTo>
                      <a:pt x="165" y="343"/>
                    </a:lnTo>
                    <a:lnTo>
                      <a:pt x="200" y="292"/>
                    </a:lnTo>
                    <a:lnTo>
                      <a:pt x="229" y="233"/>
                    </a:lnTo>
                    <a:lnTo>
                      <a:pt x="260" y="195"/>
                    </a:lnTo>
                    <a:lnTo>
                      <a:pt x="289" y="164"/>
                    </a:lnTo>
                    <a:lnTo>
                      <a:pt x="322" y="132"/>
                    </a:lnTo>
                    <a:lnTo>
                      <a:pt x="357" y="87"/>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06615" name="Group 23"/>
            <p:cNvGrpSpPr>
              <a:grpSpLocks/>
            </p:cNvGrpSpPr>
            <p:nvPr/>
          </p:nvGrpSpPr>
          <p:grpSpPr bwMode="auto">
            <a:xfrm>
              <a:off x="5648126" y="3772569"/>
              <a:ext cx="2287588" cy="1727200"/>
              <a:chOff x="3840" y="2580"/>
              <a:chExt cx="1330" cy="1088"/>
            </a:xfrm>
          </p:grpSpPr>
          <p:sp>
            <p:nvSpPr>
              <p:cNvPr id="1006616" name="Freeform 24"/>
              <p:cNvSpPr>
                <a:spLocks/>
              </p:cNvSpPr>
              <p:nvPr/>
            </p:nvSpPr>
            <p:spPr bwMode="auto">
              <a:xfrm>
                <a:off x="4174" y="2766"/>
                <a:ext cx="524" cy="477"/>
              </a:xfrm>
              <a:custGeom>
                <a:avLst/>
                <a:gdLst>
                  <a:gd name="T0" fmla="*/ 103 w 524"/>
                  <a:gd name="T1" fmla="*/ 476 h 477"/>
                  <a:gd name="T2" fmla="*/ 66 w 524"/>
                  <a:gd name="T3" fmla="*/ 426 h 477"/>
                  <a:gd name="T4" fmla="*/ 33 w 524"/>
                  <a:gd name="T5" fmla="*/ 379 h 477"/>
                  <a:gd name="T6" fmla="*/ 15 w 524"/>
                  <a:gd name="T7" fmla="*/ 339 h 477"/>
                  <a:gd name="T8" fmla="*/ 4 w 524"/>
                  <a:gd name="T9" fmla="*/ 302 h 477"/>
                  <a:gd name="T10" fmla="*/ 0 w 524"/>
                  <a:gd name="T11" fmla="*/ 255 h 477"/>
                  <a:gd name="T12" fmla="*/ 4 w 524"/>
                  <a:gd name="T13" fmla="*/ 209 h 477"/>
                  <a:gd name="T14" fmla="*/ 10 w 524"/>
                  <a:gd name="T15" fmla="*/ 174 h 477"/>
                  <a:gd name="T16" fmla="*/ 31 w 524"/>
                  <a:gd name="T17" fmla="*/ 133 h 477"/>
                  <a:gd name="T18" fmla="*/ 70 w 524"/>
                  <a:gd name="T19" fmla="*/ 101 h 477"/>
                  <a:gd name="T20" fmla="*/ 111 w 524"/>
                  <a:gd name="T21" fmla="*/ 70 h 477"/>
                  <a:gd name="T22" fmla="*/ 147 w 524"/>
                  <a:gd name="T23" fmla="*/ 44 h 477"/>
                  <a:gd name="T24" fmla="*/ 192 w 524"/>
                  <a:gd name="T25" fmla="*/ 25 h 477"/>
                  <a:gd name="T26" fmla="*/ 231 w 524"/>
                  <a:gd name="T27" fmla="*/ 17 h 477"/>
                  <a:gd name="T28" fmla="*/ 298 w 524"/>
                  <a:gd name="T29" fmla="*/ 0 h 477"/>
                  <a:gd name="T30" fmla="*/ 362 w 524"/>
                  <a:gd name="T31" fmla="*/ 4 h 477"/>
                  <a:gd name="T32" fmla="*/ 403 w 524"/>
                  <a:gd name="T33" fmla="*/ 12 h 477"/>
                  <a:gd name="T34" fmla="*/ 435 w 524"/>
                  <a:gd name="T35" fmla="*/ 27 h 477"/>
                  <a:gd name="T36" fmla="*/ 470 w 524"/>
                  <a:gd name="T37" fmla="*/ 52 h 477"/>
                  <a:gd name="T38" fmla="*/ 497 w 524"/>
                  <a:gd name="T39" fmla="*/ 90 h 477"/>
                  <a:gd name="T40" fmla="*/ 515 w 524"/>
                  <a:gd name="T41" fmla="*/ 129 h 477"/>
                  <a:gd name="T42" fmla="*/ 520 w 524"/>
                  <a:gd name="T43" fmla="*/ 178 h 477"/>
                  <a:gd name="T44" fmla="*/ 523 w 524"/>
                  <a:gd name="T45" fmla="*/ 222 h 477"/>
                  <a:gd name="T46" fmla="*/ 517 w 524"/>
                  <a:gd name="T47" fmla="*/ 263 h 477"/>
                  <a:gd name="T48" fmla="*/ 505 w 524"/>
                  <a:gd name="T49" fmla="*/ 306 h 477"/>
                  <a:gd name="T50" fmla="*/ 486 w 524"/>
                  <a:gd name="T51" fmla="*/ 348 h 477"/>
                  <a:gd name="T52" fmla="*/ 451 w 524"/>
                  <a:gd name="T53" fmla="*/ 393 h 477"/>
                  <a:gd name="T54" fmla="*/ 432 w 524"/>
                  <a:gd name="T55" fmla="*/ 422 h 477"/>
                  <a:gd name="T56" fmla="*/ 399 w 524"/>
                  <a:gd name="T57" fmla="*/ 421 h 477"/>
                  <a:gd name="T58" fmla="*/ 423 w 524"/>
                  <a:gd name="T59" fmla="*/ 401 h 477"/>
                  <a:gd name="T60" fmla="*/ 450 w 524"/>
                  <a:gd name="T61" fmla="*/ 360 h 477"/>
                  <a:gd name="T62" fmla="*/ 477 w 524"/>
                  <a:gd name="T63" fmla="*/ 321 h 477"/>
                  <a:gd name="T64" fmla="*/ 492 w 524"/>
                  <a:gd name="T65" fmla="*/ 286 h 477"/>
                  <a:gd name="T66" fmla="*/ 497 w 524"/>
                  <a:gd name="T67" fmla="*/ 241 h 477"/>
                  <a:gd name="T68" fmla="*/ 501 w 524"/>
                  <a:gd name="T69" fmla="*/ 197 h 477"/>
                  <a:gd name="T70" fmla="*/ 496 w 524"/>
                  <a:gd name="T71" fmla="*/ 156 h 477"/>
                  <a:gd name="T72" fmla="*/ 490 w 524"/>
                  <a:gd name="T73" fmla="*/ 121 h 477"/>
                  <a:gd name="T74" fmla="*/ 474 w 524"/>
                  <a:gd name="T75" fmla="*/ 93 h 477"/>
                  <a:gd name="T76" fmla="*/ 451 w 524"/>
                  <a:gd name="T77" fmla="*/ 62 h 477"/>
                  <a:gd name="T78" fmla="*/ 415 w 524"/>
                  <a:gd name="T79" fmla="*/ 40 h 477"/>
                  <a:gd name="T80" fmla="*/ 381 w 524"/>
                  <a:gd name="T81" fmla="*/ 28 h 477"/>
                  <a:gd name="T82" fmla="*/ 345 w 524"/>
                  <a:gd name="T83" fmla="*/ 23 h 477"/>
                  <a:gd name="T84" fmla="*/ 305 w 524"/>
                  <a:gd name="T85" fmla="*/ 21 h 477"/>
                  <a:gd name="T86" fmla="*/ 265 w 524"/>
                  <a:gd name="T87" fmla="*/ 27 h 477"/>
                  <a:gd name="T88" fmla="*/ 220 w 524"/>
                  <a:gd name="T89" fmla="*/ 39 h 477"/>
                  <a:gd name="T90" fmla="*/ 176 w 524"/>
                  <a:gd name="T91" fmla="*/ 52 h 477"/>
                  <a:gd name="T92" fmla="*/ 142 w 524"/>
                  <a:gd name="T93" fmla="*/ 70 h 477"/>
                  <a:gd name="T94" fmla="*/ 104 w 524"/>
                  <a:gd name="T95" fmla="*/ 97 h 477"/>
                  <a:gd name="T96" fmla="*/ 70 w 524"/>
                  <a:gd name="T97" fmla="*/ 125 h 477"/>
                  <a:gd name="T98" fmla="*/ 46 w 524"/>
                  <a:gd name="T99" fmla="*/ 148 h 477"/>
                  <a:gd name="T100" fmla="*/ 30 w 524"/>
                  <a:gd name="T101" fmla="*/ 183 h 477"/>
                  <a:gd name="T102" fmla="*/ 22 w 524"/>
                  <a:gd name="T103" fmla="*/ 226 h 477"/>
                  <a:gd name="T104" fmla="*/ 19 w 524"/>
                  <a:gd name="T105" fmla="*/ 264 h 477"/>
                  <a:gd name="T106" fmla="*/ 27 w 524"/>
                  <a:gd name="T107" fmla="*/ 310 h 477"/>
                  <a:gd name="T108" fmla="*/ 41 w 524"/>
                  <a:gd name="T109" fmla="*/ 348 h 477"/>
                  <a:gd name="T110" fmla="*/ 57 w 524"/>
                  <a:gd name="T111" fmla="*/ 378 h 477"/>
                  <a:gd name="T112" fmla="*/ 80 w 524"/>
                  <a:gd name="T113" fmla="*/ 410 h 477"/>
                  <a:gd name="T114" fmla="*/ 103 w 524"/>
                  <a:gd name="T115" fmla="*/ 437 h 477"/>
                  <a:gd name="T116" fmla="*/ 119 w 524"/>
                  <a:gd name="T117" fmla="*/ 461 h 477"/>
                  <a:gd name="T118" fmla="*/ 130 w 524"/>
                  <a:gd name="T119" fmla="*/ 476 h 477"/>
                  <a:gd name="T120" fmla="*/ 103 w 524"/>
                  <a:gd name="T121" fmla="*/ 47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24" h="477">
                    <a:moveTo>
                      <a:pt x="103" y="476"/>
                    </a:moveTo>
                    <a:lnTo>
                      <a:pt x="66" y="426"/>
                    </a:lnTo>
                    <a:lnTo>
                      <a:pt x="33" y="379"/>
                    </a:lnTo>
                    <a:lnTo>
                      <a:pt x="15" y="339"/>
                    </a:lnTo>
                    <a:lnTo>
                      <a:pt x="4" y="302"/>
                    </a:lnTo>
                    <a:lnTo>
                      <a:pt x="0" y="255"/>
                    </a:lnTo>
                    <a:lnTo>
                      <a:pt x="4" y="209"/>
                    </a:lnTo>
                    <a:lnTo>
                      <a:pt x="10" y="174"/>
                    </a:lnTo>
                    <a:lnTo>
                      <a:pt x="31" y="133"/>
                    </a:lnTo>
                    <a:lnTo>
                      <a:pt x="70" y="101"/>
                    </a:lnTo>
                    <a:lnTo>
                      <a:pt x="111" y="70"/>
                    </a:lnTo>
                    <a:lnTo>
                      <a:pt x="147" y="44"/>
                    </a:lnTo>
                    <a:lnTo>
                      <a:pt x="192" y="25"/>
                    </a:lnTo>
                    <a:lnTo>
                      <a:pt x="231" y="17"/>
                    </a:lnTo>
                    <a:lnTo>
                      <a:pt x="298" y="0"/>
                    </a:lnTo>
                    <a:lnTo>
                      <a:pt x="362" y="4"/>
                    </a:lnTo>
                    <a:lnTo>
                      <a:pt x="403" y="12"/>
                    </a:lnTo>
                    <a:lnTo>
                      <a:pt x="435" y="27"/>
                    </a:lnTo>
                    <a:lnTo>
                      <a:pt x="470" y="52"/>
                    </a:lnTo>
                    <a:lnTo>
                      <a:pt x="497" y="90"/>
                    </a:lnTo>
                    <a:lnTo>
                      <a:pt x="515" y="129"/>
                    </a:lnTo>
                    <a:lnTo>
                      <a:pt x="520" y="178"/>
                    </a:lnTo>
                    <a:lnTo>
                      <a:pt x="523" y="222"/>
                    </a:lnTo>
                    <a:lnTo>
                      <a:pt x="517" y="263"/>
                    </a:lnTo>
                    <a:lnTo>
                      <a:pt x="505" y="306"/>
                    </a:lnTo>
                    <a:lnTo>
                      <a:pt x="486" y="348"/>
                    </a:lnTo>
                    <a:lnTo>
                      <a:pt x="451" y="393"/>
                    </a:lnTo>
                    <a:lnTo>
                      <a:pt x="432" y="422"/>
                    </a:lnTo>
                    <a:lnTo>
                      <a:pt x="399" y="421"/>
                    </a:lnTo>
                    <a:lnTo>
                      <a:pt x="423" y="401"/>
                    </a:lnTo>
                    <a:lnTo>
                      <a:pt x="450" y="360"/>
                    </a:lnTo>
                    <a:lnTo>
                      <a:pt x="477" y="321"/>
                    </a:lnTo>
                    <a:lnTo>
                      <a:pt x="492" y="286"/>
                    </a:lnTo>
                    <a:lnTo>
                      <a:pt x="497" y="241"/>
                    </a:lnTo>
                    <a:lnTo>
                      <a:pt x="501" y="197"/>
                    </a:lnTo>
                    <a:lnTo>
                      <a:pt x="496" y="156"/>
                    </a:lnTo>
                    <a:lnTo>
                      <a:pt x="490" y="121"/>
                    </a:lnTo>
                    <a:lnTo>
                      <a:pt x="474" y="93"/>
                    </a:lnTo>
                    <a:lnTo>
                      <a:pt x="451" y="62"/>
                    </a:lnTo>
                    <a:lnTo>
                      <a:pt x="415" y="40"/>
                    </a:lnTo>
                    <a:lnTo>
                      <a:pt x="381" y="28"/>
                    </a:lnTo>
                    <a:lnTo>
                      <a:pt x="345" y="23"/>
                    </a:lnTo>
                    <a:lnTo>
                      <a:pt x="305" y="21"/>
                    </a:lnTo>
                    <a:lnTo>
                      <a:pt x="265" y="27"/>
                    </a:lnTo>
                    <a:lnTo>
                      <a:pt x="220" y="39"/>
                    </a:lnTo>
                    <a:lnTo>
                      <a:pt x="176" y="52"/>
                    </a:lnTo>
                    <a:lnTo>
                      <a:pt x="142" y="70"/>
                    </a:lnTo>
                    <a:lnTo>
                      <a:pt x="104" y="97"/>
                    </a:lnTo>
                    <a:lnTo>
                      <a:pt x="70" y="125"/>
                    </a:lnTo>
                    <a:lnTo>
                      <a:pt x="46" y="148"/>
                    </a:lnTo>
                    <a:lnTo>
                      <a:pt x="30" y="183"/>
                    </a:lnTo>
                    <a:lnTo>
                      <a:pt x="22" y="226"/>
                    </a:lnTo>
                    <a:lnTo>
                      <a:pt x="19" y="264"/>
                    </a:lnTo>
                    <a:lnTo>
                      <a:pt x="27" y="310"/>
                    </a:lnTo>
                    <a:lnTo>
                      <a:pt x="41" y="348"/>
                    </a:lnTo>
                    <a:lnTo>
                      <a:pt x="57" y="378"/>
                    </a:lnTo>
                    <a:lnTo>
                      <a:pt x="80" y="410"/>
                    </a:lnTo>
                    <a:lnTo>
                      <a:pt x="103" y="437"/>
                    </a:lnTo>
                    <a:lnTo>
                      <a:pt x="119" y="461"/>
                    </a:lnTo>
                    <a:lnTo>
                      <a:pt x="130" y="476"/>
                    </a:lnTo>
                    <a:lnTo>
                      <a:pt x="103" y="47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6617" name="Freeform 25"/>
              <p:cNvSpPr>
                <a:spLocks/>
              </p:cNvSpPr>
              <p:nvPr/>
            </p:nvSpPr>
            <p:spPr bwMode="auto">
              <a:xfrm>
                <a:off x="4269" y="2840"/>
                <a:ext cx="350" cy="379"/>
              </a:xfrm>
              <a:custGeom>
                <a:avLst/>
                <a:gdLst>
                  <a:gd name="T0" fmla="*/ 120 w 350"/>
                  <a:gd name="T1" fmla="*/ 378 h 379"/>
                  <a:gd name="T2" fmla="*/ 82 w 350"/>
                  <a:gd name="T3" fmla="*/ 348 h 379"/>
                  <a:gd name="T4" fmla="*/ 49 w 350"/>
                  <a:gd name="T5" fmla="*/ 306 h 379"/>
                  <a:gd name="T6" fmla="*/ 16 w 350"/>
                  <a:gd name="T7" fmla="*/ 263 h 379"/>
                  <a:gd name="T8" fmla="*/ 7 w 350"/>
                  <a:gd name="T9" fmla="*/ 221 h 379"/>
                  <a:gd name="T10" fmla="*/ 0 w 350"/>
                  <a:gd name="T11" fmla="*/ 181 h 379"/>
                  <a:gd name="T12" fmla="*/ 3 w 350"/>
                  <a:gd name="T13" fmla="*/ 146 h 379"/>
                  <a:gd name="T14" fmla="*/ 10 w 350"/>
                  <a:gd name="T15" fmla="*/ 113 h 379"/>
                  <a:gd name="T16" fmla="*/ 38 w 350"/>
                  <a:gd name="T17" fmla="*/ 89 h 379"/>
                  <a:gd name="T18" fmla="*/ 86 w 350"/>
                  <a:gd name="T19" fmla="*/ 45 h 379"/>
                  <a:gd name="T20" fmla="*/ 113 w 350"/>
                  <a:gd name="T21" fmla="*/ 23 h 379"/>
                  <a:gd name="T22" fmla="*/ 151 w 350"/>
                  <a:gd name="T23" fmla="*/ 12 h 379"/>
                  <a:gd name="T24" fmla="*/ 198 w 350"/>
                  <a:gd name="T25" fmla="*/ 0 h 379"/>
                  <a:gd name="T26" fmla="*/ 229 w 350"/>
                  <a:gd name="T27" fmla="*/ 0 h 379"/>
                  <a:gd name="T28" fmla="*/ 264 w 350"/>
                  <a:gd name="T29" fmla="*/ 8 h 379"/>
                  <a:gd name="T30" fmla="*/ 292 w 350"/>
                  <a:gd name="T31" fmla="*/ 18 h 379"/>
                  <a:gd name="T32" fmla="*/ 319 w 350"/>
                  <a:gd name="T33" fmla="*/ 39 h 379"/>
                  <a:gd name="T34" fmla="*/ 335 w 350"/>
                  <a:gd name="T35" fmla="*/ 66 h 379"/>
                  <a:gd name="T36" fmla="*/ 346 w 350"/>
                  <a:gd name="T37" fmla="*/ 97 h 379"/>
                  <a:gd name="T38" fmla="*/ 349 w 350"/>
                  <a:gd name="T39" fmla="*/ 131 h 379"/>
                  <a:gd name="T40" fmla="*/ 345 w 350"/>
                  <a:gd name="T41" fmla="*/ 166 h 379"/>
                  <a:gd name="T42" fmla="*/ 333 w 350"/>
                  <a:gd name="T43" fmla="*/ 201 h 379"/>
                  <a:gd name="T44" fmla="*/ 315 w 350"/>
                  <a:gd name="T45" fmla="*/ 236 h 379"/>
                  <a:gd name="T46" fmla="*/ 290 w 350"/>
                  <a:gd name="T47" fmla="*/ 285 h 379"/>
                  <a:gd name="T48" fmla="*/ 276 w 350"/>
                  <a:gd name="T49" fmla="*/ 325 h 379"/>
                  <a:gd name="T50" fmla="*/ 263 w 350"/>
                  <a:gd name="T51" fmla="*/ 355 h 379"/>
                  <a:gd name="T52" fmla="*/ 240 w 350"/>
                  <a:gd name="T53" fmla="*/ 368 h 379"/>
                  <a:gd name="T54" fmla="*/ 251 w 350"/>
                  <a:gd name="T55" fmla="*/ 325 h 379"/>
                  <a:gd name="T56" fmla="*/ 271 w 350"/>
                  <a:gd name="T57" fmla="*/ 274 h 379"/>
                  <a:gd name="T58" fmla="*/ 296 w 350"/>
                  <a:gd name="T59" fmla="*/ 225 h 379"/>
                  <a:gd name="T60" fmla="*/ 318 w 350"/>
                  <a:gd name="T61" fmla="*/ 183 h 379"/>
                  <a:gd name="T62" fmla="*/ 331 w 350"/>
                  <a:gd name="T63" fmla="*/ 140 h 379"/>
                  <a:gd name="T64" fmla="*/ 329 w 350"/>
                  <a:gd name="T65" fmla="*/ 104 h 379"/>
                  <a:gd name="T66" fmla="*/ 315 w 350"/>
                  <a:gd name="T67" fmla="*/ 74 h 379"/>
                  <a:gd name="T68" fmla="*/ 298 w 350"/>
                  <a:gd name="T69" fmla="*/ 49 h 379"/>
                  <a:gd name="T70" fmla="*/ 272 w 350"/>
                  <a:gd name="T71" fmla="*/ 34 h 379"/>
                  <a:gd name="T72" fmla="*/ 244 w 350"/>
                  <a:gd name="T73" fmla="*/ 23 h 379"/>
                  <a:gd name="T74" fmla="*/ 199 w 350"/>
                  <a:gd name="T75" fmla="*/ 26 h 379"/>
                  <a:gd name="T76" fmla="*/ 159 w 350"/>
                  <a:gd name="T77" fmla="*/ 30 h 379"/>
                  <a:gd name="T78" fmla="*/ 117 w 350"/>
                  <a:gd name="T79" fmla="*/ 43 h 379"/>
                  <a:gd name="T80" fmla="*/ 82 w 350"/>
                  <a:gd name="T81" fmla="*/ 69 h 379"/>
                  <a:gd name="T82" fmla="*/ 47 w 350"/>
                  <a:gd name="T83" fmla="*/ 100 h 379"/>
                  <a:gd name="T84" fmla="*/ 27 w 350"/>
                  <a:gd name="T85" fmla="*/ 123 h 379"/>
                  <a:gd name="T86" fmla="*/ 22 w 350"/>
                  <a:gd name="T87" fmla="*/ 148 h 379"/>
                  <a:gd name="T88" fmla="*/ 18 w 350"/>
                  <a:gd name="T89" fmla="*/ 181 h 379"/>
                  <a:gd name="T90" fmla="*/ 23 w 350"/>
                  <a:gd name="T91" fmla="*/ 216 h 379"/>
                  <a:gd name="T92" fmla="*/ 38 w 350"/>
                  <a:gd name="T93" fmla="*/ 258 h 379"/>
                  <a:gd name="T94" fmla="*/ 53 w 350"/>
                  <a:gd name="T95" fmla="*/ 277 h 379"/>
                  <a:gd name="T96" fmla="*/ 74 w 350"/>
                  <a:gd name="T97" fmla="*/ 308 h 379"/>
                  <a:gd name="T98" fmla="*/ 98 w 350"/>
                  <a:gd name="T99" fmla="*/ 337 h 379"/>
                  <a:gd name="T100" fmla="*/ 132 w 350"/>
                  <a:gd name="T101" fmla="*/ 362 h 379"/>
                  <a:gd name="T102" fmla="*/ 143 w 350"/>
                  <a:gd name="T103" fmla="*/ 372 h 379"/>
                  <a:gd name="T104" fmla="*/ 120 w 350"/>
                  <a:gd name="T105" fmla="*/ 378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0" h="379">
                    <a:moveTo>
                      <a:pt x="120" y="378"/>
                    </a:moveTo>
                    <a:lnTo>
                      <a:pt x="82" y="348"/>
                    </a:lnTo>
                    <a:lnTo>
                      <a:pt x="49" y="306"/>
                    </a:lnTo>
                    <a:lnTo>
                      <a:pt x="16" y="263"/>
                    </a:lnTo>
                    <a:lnTo>
                      <a:pt x="7" y="221"/>
                    </a:lnTo>
                    <a:lnTo>
                      <a:pt x="0" y="181"/>
                    </a:lnTo>
                    <a:lnTo>
                      <a:pt x="3" y="146"/>
                    </a:lnTo>
                    <a:lnTo>
                      <a:pt x="10" y="113"/>
                    </a:lnTo>
                    <a:lnTo>
                      <a:pt x="38" y="89"/>
                    </a:lnTo>
                    <a:lnTo>
                      <a:pt x="86" y="45"/>
                    </a:lnTo>
                    <a:lnTo>
                      <a:pt x="113" y="23"/>
                    </a:lnTo>
                    <a:lnTo>
                      <a:pt x="151" y="12"/>
                    </a:lnTo>
                    <a:lnTo>
                      <a:pt x="198" y="0"/>
                    </a:lnTo>
                    <a:lnTo>
                      <a:pt x="229" y="0"/>
                    </a:lnTo>
                    <a:lnTo>
                      <a:pt x="264" y="8"/>
                    </a:lnTo>
                    <a:lnTo>
                      <a:pt x="292" y="18"/>
                    </a:lnTo>
                    <a:lnTo>
                      <a:pt x="319" y="39"/>
                    </a:lnTo>
                    <a:lnTo>
                      <a:pt x="335" y="66"/>
                    </a:lnTo>
                    <a:lnTo>
                      <a:pt x="346" y="97"/>
                    </a:lnTo>
                    <a:lnTo>
                      <a:pt x="349" y="131"/>
                    </a:lnTo>
                    <a:lnTo>
                      <a:pt x="345" y="166"/>
                    </a:lnTo>
                    <a:lnTo>
                      <a:pt x="333" y="201"/>
                    </a:lnTo>
                    <a:lnTo>
                      <a:pt x="315" y="236"/>
                    </a:lnTo>
                    <a:lnTo>
                      <a:pt x="290" y="285"/>
                    </a:lnTo>
                    <a:lnTo>
                      <a:pt x="276" y="325"/>
                    </a:lnTo>
                    <a:lnTo>
                      <a:pt x="263" y="355"/>
                    </a:lnTo>
                    <a:lnTo>
                      <a:pt x="240" y="368"/>
                    </a:lnTo>
                    <a:lnTo>
                      <a:pt x="251" y="325"/>
                    </a:lnTo>
                    <a:lnTo>
                      <a:pt x="271" y="274"/>
                    </a:lnTo>
                    <a:lnTo>
                      <a:pt x="296" y="225"/>
                    </a:lnTo>
                    <a:lnTo>
                      <a:pt x="318" y="183"/>
                    </a:lnTo>
                    <a:lnTo>
                      <a:pt x="331" y="140"/>
                    </a:lnTo>
                    <a:lnTo>
                      <a:pt x="329" y="104"/>
                    </a:lnTo>
                    <a:lnTo>
                      <a:pt x="315" y="74"/>
                    </a:lnTo>
                    <a:lnTo>
                      <a:pt x="298" y="49"/>
                    </a:lnTo>
                    <a:lnTo>
                      <a:pt x="272" y="34"/>
                    </a:lnTo>
                    <a:lnTo>
                      <a:pt x="244" y="23"/>
                    </a:lnTo>
                    <a:lnTo>
                      <a:pt x="199" y="26"/>
                    </a:lnTo>
                    <a:lnTo>
                      <a:pt x="159" y="30"/>
                    </a:lnTo>
                    <a:lnTo>
                      <a:pt x="117" y="43"/>
                    </a:lnTo>
                    <a:lnTo>
                      <a:pt x="82" y="69"/>
                    </a:lnTo>
                    <a:lnTo>
                      <a:pt x="47" y="100"/>
                    </a:lnTo>
                    <a:lnTo>
                      <a:pt x="27" y="123"/>
                    </a:lnTo>
                    <a:lnTo>
                      <a:pt x="22" y="148"/>
                    </a:lnTo>
                    <a:lnTo>
                      <a:pt x="18" y="181"/>
                    </a:lnTo>
                    <a:lnTo>
                      <a:pt x="23" y="216"/>
                    </a:lnTo>
                    <a:lnTo>
                      <a:pt x="38" y="258"/>
                    </a:lnTo>
                    <a:lnTo>
                      <a:pt x="53" y="277"/>
                    </a:lnTo>
                    <a:lnTo>
                      <a:pt x="74" y="308"/>
                    </a:lnTo>
                    <a:lnTo>
                      <a:pt x="98" y="337"/>
                    </a:lnTo>
                    <a:lnTo>
                      <a:pt x="132" y="362"/>
                    </a:lnTo>
                    <a:lnTo>
                      <a:pt x="143" y="372"/>
                    </a:lnTo>
                    <a:lnTo>
                      <a:pt x="120" y="37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6618" name="Freeform 26"/>
              <p:cNvSpPr>
                <a:spLocks/>
              </p:cNvSpPr>
              <p:nvPr/>
            </p:nvSpPr>
            <p:spPr bwMode="auto">
              <a:xfrm>
                <a:off x="4188" y="3217"/>
                <a:ext cx="529" cy="451"/>
              </a:xfrm>
              <a:custGeom>
                <a:avLst/>
                <a:gdLst>
                  <a:gd name="T0" fmla="*/ 424 w 529"/>
                  <a:gd name="T1" fmla="*/ 0 h 451"/>
                  <a:gd name="T2" fmla="*/ 462 w 529"/>
                  <a:gd name="T3" fmla="*/ 48 h 451"/>
                  <a:gd name="T4" fmla="*/ 494 w 529"/>
                  <a:gd name="T5" fmla="*/ 91 h 451"/>
                  <a:gd name="T6" fmla="*/ 512 w 529"/>
                  <a:gd name="T7" fmla="*/ 129 h 451"/>
                  <a:gd name="T8" fmla="*/ 524 w 529"/>
                  <a:gd name="T9" fmla="*/ 165 h 451"/>
                  <a:gd name="T10" fmla="*/ 528 w 529"/>
                  <a:gd name="T11" fmla="*/ 209 h 451"/>
                  <a:gd name="T12" fmla="*/ 524 w 529"/>
                  <a:gd name="T13" fmla="*/ 252 h 451"/>
                  <a:gd name="T14" fmla="*/ 518 w 529"/>
                  <a:gd name="T15" fmla="*/ 285 h 451"/>
                  <a:gd name="T16" fmla="*/ 497 w 529"/>
                  <a:gd name="T17" fmla="*/ 324 h 451"/>
                  <a:gd name="T18" fmla="*/ 458 w 529"/>
                  <a:gd name="T19" fmla="*/ 355 h 451"/>
                  <a:gd name="T20" fmla="*/ 416 w 529"/>
                  <a:gd name="T21" fmla="*/ 384 h 451"/>
                  <a:gd name="T22" fmla="*/ 380 w 529"/>
                  <a:gd name="T23" fmla="*/ 409 h 451"/>
                  <a:gd name="T24" fmla="*/ 334 w 529"/>
                  <a:gd name="T25" fmla="*/ 427 h 451"/>
                  <a:gd name="T26" fmla="*/ 295 w 529"/>
                  <a:gd name="T27" fmla="*/ 434 h 451"/>
                  <a:gd name="T28" fmla="*/ 228 w 529"/>
                  <a:gd name="T29" fmla="*/ 450 h 451"/>
                  <a:gd name="T30" fmla="*/ 163 w 529"/>
                  <a:gd name="T31" fmla="*/ 446 h 451"/>
                  <a:gd name="T32" fmla="*/ 121 w 529"/>
                  <a:gd name="T33" fmla="*/ 439 h 451"/>
                  <a:gd name="T34" fmla="*/ 88 w 529"/>
                  <a:gd name="T35" fmla="*/ 424 h 451"/>
                  <a:gd name="T36" fmla="*/ 53 w 529"/>
                  <a:gd name="T37" fmla="*/ 401 h 451"/>
                  <a:gd name="T38" fmla="*/ 26 w 529"/>
                  <a:gd name="T39" fmla="*/ 365 h 451"/>
                  <a:gd name="T40" fmla="*/ 8 w 529"/>
                  <a:gd name="T41" fmla="*/ 328 h 451"/>
                  <a:gd name="T42" fmla="*/ 3 w 529"/>
                  <a:gd name="T43" fmla="*/ 282 h 451"/>
                  <a:gd name="T44" fmla="*/ 0 w 529"/>
                  <a:gd name="T45" fmla="*/ 240 h 451"/>
                  <a:gd name="T46" fmla="*/ 7 w 529"/>
                  <a:gd name="T47" fmla="*/ 201 h 451"/>
                  <a:gd name="T48" fmla="*/ 18 w 529"/>
                  <a:gd name="T49" fmla="*/ 161 h 451"/>
                  <a:gd name="T50" fmla="*/ 38 w 529"/>
                  <a:gd name="T51" fmla="*/ 121 h 451"/>
                  <a:gd name="T52" fmla="*/ 73 w 529"/>
                  <a:gd name="T53" fmla="*/ 78 h 451"/>
                  <a:gd name="T54" fmla="*/ 92 w 529"/>
                  <a:gd name="T55" fmla="*/ 51 h 451"/>
                  <a:gd name="T56" fmla="*/ 125 w 529"/>
                  <a:gd name="T57" fmla="*/ 52 h 451"/>
                  <a:gd name="T58" fmla="*/ 101 w 529"/>
                  <a:gd name="T59" fmla="*/ 71 h 451"/>
                  <a:gd name="T60" fmla="*/ 74 w 529"/>
                  <a:gd name="T61" fmla="*/ 110 h 451"/>
                  <a:gd name="T62" fmla="*/ 47 w 529"/>
                  <a:gd name="T63" fmla="*/ 146 h 451"/>
                  <a:gd name="T64" fmla="*/ 31 w 529"/>
                  <a:gd name="T65" fmla="*/ 179 h 451"/>
                  <a:gd name="T66" fmla="*/ 26 w 529"/>
                  <a:gd name="T67" fmla="*/ 222 h 451"/>
                  <a:gd name="T68" fmla="*/ 22 w 529"/>
                  <a:gd name="T69" fmla="*/ 263 h 451"/>
                  <a:gd name="T70" fmla="*/ 27 w 529"/>
                  <a:gd name="T71" fmla="*/ 302 h 451"/>
                  <a:gd name="T72" fmla="*/ 34 w 529"/>
                  <a:gd name="T73" fmla="*/ 335 h 451"/>
                  <a:gd name="T74" fmla="*/ 49 w 529"/>
                  <a:gd name="T75" fmla="*/ 362 h 451"/>
                  <a:gd name="T76" fmla="*/ 73 w 529"/>
                  <a:gd name="T77" fmla="*/ 391 h 451"/>
                  <a:gd name="T78" fmla="*/ 109 w 529"/>
                  <a:gd name="T79" fmla="*/ 412 h 451"/>
                  <a:gd name="T80" fmla="*/ 143 w 529"/>
                  <a:gd name="T81" fmla="*/ 423 h 451"/>
                  <a:gd name="T82" fmla="*/ 179 w 529"/>
                  <a:gd name="T83" fmla="*/ 428 h 451"/>
                  <a:gd name="T84" fmla="*/ 220 w 529"/>
                  <a:gd name="T85" fmla="*/ 430 h 451"/>
                  <a:gd name="T86" fmla="*/ 260 w 529"/>
                  <a:gd name="T87" fmla="*/ 424 h 451"/>
                  <a:gd name="T88" fmla="*/ 306 w 529"/>
                  <a:gd name="T89" fmla="*/ 413 h 451"/>
                  <a:gd name="T90" fmla="*/ 350 w 529"/>
                  <a:gd name="T91" fmla="*/ 401 h 451"/>
                  <a:gd name="T92" fmla="*/ 385 w 529"/>
                  <a:gd name="T93" fmla="*/ 384 h 451"/>
                  <a:gd name="T94" fmla="*/ 423 w 529"/>
                  <a:gd name="T95" fmla="*/ 359 h 451"/>
                  <a:gd name="T96" fmla="*/ 458 w 529"/>
                  <a:gd name="T97" fmla="*/ 332 h 451"/>
                  <a:gd name="T98" fmla="*/ 481 w 529"/>
                  <a:gd name="T99" fmla="*/ 310 h 451"/>
                  <a:gd name="T100" fmla="*/ 498 w 529"/>
                  <a:gd name="T101" fmla="*/ 277 h 451"/>
                  <a:gd name="T102" fmla="*/ 506 w 529"/>
                  <a:gd name="T103" fmla="*/ 237 h 451"/>
                  <a:gd name="T104" fmla="*/ 508 w 529"/>
                  <a:gd name="T105" fmla="*/ 200 h 451"/>
                  <a:gd name="T106" fmla="*/ 501 w 529"/>
                  <a:gd name="T107" fmla="*/ 157 h 451"/>
                  <a:gd name="T108" fmla="*/ 486 w 529"/>
                  <a:gd name="T109" fmla="*/ 121 h 451"/>
                  <a:gd name="T110" fmla="*/ 471 w 529"/>
                  <a:gd name="T111" fmla="*/ 93 h 451"/>
                  <a:gd name="T112" fmla="*/ 447 w 529"/>
                  <a:gd name="T113" fmla="*/ 62 h 451"/>
                  <a:gd name="T114" fmla="*/ 424 w 529"/>
                  <a:gd name="T115" fmla="*/ 37 h 451"/>
                  <a:gd name="T116" fmla="*/ 408 w 529"/>
                  <a:gd name="T117" fmla="*/ 15 h 451"/>
                  <a:gd name="T118" fmla="*/ 397 w 529"/>
                  <a:gd name="T119" fmla="*/ 0 h 451"/>
                  <a:gd name="T120" fmla="*/ 424 w 529"/>
                  <a:gd name="T121" fmla="*/ 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29" h="451">
                    <a:moveTo>
                      <a:pt x="424" y="0"/>
                    </a:moveTo>
                    <a:lnTo>
                      <a:pt x="462" y="48"/>
                    </a:lnTo>
                    <a:lnTo>
                      <a:pt x="494" y="91"/>
                    </a:lnTo>
                    <a:lnTo>
                      <a:pt x="512" y="129"/>
                    </a:lnTo>
                    <a:lnTo>
                      <a:pt x="524" y="165"/>
                    </a:lnTo>
                    <a:lnTo>
                      <a:pt x="528" y="209"/>
                    </a:lnTo>
                    <a:lnTo>
                      <a:pt x="524" y="252"/>
                    </a:lnTo>
                    <a:lnTo>
                      <a:pt x="518" y="285"/>
                    </a:lnTo>
                    <a:lnTo>
                      <a:pt x="497" y="324"/>
                    </a:lnTo>
                    <a:lnTo>
                      <a:pt x="458" y="355"/>
                    </a:lnTo>
                    <a:lnTo>
                      <a:pt x="416" y="384"/>
                    </a:lnTo>
                    <a:lnTo>
                      <a:pt x="380" y="409"/>
                    </a:lnTo>
                    <a:lnTo>
                      <a:pt x="334" y="427"/>
                    </a:lnTo>
                    <a:lnTo>
                      <a:pt x="295" y="434"/>
                    </a:lnTo>
                    <a:lnTo>
                      <a:pt x="228" y="450"/>
                    </a:lnTo>
                    <a:lnTo>
                      <a:pt x="163" y="446"/>
                    </a:lnTo>
                    <a:lnTo>
                      <a:pt x="121" y="439"/>
                    </a:lnTo>
                    <a:lnTo>
                      <a:pt x="88" y="424"/>
                    </a:lnTo>
                    <a:lnTo>
                      <a:pt x="53" y="401"/>
                    </a:lnTo>
                    <a:lnTo>
                      <a:pt x="26" y="365"/>
                    </a:lnTo>
                    <a:lnTo>
                      <a:pt x="8" y="328"/>
                    </a:lnTo>
                    <a:lnTo>
                      <a:pt x="3" y="282"/>
                    </a:lnTo>
                    <a:lnTo>
                      <a:pt x="0" y="240"/>
                    </a:lnTo>
                    <a:lnTo>
                      <a:pt x="7" y="201"/>
                    </a:lnTo>
                    <a:lnTo>
                      <a:pt x="18" y="161"/>
                    </a:lnTo>
                    <a:lnTo>
                      <a:pt x="38" y="121"/>
                    </a:lnTo>
                    <a:lnTo>
                      <a:pt x="73" y="78"/>
                    </a:lnTo>
                    <a:lnTo>
                      <a:pt x="92" y="51"/>
                    </a:lnTo>
                    <a:lnTo>
                      <a:pt x="125" y="52"/>
                    </a:lnTo>
                    <a:lnTo>
                      <a:pt x="101" y="71"/>
                    </a:lnTo>
                    <a:lnTo>
                      <a:pt x="74" y="110"/>
                    </a:lnTo>
                    <a:lnTo>
                      <a:pt x="47" y="146"/>
                    </a:lnTo>
                    <a:lnTo>
                      <a:pt x="31" y="179"/>
                    </a:lnTo>
                    <a:lnTo>
                      <a:pt x="26" y="222"/>
                    </a:lnTo>
                    <a:lnTo>
                      <a:pt x="22" y="263"/>
                    </a:lnTo>
                    <a:lnTo>
                      <a:pt x="27" y="302"/>
                    </a:lnTo>
                    <a:lnTo>
                      <a:pt x="34" y="335"/>
                    </a:lnTo>
                    <a:lnTo>
                      <a:pt x="49" y="362"/>
                    </a:lnTo>
                    <a:lnTo>
                      <a:pt x="73" y="391"/>
                    </a:lnTo>
                    <a:lnTo>
                      <a:pt x="109" y="412"/>
                    </a:lnTo>
                    <a:lnTo>
                      <a:pt x="143" y="423"/>
                    </a:lnTo>
                    <a:lnTo>
                      <a:pt x="179" y="428"/>
                    </a:lnTo>
                    <a:lnTo>
                      <a:pt x="220" y="430"/>
                    </a:lnTo>
                    <a:lnTo>
                      <a:pt x="260" y="424"/>
                    </a:lnTo>
                    <a:lnTo>
                      <a:pt x="306" y="413"/>
                    </a:lnTo>
                    <a:lnTo>
                      <a:pt x="350" y="401"/>
                    </a:lnTo>
                    <a:lnTo>
                      <a:pt x="385" y="384"/>
                    </a:lnTo>
                    <a:lnTo>
                      <a:pt x="423" y="359"/>
                    </a:lnTo>
                    <a:lnTo>
                      <a:pt x="458" y="332"/>
                    </a:lnTo>
                    <a:lnTo>
                      <a:pt x="481" y="310"/>
                    </a:lnTo>
                    <a:lnTo>
                      <a:pt x="498" y="277"/>
                    </a:lnTo>
                    <a:lnTo>
                      <a:pt x="506" y="237"/>
                    </a:lnTo>
                    <a:lnTo>
                      <a:pt x="508" y="200"/>
                    </a:lnTo>
                    <a:lnTo>
                      <a:pt x="501" y="157"/>
                    </a:lnTo>
                    <a:lnTo>
                      <a:pt x="486" y="121"/>
                    </a:lnTo>
                    <a:lnTo>
                      <a:pt x="471" y="93"/>
                    </a:lnTo>
                    <a:lnTo>
                      <a:pt x="447" y="62"/>
                    </a:lnTo>
                    <a:lnTo>
                      <a:pt x="424" y="37"/>
                    </a:lnTo>
                    <a:lnTo>
                      <a:pt x="408" y="15"/>
                    </a:lnTo>
                    <a:lnTo>
                      <a:pt x="397" y="0"/>
                    </a:lnTo>
                    <a:lnTo>
                      <a:pt x="424"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6619" name="Freeform 27"/>
              <p:cNvSpPr>
                <a:spLocks/>
              </p:cNvSpPr>
              <p:nvPr/>
            </p:nvSpPr>
            <p:spPr bwMode="auto">
              <a:xfrm>
                <a:off x="4284" y="3247"/>
                <a:ext cx="368" cy="354"/>
              </a:xfrm>
              <a:custGeom>
                <a:avLst/>
                <a:gdLst>
                  <a:gd name="T0" fmla="*/ 241 w 368"/>
                  <a:gd name="T1" fmla="*/ 0 h 354"/>
                  <a:gd name="T2" fmla="*/ 281 w 368"/>
                  <a:gd name="T3" fmla="*/ 28 h 354"/>
                  <a:gd name="T4" fmla="*/ 315 w 368"/>
                  <a:gd name="T5" fmla="*/ 68 h 354"/>
                  <a:gd name="T6" fmla="*/ 351 w 368"/>
                  <a:gd name="T7" fmla="*/ 108 h 354"/>
                  <a:gd name="T8" fmla="*/ 360 w 368"/>
                  <a:gd name="T9" fmla="*/ 146 h 354"/>
                  <a:gd name="T10" fmla="*/ 367 w 368"/>
                  <a:gd name="T11" fmla="*/ 184 h 354"/>
                  <a:gd name="T12" fmla="*/ 364 w 368"/>
                  <a:gd name="T13" fmla="*/ 216 h 354"/>
                  <a:gd name="T14" fmla="*/ 356 w 368"/>
                  <a:gd name="T15" fmla="*/ 248 h 354"/>
                  <a:gd name="T16" fmla="*/ 327 w 368"/>
                  <a:gd name="T17" fmla="*/ 270 h 354"/>
                  <a:gd name="T18" fmla="*/ 277 w 368"/>
                  <a:gd name="T19" fmla="*/ 311 h 354"/>
                  <a:gd name="T20" fmla="*/ 248 w 368"/>
                  <a:gd name="T21" fmla="*/ 331 h 354"/>
                  <a:gd name="T22" fmla="*/ 208 w 368"/>
                  <a:gd name="T23" fmla="*/ 342 h 354"/>
                  <a:gd name="T24" fmla="*/ 159 w 368"/>
                  <a:gd name="T25" fmla="*/ 353 h 354"/>
                  <a:gd name="T26" fmla="*/ 126 w 368"/>
                  <a:gd name="T27" fmla="*/ 353 h 354"/>
                  <a:gd name="T28" fmla="*/ 89 w 368"/>
                  <a:gd name="T29" fmla="*/ 346 h 354"/>
                  <a:gd name="T30" fmla="*/ 60 w 368"/>
                  <a:gd name="T31" fmla="*/ 336 h 354"/>
                  <a:gd name="T32" fmla="*/ 31 w 368"/>
                  <a:gd name="T33" fmla="*/ 317 h 354"/>
                  <a:gd name="T34" fmla="*/ 15 w 368"/>
                  <a:gd name="T35" fmla="*/ 291 h 354"/>
                  <a:gd name="T36" fmla="*/ 3 w 368"/>
                  <a:gd name="T37" fmla="*/ 262 h 354"/>
                  <a:gd name="T38" fmla="*/ 0 w 368"/>
                  <a:gd name="T39" fmla="*/ 231 h 354"/>
                  <a:gd name="T40" fmla="*/ 4 w 368"/>
                  <a:gd name="T41" fmla="*/ 198 h 354"/>
                  <a:gd name="T42" fmla="*/ 16 w 368"/>
                  <a:gd name="T43" fmla="*/ 166 h 354"/>
                  <a:gd name="T44" fmla="*/ 36 w 368"/>
                  <a:gd name="T45" fmla="*/ 133 h 354"/>
                  <a:gd name="T46" fmla="*/ 62 w 368"/>
                  <a:gd name="T47" fmla="*/ 87 h 354"/>
                  <a:gd name="T48" fmla="*/ 77 w 368"/>
                  <a:gd name="T49" fmla="*/ 50 h 354"/>
                  <a:gd name="T50" fmla="*/ 90 w 368"/>
                  <a:gd name="T51" fmla="*/ 22 h 354"/>
                  <a:gd name="T52" fmla="*/ 115 w 368"/>
                  <a:gd name="T53" fmla="*/ 10 h 354"/>
                  <a:gd name="T54" fmla="*/ 103 w 368"/>
                  <a:gd name="T55" fmla="*/ 50 h 354"/>
                  <a:gd name="T56" fmla="*/ 82 w 368"/>
                  <a:gd name="T57" fmla="*/ 97 h 354"/>
                  <a:gd name="T58" fmla="*/ 56 w 368"/>
                  <a:gd name="T59" fmla="*/ 143 h 354"/>
                  <a:gd name="T60" fmla="*/ 33 w 368"/>
                  <a:gd name="T61" fmla="*/ 183 h 354"/>
                  <a:gd name="T62" fmla="*/ 19 w 368"/>
                  <a:gd name="T63" fmla="*/ 222 h 354"/>
                  <a:gd name="T64" fmla="*/ 21 w 368"/>
                  <a:gd name="T65" fmla="*/ 256 h 354"/>
                  <a:gd name="T66" fmla="*/ 36 w 368"/>
                  <a:gd name="T67" fmla="*/ 284 h 354"/>
                  <a:gd name="T68" fmla="*/ 53 w 368"/>
                  <a:gd name="T69" fmla="*/ 307 h 354"/>
                  <a:gd name="T70" fmla="*/ 81 w 368"/>
                  <a:gd name="T71" fmla="*/ 322 h 354"/>
                  <a:gd name="T72" fmla="*/ 111 w 368"/>
                  <a:gd name="T73" fmla="*/ 331 h 354"/>
                  <a:gd name="T74" fmla="*/ 157 w 368"/>
                  <a:gd name="T75" fmla="*/ 329 h 354"/>
                  <a:gd name="T76" fmla="*/ 200 w 368"/>
                  <a:gd name="T77" fmla="*/ 325 h 354"/>
                  <a:gd name="T78" fmla="*/ 244 w 368"/>
                  <a:gd name="T79" fmla="*/ 313 h 354"/>
                  <a:gd name="T80" fmla="*/ 281 w 368"/>
                  <a:gd name="T81" fmla="*/ 289 h 354"/>
                  <a:gd name="T82" fmla="*/ 318 w 368"/>
                  <a:gd name="T83" fmla="*/ 260 h 354"/>
                  <a:gd name="T84" fmla="*/ 338 w 368"/>
                  <a:gd name="T85" fmla="*/ 238 h 354"/>
                  <a:gd name="T86" fmla="*/ 344 w 368"/>
                  <a:gd name="T87" fmla="*/ 215 h 354"/>
                  <a:gd name="T88" fmla="*/ 348 w 368"/>
                  <a:gd name="T89" fmla="*/ 184 h 354"/>
                  <a:gd name="T90" fmla="*/ 342 w 368"/>
                  <a:gd name="T91" fmla="*/ 151 h 354"/>
                  <a:gd name="T92" fmla="*/ 327 w 368"/>
                  <a:gd name="T93" fmla="*/ 112 h 354"/>
                  <a:gd name="T94" fmla="*/ 311 w 368"/>
                  <a:gd name="T95" fmla="*/ 94 h 354"/>
                  <a:gd name="T96" fmla="*/ 289 w 368"/>
                  <a:gd name="T97" fmla="*/ 65 h 354"/>
                  <a:gd name="T98" fmla="*/ 264 w 368"/>
                  <a:gd name="T99" fmla="*/ 39 h 354"/>
                  <a:gd name="T100" fmla="*/ 229 w 368"/>
                  <a:gd name="T101" fmla="*/ 15 h 354"/>
                  <a:gd name="T102" fmla="*/ 216 w 368"/>
                  <a:gd name="T103" fmla="*/ 6 h 354"/>
                  <a:gd name="T104" fmla="*/ 241 w 368"/>
                  <a:gd name="T105"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8" h="354">
                    <a:moveTo>
                      <a:pt x="241" y="0"/>
                    </a:moveTo>
                    <a:lnTo>
                      <a:pt x="281" y="28"/>
                    </a:lnTo>
                    <a:lnTo>
                      <a:pt x="315" y="68"/>
                    </a:lnTo>
                    <a:lnTo>
                      <a:pt x="351" y="108"/>
                    </a:lnTo>
                    <a:lnTo>
                      <a:pt x="360" y="146"/>
                    </a:lnTo>
                    <a:lnTo>
                      <a:pt x="367" y="184"/>
                    </a:lnTo>
                    <a:lnTo>
                      <a:pt x="364" y="216"/>
                    </a:lnTo>
                    <a:lnTo>
                      <a:pt x="356" y="248"/>
                    </a:lnTo>
                    <a:lnTo>
                      <a:pt x="327" y="270"/>
                    </a:lnTo>
                    <a:lnTo>
                      <a:pt x="277" y="311"/>
                    </a:lnTo>
                    <a:lnTo>
                      <a:pt x="248" y="331"/>
                    </a:lnTo>
                    <a:lnTo>
                      <a:pt x="208" y="342"/>
                    </a:lnTo>
                    <a:lnTo>
                      <a:pt x="159" y="353"/>
                    </a:lnTo>
                    <a:lnTo>
                      <a:pt x="126" y="353"/>
                    </a:lnTo>
                    <a:lnTo>
                      <a:pt x="89" y="346"/>
                    </a:lnTo>
                    <a:lnTo>
                      <a:pt x="60" y="336"/>
                    </a:lnTo>
                    <a:lnTo>
                      <a:pt x="31" y="317"/>
                    </a:lnTo>
                    <a:lnTo>
                      <a:pt x="15" y="291"/>
                    </a:lnTo>
                    <a:lnTo>
                      <a:pt x="3" y="262"/>
                    </a:lnTo>
                    <a:lnTo>
                      <a:pt x="0" y="231"/>
                    </a:lnTo>
                    <a:lnTo>
                      <a:pt x="4" y="198"/>
                    </a:lnTo>
                    <a:lnTo>
                      <a:pt x="16" y="166"/>
                    </a:lnTo>
                    <a:lnTo>
                      <a:pt x="36" y="133"/>
                    </a:lnTo>
                    <a:lnTo>
                      <a:pt x="62" y="87"/>
                    </a:lnTo>
                    <a:lnTo>
                      <a:pt x="77" y="50"/>
                    </a:lnTo>
                    <a:lnTo>
                      <a:pt x="90" y="22"/>
                    </a:lnTo>
                    <a:lnTo>
                      <a:pt x="115" y="10"/>
                    </a:lnTo>
                    <a:lnTo>
                      <a:pt x="103" y="50"/>
                    </a:lnTo>
                    <a:lnTo>
                      <a:pt x="82" y="97"/>
                    </a:lnTo>
                    <a:lnTo>
                      <a:pt x="56" y="143"/>
                    </a:lnTo>
                    <a:lnTo>
                      <a:pt x="33" y="183"/>
                    </a:lnTo>
                    <a:lnTo>
                      <a:pt x="19" y="222"/>
                    </a:lnTo>
                    <a:lnTo>
                      <a:pt x="21" y="256"/>
                    </a:lnTo>
                    <a:lnTo>
                      <a:pt x="36" y="284"/>
                    </a:lnTo>
                    <a:lnTo>
                      <a:pt x="53" y="307"/>
                    </a:lnTo>
                    <a:lnTo>
                      <a:pt x="81" y="322"/>
                    </a:lnTo>
                    <a:lnTo>
                      <a:pt x="111" y="331"/>
                    </a:lnTo>
                    <a:lnTo>
                      <a:pt x="157" y="329"/>
                    </a:lnTo>
                    <a:lnTo>
                      <a:pt x="200" y="325"/>
                    </a:lnTo>
                    <a:lnTo>
                      <a:pt x="244" y="313"/>
                    </a:lnTo>
                    <a:lnTo>
                      <a:pt x="281" y="289"/>
                    </a:lnTo>
                    <a:lnTo>
                      <a:pt x="318" y="260"/>
                    </a:lnTo>
                    <a:lnTo>
                      <a:pt x="338" y="238"/>
                    </a:lnTo>
                    <a:lnTo>
                      <a:pt x="344" y="215"/>
                    </a:lnTo>
                    <a:lnTo>
                      <a:pt x="348" y="184"/>
                    </a:lnTo>
                    <a:lnTo>
                      <a:pt x="342" y="151"/>
                    </a:lnTo>
                    <a:lnTo>
                      <a:pt x="327" y="112"/>
                    </a:lnTo>
                    <a:lnTo>
                      <a:pt x="311" y="94"/>
                    </a:lnTo>
                    <a:lnTo>
                      <a:pt x="289" y="65"/>
                    </a:lnTo>
                    <a:lnTo>
                      <a:pt x="264" y="39"/>
                    </a:lnTo>
                    <a:lnTo>
                      <a:pt x="229" y="15"/>
                    </a:lnTo>
                    <a:lnTo>
                      <a:pt x="216" y="6"/>
                    </a:lnTo>
                    <a:lnTo>
                      <a:pt x="241"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6620" name="Freeform 28"/>
              <p:cNvSpPr>
                <a:spLocks/>
              </p:cNvSpPr>
              <p:nvPr/>
            </p:nvSpPr>
            <p:spPr bwMode="auto">
              <a:xfrm>
                <a:off x="4368" y="2926"/>
                <a:ext cx="114" cy="283"/>
              </a:xfrm>
              <a:custGeom>
                <a:avLst/>
                <a:gdLst>
                  <a:gd name="T0" fmla="*/ 80 w 114"/>
                  <a:gd name="T1" fmla="*/ 278 h 283"/>
                  <a:gd name="T2" fmla="*/ 48 w 114"/>
                  <a:gd name="T3" fmla="*/ 167 h 283"/>
                  <a:gd name="T4" fmla="*/ 39 w 114"/>
                  <a:gd name="T5" fmla="*/ 107 h 283"/>
                  <a:gd name="T6" fmla="*/ 39 w 114"/>
                  <a:gd name="T7" fmla="*/ 95 h 283"/>
                  <a:gd name="T8" fmla="*/ 0 w 114"/>
                  <a:gd name="T9" fmla="*/ 103 h 283"/>
                  <a:gd name="T10" fmla="*/ 37 w 114"/>
                  <a:gd name="T11" fmla="*/ 0 h 283"/>
                  <a:gd name="T12" fmla="*/ 98 w 114"/>
                  <a:gd name="T13" fmla="*/ 90 h 283"/>
                  <a:gd name="T14" fmla="*/ 65 w 114"/>
                  <a:gd name="T15" fmla="*/ 94 h 283"/>
                  <a:gd name="T16" fmla="*/ 69 w 114"/>
                  <a:gd name="T17" fmla="*/ 131 h 283"/>
                  <a:gd name="T18" fmla="*/ 78 w 114"/>
                  <a:gd name="T19" fmla="*/ 175 h 283"/>
                  <a:gd name="T20" fmla="*/ 93 w 114"/>
                  <a:gd name="T21" fmla="*/ 218 h 283"/>
                  <a:gd name="T22" fmla="*/ 106 w 114"/>
                  <a:gd name="T23" fmla="*/ 273 h 283"/>
                  <a:gd name="T24" fmla="*/ 113 w 114"/>
                  <a:gd name="T25" fmla="*/ 282 h 283"/>
                  <a:gd name="T26" fmla="*/ 80 w 114"/>
                  <a:gd name="T27" fmla="*/ 27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4" h="283">
                    <a:moveTo>
                      <a:pt x="80" y="278"/>
                    </a:moveTo>
                    <a:lnTo>
                      <a:pt x="48" y="167"/>
                    </a:lnTo>
                    <a:lnTo>
                      <a:pt x="39" y="107"/>
                    </a:lnTo>
                    <a:lnTo>
                      <a:pt x="39" y="95"/>
                    </a:lnTo>
                    <a:lnTo>
                      <a:pt x="0" y="103"/>
                    </a:lnTo>
                    <a:lnTo>
                      <a:pt x="37" y="0"/>
                    </a:lnTo>
                    <a:lnTo>
                      <a:pt x="98" y="90"/>
                    </a:lnTo>
                    <a:lnTo>
                      <a:pt x="65" y="94"/>
                    </a:lnTo>
                    <a:lnTo>
                      <a:pt x="69" y="131"/>
                    </a:lnTo>
                    <a:lnTo>
                      <a:pt x="78" y="175"/>
                    </a:lnTo>
                    <a:lnTo>
                      <a:pt x="93" y="218"/>
                    </a:lnTo>
                    <a:lnTo>
                      <a:pt x="106" y="273"/>
                    </a:lnTo>
                    <a:lnTo>
                      <a:pt x="113" y="282"/>
                    </a:lnTo>
                    <a:lnTo>
                      <a:pt x="80" y="27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6621" name="Freeform 29"/>
              <p:cNvSpPr>
                <a:spLocks/>
              </p:cNvSpPr>
              <p:nvPr/>
            </p:nvSpPr>
            <p:spPr bwMode="auto">
              <a:xfrm>
                <a:off x="4398" y="3244"/>
                <a:ext cx="100" cy="230"/>
              </a:xfrm>
              <a:custGeom>
                <a:avLst/>
                <a:gdLst>
                  <a:gd name="T0" fmla="*/ 48 w 100"/>
                  <a:gd name="T1" fmla="*/ 5 h 230"/>
                  <a:gd name="T2" fmla="*/ 59 w 100"/>
                  <a:gd name="T3" fmla="*/ 64 h 230"/>
                  <a:gd name="T4" fmla="*/ 51 w 100"/>
                  <a:gd name="T5" fmla="*/ 113 h 230"/>
                  <a:gd name="T6" fmla="*/ 33 w 100"/>
                  <a:gd name="T7" fmla="*/ 153 h 230"/>
                  <a:gd name="T8" fmla="*/ 0 w 100"/>
                  <a:gd name="T9" fmla="*/ 142 h 230"/>
                  <a:gd name="T10" fmla="*/ 7 w 100"/>
                  <a:gd name="T11" fmla="*/ 229 h 230"/>
                  <a:gd name="T12" fmla="*/ 99 w 100"/>
                  <a:gd name="T13" fmla="*/ 168 h 230"/>
                  <a:gd name="T14" fmla="*/ 59 w 100"/>
                  <a:gd name="T15" fmla="*/ 165 h 230"/>
                  <a:gd name="T16" fmla="*/ 74 w 100"/>
                  <a:gd name="T17" fmla="*/ 130 h 230"/>
                  <a:gd name="T18" fmla="*/ 78 w 100"/>
                  <a:gd name="T19" fmla="*/ 101 h 230"/>
                  <a:gd name="T20" fmla="*/ 83 w 100"/>
                  <a:gd name="T21" fmla="*/ 80 h 230"/>
                  <a:gd name="T22" fmla="*/ 78 w 100"/>
                  <a:gd name="T23" fmla="*/ 46 h 230"/>
                  <a:gd name="T24" fmla="*/ 73 w 100"/>
                  <a:gd name="T25" fmla="*/ 14 h 230"/>
                  <a:gd name="T26" fmla="*/ 66 w 100"/>
                  <a:gd name="T27" fmla="*/ 0 h 230"/>
                  <a:gd name="T28" fmla="*/ 48 w 100"/>
                  <a:gd name="T29" fmla="*/ 5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0" h="230">
                    <a:moveTo>
                      <a:pt x="48" y="5"/>
                    </a:moveTo>
                    <a:lnTo>
                      <a:pt x="59" y="64"/>
                    </a:lnTo>
                    <a:lnTo>
                      <a:pt x="51" y="113"/>
                    </a:lnTo>
                    <a:lnTo>
                      <a:pt x="33" y="153"/>
                    </a:lnTo>
                    <a:lnTo>
                      <a:pt x="0" y="142"/>
                    </a:lnTo>
                    <a:lnTo>
                      <a:pt x="7" y="229"/>
                    </a:lnTo>
                    <a:lnTo>
                      <a:pt x="99" y="168"/>
                    </a:lnTo>
                    <a:lnTo>
                      <a:pt x="59" y="165"/>
                    </a:lnTo>
                    <a:lnTo>
                      <a:pt x="74" y="130"/>
                    </a:lnTo>
                    <a:lnTo>
                      <a:pt x="78" y="101"/>
                    </a:lnTo>
                    <a:lnTo>
                      <a:pt x="83" y="80"/>
                    </a:lnTo>
                    <a:lnTo>
                      <a:pt x="78" y="46"/>
                    </a:lnTo>
                    <a:lnTo>
                      <a:pt x="73" y="14"/>
                    </a:lnTo>
                    <a:lnTo>
                      <a:pt x="66" y="0"/>
                    </a:lnTo>
                    <a:lnTo>
                      <a:pt x="48" y="5"/>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6622" name="Freeform 30"/>
              <p:cNvSpPr>
                <a:spLocks/>
              </p:cNvSpPr>
              <p:nvPr/>
            </p:nvSpPr>
            <p:spPr bwMode="auto">
              <a:xfrm>
                <a:off x="4341" y="2580"/>
                <a:ext cx="229" cy="212"/>
              </a:xfrm>
              <a:custGeom>
                <a:avLst/>
                <a:gdLst>
                  <a:gd name="T0" fmla="*/ 95 w 229"/>
                  <a:gd name="T1" fmla="*/ 207 h 212"/>
                  <a:gd name="T2" fmla="*/ 91 w 229"/>
                  <a:gd name="T3" fmla="*/ 104 h 212"/>
                  <a:gd name="T4" fmla="*/ 66 w 229"/>
                  <a:gd name="T5" fmla="*/ 107 h 212"/>
                  <a:gd name="T6" fmla="*/ 42 w 229"/>
                  <a:gd name="T7" fmla="*/ 99 h 212"/>
                  <a:gd name="T8" fmla="*/ 28 w 229"/>
                  <a:gd name="T9" fmla="*/ 83 h 212"/>
                  <a:gd name="T10" fmla="*/ 28 w 229"/>
                  <a:gd name="T11" fmla="*/ 55 h 212"/>
                  <a:gd name="T12" fmla="*/ 40 w 229"/>
                  <a:gd name="T13" fmla="*/ 36 h 212"/>
                  <a:gd name="T14" fmla="*/ 66 w 229"/>
                  <a:gd name="T15" fmla="*/ 25 h 212"/>
                  <a:gd name="T16" fmla="*/ 95 w 229"/>
                  <a:gd name="T17" fmla="*/ 21 h 212"/>
                  <a:gd name="T18" fmla="*/ 158 w 229"/>
                  <a:gd name="T19" fmla="*/ 21 h 212"/>
                  <a:gd name="T20" fmla="*/ 187 w 229"/>
                  <a:gd name="T21" fmla="*/ 28 h 212"/>
                  <a:gd name="T22" fmla="*/ 196 w 229"/>
                  <a:gd name="T23" fmla="*/ 44 h 212"/>
                  <a:gd name="T24" fmla="*/ 203 w 229"/>
                  <a:gd name="T25" fmla="*/ 59 h 212"/>
                  <a:gd name="T26" fmla="*/ 200 w 229"/>
                  <a:gd name="T27" fmla="*/ 75 h 212"/>
                  <a:gd name="T28" fmla="*/ 188 w 229"/>
                  <a:gd name="T29" fmla="*/ 87 h 212"/>
                  <a:gd name="T30" fmla="*/ 171 w 229"/>
                  <a:gd name="T31" fmla="*/ 95 h 212"/>
                  <a:gd name="T32" fmla="*/ 142 w 229"/>
                  <a:gd name="T33" fmla="*/ 100 h 212"/>
                  <a:gd name="T34" fmla="*/ 130 w 229"/>
                  <a:gd name="T35" fmla="*/ 99 h 212"/>
                  <a:gd name="T36" fmla="*/ 134 w 229"/>
                  <a:gd name="T37" fmla="*/ 199 h 212"/>
                  <a:gd name="T38" fmla="*/ 161 w 229"/>
                  <a:gd name="T39" fmla="*/ 199 h 212"/>
                  <a:gd name="T40" fmla="*/ 157 w 229"/>
                  <a:gd name="T41" fmla="*/ 119 h 212"/>
                  <a:gd name="T42" fmla="*/ 183 w 229"/>
                  <a:gd name="T43" fmla="*/ 111 h 212"/>
                  <a:gd name="T44" fmla="*/ 207 w 229"/>
                  <a:gd name="T45" fmla="*/ 103 h 212"/>
                  <a:gd name="T46" fmla="*/ 220 w 229"/>
                  <a:gd name="T47" fmla="*/ 88 h 212"/>
                  <a:gd name="T48" fmla="*/ 228 w 229"/>
                  <a:gd name="T49" fmla="*/ 67 h 212"/>
                  <a:gd name="T50" fmla="*/ 224 w 229"/>
                  <a:gd name="T51" fmla="*/ 47 h 212"/>
                  <a:gd name="T52" fmla="*/ 212 w 229"/>
                  <a:gd name="T53" fmla="*/ 28 h 212"/>
                  <a:gd name="T54" fmla="*/ 196 w 229"/>
                  <a:gd name="T55" fmla="*/ 9 h 212"/>
                  <a:gd name="T56" fmla="*/ 171 w 229"/>
                  <a:gd name="T57" fmla="*/ 1 h 212"/>
                  <a:gd name="T58" fmla="*/ 130 w 229"/>
                  <a:gd name="T59" fmla="*/ 0 h 212"/>
                  <a:gd name="T60" fmla="*/ 91 w 229"/>
                  <a:gd name="T61" fmla="*/ 4 h 212"/>
                  <a:gd name="T62" fmla="*/ 51 w 229"/>
                  <a:gd name="T63" fmla="*/ 8 h 212"/>
                  <a:gd name="T64" fmla="*/ 24 w 229"/>
                  <a:gd name="T65" fmla="*/ 20 h 212"/>
                  <a:gd name="T66" fmla="*/ 8 w 229"/>
                  <a:gd name="T67" fmla="*/ 40 h 212"/>
                  <a:gd name="T68" fmla="*/ 0 w 229"/>
                  <a:gd name="T69" fmla="*/ 63 h 212"/>
                  <a:gd name="T70" fmla="*/ 4 w 229"/>
                  <a:gd name="T71" fmla="*/ 91 h 212"/>
                  <a:gd name="T72" fmla="*/ 14 w 229"/>
                  <a:gd name="T73" fmla="*/ 107 h 212"/>
                  <a:gd name="T74" fmla="*/ 34 w 229"/>
                  <a:gd name="T75" fmla="*/ 119 h 212"/>
                  <a:gd name="T76" fmla="*/ 54 w 229"/>
                  <a:gd name="T77" fmla="*/ 123 h 212"/>
                  <a:gd name="T78" fmla="*/ 75 w 229"/>
                  <a:gd name="T79" fmla="*/ 124 h 212"/>
                  <a:gd name="T80" fmla="*/ 70 w 229"/>
                  <a:gd name="T81" fmla="*/ 211 h 212"/>
                  <a:gd name="T82" fmla="*/ 95 w 229"/>
                  <a:gd name="T83" fmla="*/ 207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9" h="212">
                    <a:moveTo>
                      <a:pt x="95" y="207"/>
                    </a:moveTo>
                    <a:lnTo>
                      <a:pt x="91" y="104"/>
                    </a:lnTo>
                    <a:lnTo>
                      <a:pt x="66" y="107"/>
                    </a:lnTo>
                    <a:lnTo>
                      <a:pt x="42" y="99"/>
                    </a:lnTo>
                    <a:lnTo>
                      <a:pt x="28" y="83"/>
                    </a:lnTo>
                    <a:lnTo>
                      <a:pt x="28" y="55"/>
                    </a:lnTo>
                    <a:lnTo>
                      <a:pt x="40" y="36"/>
                    </a:lnTo>
                    <a:lnTo>
                      <a:pt x="66" y="25"/>
                    </a:lnTo>
                    <a:lnTo>
                      <a:pt x="95" y="21"/>
                    </a:lnTo>
                    <a:lnTo>
                      <a:pt x="158" y="21"/>
                    </a:lnTo>
                    <a:lnTo>
                      <a:pt x="187" y="28"/>
                    </a:lnTo>
                    <a:lnTo>
                      <a:pt x="196" y="44"/>
                    </a:lnTo>
                    <a:lnTo>
                      <a:pt x="203" y="59"/>
                    </a:lnTo>
                    <a:lnTo>
                      <a:pt x="200" y="75"/>
                    </a:lnTo>
                    <a:lnTo>
                      <a:pt x="188" y="87"/>
                    </a:lnTo>
                    <a:lnTo>
                      <a:pt x="171" y="95"/>
                    </a:lnTo>
                    <a:lnTo>
                      <a:pt x="142" y="100"/>
                    </a:lnTo>
                    <a:lnTo>
                      <a:pt x="130" y="99"/>
                    </a:lnTo>
                    <a:lnTo>
                      <a:pt x="134" y="199"/>
                    </a:lnTo>
                    <a:lnTo>
                      <a:pt x="161" y="199"/>
                    </a:lnTo>
                    <a:lnTo>
                      <a:pt x="157" y="119"/>
                    </a:lnTo>
                    <a:lnTo>
                      <a:pt x="183" y="111"/>
                    </a:lnTo>
                    <a:lnTo>
                      <a:pt x="207" y="103"/>
                    </a:lnTo>
                    <a:lnTo>
                      <a:pt x="220" y="88"/>
                    </a:lnTo>
                    <a:lnTo>
                      <a:pt x="228" y="67"/>
                    </a:lnTo>
                    <a:lnTo>
                      <a:pt x="224" y="47"/>
                    </a:lnTo>
                    <a:lnTo>
                      <a:pt x="212" y="28"/>
                    </a:lnTo>
                    <a:lnTo>
                      <a:pt x="196" y="9"/>
                    </a:lnTo>
                    <a:lnTo>
                      <a:pt x="171" y="1"/>
                    </a:lnTo>
                    <a:lnTo>
                      <a:pt x="130" y="0"/>
                    </a:lnTo>
                    <a:lnTo>
                      <a:pt x="91" y="4"/>
                    </a:lnTo>
                    <a:lnTo>
                      <a:pt x="51" y="8"/>
                    </a:lnTo>
                    <a:lnTo>
                      <a:pt x="24" y="20"/>
                    </a:lnTo>
                    <a:lnTo>
                      <a:pt x="8" y="40"/>
                    </a:lnTo>
                    <a:lnTo>
                      <a:pt x="0" y="63"/>
                    </a:lnTo>
                    <a:lnTo>
                      <a:pt x="4" y="91"/>
                    </a:lnTo>
                    <a:lnTo>
                      <a:pt x="14" y="107"/>
                    </a:lnTo>
                    <a:lnTo>
                      <a:pt x="34" y="119"/>
                    </a:lnTo>
                    <a:lnTo>
                      <a:pt x="54" y="123"/>
                    </a:lnTo>
                    <a:lnTo>
                      <a:pt x="75" y="124"/>
                    </a:lnTo>
                    <a:lnTo>
                      <a:pt x="70" y="211"/>
                    </a:lnTo>
                    <a:lnTo>
                      <a:pt x="95" y="207"/>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6623" name="Freeform 31"/>
              <p:cNvSpPr>
                <a:spLocks/>
              </p:cNvSpPr>
              <p:nvPr/>
            </p:nvSpPr>
            <p:spPr bwMode="auto">
              <a:xfrm>
                <a:off x="3850" y="3074"/>
                <a:ext cx="473" cy="219"/>
              </a:xfrm>
              <a:custGeom>
                <a:avLst/>
                <a:gdLst>
                  <a:gd name="T0" fmla="*/ 35 w 473"/>
                  <a:gd name="T1" fmla="*/ 15 h 219"/>
                  <a:gd name="T2" fmla="*/ 248 w 473"/>
                  <a:gd name="T3" fmla="*/ 90 h 219"/>
                  <a:gd name="T4" fmla="*/ 368 w 473"/>
                  <a:gd name="T5" fmla="*/ 139 h 219"/>
                  <a:gd name="T6" fmla="*/ 418 w 473"/>
                  <a:gd name="T7" fmla="*/ 170 h 219"/>
                  <a:gd name="T8" fmla="*/ 445 w 473"/>
                  <a:gd name="T9" fmla="*/ 181 h 219"/>
                  <a:gd name="T10" fmla="*/ 454 w 473"/>
                  <a:gd name="T11" fmla="*/ 190 h 219"/>
                  <a:gd name="T12" fmla="*/ 442 w 473"/>
                  <a:gd name="T13" fmla="*/ 202 h 219"/>
                  <a:gd name="T14" fmla="*/ 410 w 473"/>
                  <a:gd name="T15" fmla="*/ 194 h 219"/>
                  <a:gd name="T16" fmla="*/ 321 w 473"/>
                  <a:gd name="T17" fmla="*/ 149 h 219"/>
                  <a:gd name="T18" fmla="*/ 240 w 473"/>
                  <a:gd name="T19" fmla="*/ 118 h 219"/>
                  <a:gd name="T20" fmla="*/ 164 w 473"/>
                  <a:gd name="T21" fmla="*/ 94 h 219"/>
                  <a:gd name="T22" fmla="*/ 63 w 473"/>
                  <a:gd name="T23" fmla="*/ 58 h 219"/>
                  <a:gd name="T24" fmla="*/ 35 w 473"/>
                  <a:gd name="T25" fmla="*/ 48 h 219"/>
                  <a:gd name="T26" fmla="*/ 17 w 473"/>
                  <a:gd name="T27" fmla="*/ 40 h 219"/>
                  <a:gd name="T28" fmla="*/ 8 w 473"/>
                  <a:gd name="T29" fmla="*/ 58 h 219"/>
                  <a:gd name="T30" fmla="*/ 32 w 473"/>
                  <a:gd name="T31" fmla="*/ 67 h 219"/>
                  <a:gd name="T32" fmla="*/ 116 w 473"/>
                  <a:gd name="T33" fmla="*/ 94 h 219"/>
                  <a:gd name="T34" fmla="*/ 179 w 473"/>
                  <a:gd name="T35" fmla="*/ 114 h 219"/>
                  <a:gd name="T36" fmla="*/ 255 w 473"/>
                  <a:gd name="T37" fmla="*/ 141 h 219"/>
                  <a:gd name="T38" fmla="*/ 329 w 473"/>
                  <a:gd name="T39" fmla="*/ 173 h 219"/>
                  <a:gd name="T40" fmla="*/ 375 w 473"/>
                  <a:gd name="T41" fmla="*/ 197 h 219"/>
                  <a:gd name="T42" fmla="*/ 411 w 473"/>
                  <a:gd name="T43" fmla="*/ 210 h 219"/>
                  <a:gd name="T44" fmla="*/ 445 w 473"/>
                  <a:gd name="T45" fmla="*/ 218 h 219"/>
                  <a:gd name="T46" fmla="*/ 466 w 473"/>
                  <a:gd name="T47" fmla="*/ 206 h 219"/>
                  <a:gd name="T48" fmla="*/ 472 w 473"/>
                  <a:gd name="T49" fmla="*/ 189 h 219"/>
                  <a:gd name="T50" fmla="*/ 457 w 473"/>
                  <a:gd name="T51" fmla="*/ 165 h 219"/>
                  <a:gd name="T52" fmla="*/ 435 w 473"/>
                  <a:gd name="T53" fmla="*/ 155 h 219"/>
                  <a:gd name="T54" fmla="*/ 384 w 473"/>
                  <a:gd name="T55" fmla="*/ 133 h 219"/>
                  <a:gd name="T56" fmla="*/ 334 w 473"/>
                  <a:gd name="T57" fmla="*/ 106 h 219"/>
                  <a:gd name="T58" fmla="*/ 275 w 473"/>
                  <a:gd name="T59" fmla="*/ 75 h 219"/>
                  <a:gd name="T60" fmla="*/ 218 w 473"/>
                  <a:gd name="T61" fmla="*/ 58 h 219"/>
                  <a:gd name="T62" fmla="*/ 168 w 473"/>
                  <a:gd name="T63" fmla="*/ 46 h 219"/>
                  <a:gd name="T64" fmla="*/ 94 w 473"/>
                  <a:gd name="T65" fmla="*/ 20 h 219"/>
                  <a:gd name="T66" fmla="*/ 50 w 473"/>
                  <a:gd name="T67" fmla="*/ 0 h 219"/>
                  <a:gd name="T68" fmla="*/ 19 w 473"/>
                  <a:gd name="T69" fmla="*/ 4 h 219"/>
                  <a:gd name="T70" fmla="*/ 5 w 473"/>
                  <a:gd name="T71" fmla="*/ 22 h 219"/>
                  <a:gd name="T72" fmla="*/ 0 w 473"/>
                  <a:gd name="T73" fmla="*/ 40 h 219"/>
                  <a:gd name="T74" fmla="*/ 9 w 473"/>
                  <a:gd name="T75" fmla="*/ 48 h 219"/>
                  <a:gd name="T76" fmla="*/ 35 w 473"/>
                  <a:gd name="T77" fmla="*/ 1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3" h="219">
                    <a:moveTo>
                      <a:pt x="35" y="15"/>
                    </a:moveTo>
                    <a:lnTo>
                      <a:pt x="248" y="90"/>
                    </a:lnTo>
                    <a:lnTo>
                      <a:pt x="368" y="139"/>
                    </a:lnTo>
                    <a:lnTo>
                      <a:pt x="418" y="170"/>
                    </a:lnTo>
                    <a:lnTo>
                      <a:pt x="445" y="181"/>
                    </a:lnTo>
                    <a:lnTo>
                      <a:pt x="454" y="190"/>
                    </a:lnTo>
                    <a:lnTo>
                      <a:pt x="442" y="202"/>
                    </a:lnTo>
                    <a:lnTo>
                      <a:pt x="410" y="194"/>
                    </a:lnTo>
                    <a:lnTo>
                      <a:pt x="321" y="149"/>
                    </a:lnTo>
                    <a:lnTo>
                      <a:pt x="240" y="118"/>
                    </a:lnTo>
                    <a:lnTo>
                      <a:pt x="164" y="94"/>
                    </a:lnTo>
                    <a:lnTo>
                      <a:pt x="63" y="58"/>
                    </a:lnTo>
                    <a:lnTo>
                      <a:pt x="35" y="48"/>
                    </a:lnTo>
                    <a:lnTo>
                      <a:pt x="17" y="40"/>
                    </a:lnTo>
                    <a:lnTo>
                      <a:pt x="8" y="58"/>
                    </a:lnTo>
                    <a:lnTo>
                      <a:pt x="32" y="67"/>
                    </a:lnTo>
                    <a:lnTo>
                      <a:pt x="116" y="94"/>
                    </a:lnTo>
                    <a:lnTo>
                      <a:pt x="179" y="114"/>
                    </a:lnTo>
                    <a:lnTo>
                      <a:pt x="255" y="141"/>
                    </a:lnTo>
                    <a:lnTo>
                      <a:pt x="329" y="173"/>
                    </a:lnTo>
                    <a:lnTo>
                      <a:pt x="375" y="197"/>
                    </a:lnTo>
                    <a:lnTo>
                      <a:pt x="411" y="210"/>
                    </a:lnTo>
                    <a:lnTo>
                      <a:pt x="445" y="218"/>
                    </a:lnTo>
                    <a:lnTo>
                      <a:pt x="466" y="206"/>
                    </a:lnTo>
                    <a:lnTo>
                      <a:pt x="472" y="189"/>
                    </a:lnTo>
                    <a:lnTo>
                      <a:pt x="457" y="165"/>
                    </a:lnTo>
                    <a:lnTo>
                      <a:pt x="435" y="155"/>
                    </a:lnTo>
                    <a:lnTo>
                      <a:pt x="384" y="133"/>
                    </a:lnTo>
                    <a:lnTo>
                      <a:pt x="334" y="106"/>
                    </a:lnTo>
                    <a:lnTo>
                      <a:pt x="275" y="75"/>
                    </a:lnTo>
                    <a:lnTo>
                      <a:pt x="218" y="58"/>
                    </a:lnTo>
                    <a:lnTo>
                      <a:pt x="168" y="46"/>
                    </a:lnTo>
                    <a:lnTo>
                      <a:pt x="94" y="20"/>
                    </a:lnTo>
                    <a:lnTo>
                      <a:pt x="50" y="0"/>
                    </a:lnTo>
                    <a:lnTo>
                      <a:pt x="19" y="4"/>
                    </a:lnTo>
                    <a:lnTo>
                      <a:pt x="5" y="22"/>
                    </a:lnTo>
                    <a:lnTo>
                      <a:pt x="0" y="40"/>
                    </a:lnTo>
                    <a:lnTo>
                      <a:pt x="9" y="48"/>
                    </a:lnTo>
                    <a:lnTo>
                      <a:pt x="35" y="15"/>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6624" name="Freeform 32"/>
              <p:cNvSpPr>
                <a:spLocks/>
              </p:cNvSpPr>
              <p:nvPr/>
            </p:nvSpPr>
            <p:spPr bwMode="auto">
              <a:xfrm>
                <a:off x="3840" y="3143"/>
                <a:ext cx="88" cy="131"/>
              </a:xfrm>
              <a:custGeom>
                <a:avLst/>
                <a:gdLst>
                  <a:gd name="T0" fmla="*/ 7 w 88"/>
                  <a:gd name="T1" fmla="*/ 0 h 131"/>
                  <a:gd name="T2" fmla="*/ 12 w 88"/>
                  <a:gd name="T3" fmla="*/ 43 h 131"/>
                  <a:gd name="T4" fmla="*/ 33 w 88"/>
                  <a:gd name="T5" fmla="*/ 77 h 131"/>
                  <a:gd name="T6" fmla="*/ 50 w 88"/>
                  <a:gd name="T7" fmla="*/ 108 h 131"/>
                  <a:gd name="T8" fmla="*/ 70 w 88"/>
                  <a:gd name="T9" fmla="*/ 80 h 131"/>
                  <a:gd name="T10" fmla="*/ 64 w 88"/>
                  <a:gd name="T11" fmla="*/ 57 h 131"/>
                  <a:gd name="T12" fmla="*/ 47 w 88"/>
                  <a:gd name="T13" fmla="*/ 8 h 131"/>
                  <a:gd name="T14" fmla="*/ 70 w 88"/>
                  <a:gd name="T15" fmla="*/ 23 h 131"/>
                  <a:gd name="T16" fmla="*/ 77 w 88"/>
                  <a:gd name="T17" fmla="*/ 64 h 131"/>
                  <a:gd name="T18" fmla="*/ 87 w 88"/>
                  <a:gd name="T19" fmla="*/ 85 h 131"/>
                  <a:gd name="T20" fmla="*/ 51 w 88"/>
                  <a:gd name="T21" fmla="*/ 130 h 131"/>
                  <a:gd name="T22" fmla="*/ 29 w 88"/>
                  <a:gd name="T23" fmla="*/ 96 h 131"/>
                  <a:gd name="T24" fmla="*/ 7 w 88"/>
                  <a:gd name="T25" fmla="*/ 61 h 131"/>
                  <a:gd name="T26" fmla="*/ 0 w 88"/>
                  <a:gd name="T27" fmla="*/ 24 h 131"/>
                  <a:gd name="T28" fmla="*/ 7 w 88"/>
                  <a:gd name="T29"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131">
                    <a:moveTo>
                      <a:pt x="7" y="0"/>
                    </a:moveTo>
                    <a:lnTo>
                      <a:pt x="12" y="43"/>
                    </a:lnTo>
                    <a:lnTo>
                      <a:pt x="33" y="77"/>
                    </a:lnTo>
                    <a:lnTo>
                      <a:pt x="50" y="108"/>
                    </a:lnTo>
                    <a:lnTo>
                      <a:pt x="70" y="80"/>
                    </a:lnTo>
                    <a:lnTo>
                      <a:pt x="64" y="57"/>
                    </a:lnTo>
                    <a:lnTo>
                      <a:pt x="47" y="8"/>
                    </a:lnTo>
                    <a:lnTo>
                      <a:pt x="70" y="23"/>
                    </a:lnTo>
                    <a:lnTo>
                      <a:pt x="77" y="64"/>
                    </a:lnTo>
                    <a:lnTo>
                      <a:pt x="87" y="85"/>
                    </a:lnTo>
                    <a:lnTo>
                      <a:pt x="51" y="130"/>
                    </a:lnTo>
                    <a:lnTo>
                      <a:pt x="29" y="96"/>
                    </a:lnTo>
                    <a:lnTo>
                      <a:pt x="7" y="61"/>
                    </a:lnTo>
                    <a:lnTo>
                      <a:pt x="0" y="24"/>
                    </a:lnTo>
                    <a:lnTo>
                      <a:pt x="7"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6625" name="Freeform 33"/>
              <p:cNvSpPr>
                <a:spLocks/>
              </p:cNvSpPr>
              <p:nvPr/>
            </p:nvSpPr>
            <p:spPr bwMode="auto">
              <a:xfrm>
                <a:off x="4287" y="3173"/>
                <a:ext cx="340" cy="115"/>
              </a:xfrm>
              <a:custGeom>
                <a:avLst/>
                <a:gdLst>
                  <a:gd name="T0" fmla="*/ 0 w 340"/>
                  <a:gd name="T1" fmla="*/ 58 h 115"/>
                  <a:gd name="T2" fmla="*/ 35 w 340"/>
                  <a:gd name="T3" fmla="*/ 45 h 115"/>
                  <a:gd name="T4" fmla="*/ 82 w 340"/>
                  <a:gd name="T5" fmla="*/ 37 h 115"/>
                  <a:gd name="T6" fmla="*/ 130 w 340"/>
                  <a:gd name="T7" fmla="*/ 27 h 115"/>
                  <a:gd name="T8" fmla="*/ 173 w 340"/>
                  <a:gd name="T9" fmla="*/ 19 h 115"/>
                  <a:gd name="T10" fmla="*/ 229 w 340"/>
                  <a:gd name="T11" fmla="*/ 15 h 115"/>
                  <a:gd name="T12" fmla="*/ 273 w 340"/>
                  <a:gd name="T13" fmla="*/ 7 h 115"/>
                  <a:gd name="T14" fmla="*/ 314 w 340"/>
                  <a:gd name="T15" fmla="*/ 0 h 115"/>
                  <a:gd name="T16" fmla="*/ 335 w 340"/>
                  <a:gd name="T17" fmla="*/ 7 h 115"/>
                  <a:gd name="T18" fmla="*/ 339 w 340"/>
                  <a:gd name="T19" fmla="*/ 27 h 115"/>
                  <a:gd name="T20" fmla="*/ 330 w 340"/>
                  <a:gd name="T21" fmla="*/ 54 h 115"/>
                  <a:gd name="T22" fmla="*/ 291 w 340"/>
                  <a:gd name="T23" fmla="*/ 66 h 115"/>
                  <a:gd name="T24" fmla="*/ 249 w 340"/>
                  <a:gd name="T25" fmla="*/ 81 h 115"/>
                  <a:gd name="T26" fmla="*/ 218 w 340"/>
                  <a:gd name="T27" fmla="*/ 91 h 115"/>
                  <a:gd name="T28" fmla="*/ 164 w 340"/>
                  <a:gd name="T29" fmla="*/ 91 h 115"/>
                  <a:gd name="T30" fmla="*/ 105 w 340"/>
                  <a:gd name="T31" fmla="*/ 103 h 115"/>
                  <a:gd name="T32" fmla="*/ 48 w 340"/>
                  <a:gd name="T33" fmla="*/ 111 h 115"/>
                  <a:gd name="T34" fmla="*/ 8 w 340"/>
                  <a:gd name="T35" fmla="*/ 114 h 115"/>
                  <a:gd name="T36" fmla="*/ 19 w 340"/>
                  <a:gd name="T37" fmla="*/ 98 h 115"/>
                  <a:gd name="T38" fmla="*/ 74 w 340"/>
                  <a:gd name="T39" fmla="*/ 89 h 115"/>
                  <a:gd name="T40" fmla="*/ 126 w 340"/>
                  <a:gd name="T41" fmla="*/ 85 h 115"/>
                  <a:gd name="T42" fmla="*/ 175 w 340"/>
                  <a:gd name="T43" fmla="*/ 77 h 115"/>
                  <a:gd name="T44" fmla="*/ 218 w 340"/>
                  <a:gd name="T45" fmla="*/ 70 h 115"/>
                  <a:gd name="T46" fmla="*/ 245 w 340"/>
                  <a:gd name="T47" fmla="*/ 62 h 115"/>
                  <a:gd name="T48" fmla="*/ 281 w 340"/>
                  <a:gd name="T49" fmla="*/ 54 h 115"/>
                  <a:gd name="T50" fmla="*/ 304 w 340"/>
                  <a:gd name="T51" fmla="*/ 45 h 115"/>
                  <a:gd name="T52" fmla="*/ 316 w 340"/>
                  <a:gd name="T53" fmla="*/ 37 h 115"/>
                  <a:gd name="T54" fmla="*/ 320 w 340"/>
                  <a:gd name="T55" fmla="*/ 27 h 115"/>
                  <a:gd name="T56" fmla="*/ 316 w 340"/>
                  <a:gd name="T57" fmla="*/ 12 h 115"/>
                  <a:gd name="T58" fmla="*/ 281 w 340"/>
                  <a:gd name="T59" fmla="*/ 21 h 115"/>
                  <a:gd name="T60" fmla="*/ 216 w 340"/>
                  <a:gd name="T61" fmla="*/ 29 h 115"/>
                  <a:gd name="T62" fmla="*/ 164 w 340"/>
                  <a:gd name="T63" fmla="*/ 37 h 115"/>
                  <a:gd name="T64" fmla="*/ 103 w 340"/>
                  <a:gd name="T65" fmla="*/ 48 h 115"/>
                  <a:gd name="T66" fmla="*/ 43 w 340"/>
                  <a:gd name="T67" fmla="*/ 65 h 115"/>
                  <a:gd name="T68" fmla="*/ 4 w 340"/>
                  <a:gd name="T69" fmla="*/ 78 h 115"/>
                  <a:gd name="T70" fmla="*/ 0 w 340"/>
                  <a:gd name="T71" fmla="*/ 5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0" h="115">
                    <a:moveTo>
                      <a:pt x="0" y="58"/>
                    </a:moveTo>
                    <a:lnTo>
                      <a:pt x="35" y="45"/>
                    </a:lnTo>
                    <a:lnTo>
                      <a:pt x="82" y="37"/>
                    </a:lnTo>
                    <a:lnTo>
                      <a:pt x="130" y="27"/>
                    </a:lnTo>
                    <a:lnTo>
                      <a:pt x="173" y="19"/>
                    </a:lnTo>
                    <a:lnTo>
                      <a:pt x="229" y="15"/>
                    </a:lnTo>
                    <a:lnTo>
                      <a:pt x="273" y="7"/>
                    </a:lnTo>
                    <a:lnTo>
                      <a:pt x="314" y="0"/>
                    </a:lnTo>
                    <a:lnTo>
                      <a:pt x="335" y="7"/>
                    </a:lnTo>
                    <a:lnTo>
                      <a:pt x="339" y="27"/>
                    </a:lnTo>
                    <a:lnTo>
                      <a:pt x="330" y="54"/>
                    </a:lnTo>
                    <a:lnTo>
                      <a:pt x="291" y="66"/>
                    </a:lnTo>
                    <a:lnTo>
                      <a:pt x="249" y="81"/>
                    </a:lnTo>
                    <a:lnTo>
                      <a:pt x="218" y="91"/>
                    </a:lnTo>
                    <a:lnTo>
                      <a:pt x="164" y="91"/>
                    </a:lnTo>
                    <a:lnTo>
                      <a:pt x="105" y="103"/>
                    </a:lnTo>
                    <a:lnTo>
                      <a:pt x="48" y="111"/>
                    </a:lnTo>
                    <a:lnTo>
                      <a:pt x="8" y="114"/>
                    </a:lnTo>
                    <a:lnTo>
                      <a:pt x="19" y="98"/>
                    </a:lnTo>
                    <a:lnTo>
                      <a:pt x="74" y="89"/>
                    </a:lnTo>
                    <a:lnTo>
                      <a:pt x="126" y="85"/>
                    </a:lnTo>
                    <a:lnTo>
                      <a:pt x="175" y="77"/>
                    </a:lnTo>
                    <a:lnTo>
                      <a:pt x="218" y="70"/>
                    </a:lnTo>
                    <a:lnTo>
                      <a:pt x="245" y="62"/>
                    </a:lnTo>
                    <a:lnTo>
                      <a:pt x="281" y="54"/>
                    </a:lnTo>
                    <a:lnTo>
                      <a:pt x="304" y="45"/>
                    </a:lnTo>
                    <a:lnTo>
                      <a:pt x="316" y="37"/>
                    </a:lnTo>
                    <a:lnTo>
                      <a:pt x="320" y="27"/>
                    </a:lnTo>
                    <a:lnTo>
                      <a:pt x="316" y="12"/>
                    </a:lnTo>
                    <a:lnTo>
                      <a:pt x="281" y="21"/>
                    </a:lnTo>
                    <a:lnTo>
                      <a:pt x="216" y="29"/>
                    </a:lnTo>
                    <a:lnTo>
                      <a:pt x="164" y="37"/>
                    </a:lnTo>
                    <a:lnTo>
                      <a:pt x="103" y="48"/>
                    </a:lnTo>
                    <a:lnTo>
                      <a:pt x="43" y="65"/>
                    </a:lnTo>
                    <a:lnTo>
                      <a:pt x="4" y="78"/>
                    </a:lnTo>
                    <a:lnTo>
                      <a:pt x="0" y="5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6626" name="Freeform 34"/>
              <p:cNvSpPr>
                <a:spLocks/>
              </p:cNvSpPr>
              <p:nvPr/>
            </p:nvSpPr>
            <p:spPr bwMode="auto">
              <a:xfrm>
                <a:off x="4599" y="3064"/>
                <a:ext cx="571" cy="316"/>
              </a:xfrm>
              <a:custGeom>
                <a:avLst/>
                <a:gdLst>
                  <a:gd name="T0" fmla="*/ 81 w 571"/>
                  <a:gd name="T1" fmla="*/ 89 h 316"/>
                  <a:gd name="T2" fmla="*/ 228 w 571"/>
                  <a:gd name="T3" fmla="*/ 57 h 316"/>
                  <a:gd name="T4" fmla="*/ 331 w 571"/>
                  <a:gd name="T5" fmla="*/ 29 h 316"/>
                  <a:gd name="T6" fmla="*/ 444 w 571"/>
                  <a:gd name="T7" fmla="*/ 4 h 316"/>
                  <a:gd name="T8" fmla="*/ 520 w 571"/>
                  <a:gd name="T9" fmla="*/ 4 h 316"/>
                  <a:gd name="T10" fmla="*/ 558 w 571"/>
                  <a:gd name="T11" fmla="*/ 49 h 316"/>
                  <a:gd name="T12" fmla="*/ 570 w 571"/>
                  <a:gd name="T13" fmla="*/ 118 h 316"/>
                  <a:gd name="T14" fmla="*/ 539 w 571"/>
                  <a:gd name="T15" fmla="*/ 173 h 316"/>
                  <a:gd name="T16" fmla="*/ 510 w 571"/>
                  <a:gd name="T17" fmla="*/ 228 h 316"/>
                  <a:gd name="T18" fmla="*/ 524 w 571"/>
                  <a:gd name="T19" fmla="*/ 290 h 316"/>
                  <a:gd name="T20" fmla="*/ 493 w 571"/>
                  <a:gd name="T21" fmla="*/ 314 h 316"/>
                  <a:gd name="T22" fmla="*/ 458 w 571"/>
                  <a:gd name="T23" fmla="*/ 276 h 316"/>
                  <a:gd name="T24" fmla="*/ 459 w 571"/>
                  <a:gd name="T25" fmla="*/ 216 h 316"/>
                  <a:gd name="T26" fmla="*/ 483 w 571"/>
                  <a:gd name="T27" fmla="*/ 161 h 316"/>
                  <a:gd name="T28" fmla="*/ 513 w 571"/>
                  <a:gd name="T29" fmla="*/ 108 h 316"/>
                  <a:gd name="T30" fmla="*/ 508 w 571"/>
                  <a:gd name="T31" fmla="*/ 52 h 316"/>
                  <a:gd name="T32" fmla="*/ 421 w 571"/>
                  <a:gd name="T33" fmla="*/ 61 h 316"/>
                  <a:gd name="T34" fmla="*/ 277 w 571"/>
                  <a:gd name="T35" fmla="*/ 96 h 316"/>
                  <a:gd name="T36" fmla="*/ 139 w 571"/>
                  <a:gd name="T37" fmla="*/ 131 h 316"/>
                  <a:gd name="T38" fmla="*/ 23 w 571"/>
                  <a:gd name="T39" fmla="*/ 159 h 316"/>
                  <a:gd name="T40" fmla="*/ 14 w 571"/>
                  <a:gd name="T41" fmla="*/ 146 h 316"/>
                  <a:gd name="T42" fmla="*/ 103 w 571"/>
                  <a:gd name="T43" fmla="*/ 128 h 316"/>
                  <a:gd name="T44" fmla="*/ 201 w 571"/>
                  <a:gd name="T45" fmla="*/ 99 h 316"/>
                  <a:gd name="T46" fmla="*/ 317 w 571"/>
                  <a:gd name="T47" fmla="*/ 73 h 316"/>
                  <a:gd name="T48" fmla="*/ 423 w 571"/>
                  <a:gd name="T49" fmla="*/ 48 h 316"/>
                  <a:gd name="T50" fmla="*/ 501 w 571"/>
                  <a:gd name="T51" fmla="*/ 40 h 316"/>
                  <a:gd name="T52" fmla="*/ 529 w 571"/>
                  <a:gd name="T53" fmla="*/ 75 h 316"/>
                  <a:gd name="T54" fmla="*/ 520 w 571"/>
                  <a:gd name="T55" fmla="*/ 131 h 316"/>
                  <a:gd name="T56" fmla="*/ 481 w 571"/>
                  <a:gd name="T57" fmla="*/ 185 h 316"/>
                  <a:gd name="T58" fmla="*/ 470 w 571"/>
                  <a:gd name="T59" fmla="*/ 237 h 316"/>
                  <a:gd name="T60" fmla="*/ 475 w 571"/>
                  <a:gd name="T61" fmla="*/ 288 h 316"/>
                  <a:gd name="T62" fmla="*/ 494 w 571"/>
                  <a:gd name="T63" fmla="*/ 298 h 316"/>
                  <a:gd name="T64" fmla="*/ 498 w 571"/>
                  <a:gd name="T65" fmla="*/ 271 h 316"/>
                  <a:gd name="T66" fmla="*/ 498 w 571"/>
                  <a:gd name="T67" fmla="*/ 228 h 316"/>
                  <a:gd name="T68" fmla="*/ 520 w 571"/>
                  <a:gd name="T69" fmla="*/ 177 h 316"/>
                  <a:gd name="T70" fmla="*/ 552 w 571"/>
                  <a:gd name="T71" fmla="*/ 134 h 316"/>
                  <a:gd name="T72" fmla="*/ 556 w 571"/>
                  <a:gd name="T73" fmla="*/ 83 h 316"/>
                  <a:gd name="T74" fmla="*/ 535 w 571"/>
                  <a:gd name="T75" fmla="*/ 36 h 316"/>
                  <a:gd name="T76" fmla="*/ 498 w 571"/>
                  <a:gd name="T77" fmla="*/ 12 h 316"/>
                  <a:gd name="T78" fmla="*/ 432 w 571"/>
                  <a:gd name="T79" fmla="*/ 18 h 316"/>
                  <a:gd name="T80" fmla="*/ 338 w 571"/>
                  <a:gd name="T81" fmla="*/ 36 h 316"/>
                  <a:gd name="T82" fmla="*/ 246 w 571"/>
                  <a:gd name="T83" fmla="*/ 64 h 316"/>
                  <a:gd name="T84" fmla="*/ 147 w 571"/>
                  <a:gd name="T85" fmla="*/ 87 h 316"/>
                  <a:gd name="T86" fmla="*/ 50 w 571"/>
                  <a:gd name="T87" fmla="*/ 112 h 316"/>
                  <a:gd name="T88" fmla="*/ 3 w 571"/>
                  <a:gd name="T89" fmla="*/ 115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71" h="316">
                    <a:moveTo>
                      <a:pt x="3" y="115"/>
                    </a:moveTo>
                    <a:lnTo>
                      <a:pt x="81" y="89"/>
                    </a:lnTo>
                    <a:lnTo>
                      <a:pt x="162" y="72"/>
                    </a:lnTo>
                    <a:lnTo>
                      <a:pt x="228" y="57"/>
                    </a:lnTo>
                    <a:lnTo>
                      <a:pt x="286" y="36"/>
                    </a:lnTo>
                    <a:lnTo>
                      <a:pt x="331" y="29"/>
                    </a:lnTo>
                    <a:lnTo>
                      <a:pt x="377" y="14"/>
                    </a:lnTo>
                    <a:lnTo>
                      <a:pt x="444" y="4"/>
                    </a:lnTo>
                    <a:lnTo>
                      <a:pt x="489" y="0"/>
                    </a:lnTo>
                    <a:lnTo>
                      <a:pt x="520" y="4"/>
                    </a:lnTo>
                    <a:lnTo>
                      <a:pt x="544" y="22"/>
                    </a:lnTo>
                    <a:lnTo>
                      <a:pt x="558" y="49"/>
                    </a:lnTo>
                    <a:lnTo>
                      <a:pt x="570" y="77"/>
                    </a:lnTo>
                    <a:lnTo>
                      <a:pt x="570" y="118"/>
                    </a:lnTo>
                    <a:lnTo>
                      <a:pt x="558" y="147"/>
                    </a:lnTo>
                    <a:lnTo>
                      <a:pt x="539" y="173"/>
                    </a:lnTo>
                    <a:lnTo>
                      <a:pt x="520" y="198"/>
                    </a:lnTo>
                    <a:lnTo>
                      <a:pt x="510" y="228"/>
                    </a:lnTo>
                    <a:lnTo>
                      <a:pt x="510" y="264"/>
                    </a:lnTo>
                    <a:lnTo>
                      <a:pt x="524" y="290"/>
                    </a:lnTo>
                    <a:lnTo>
                      <a:pt x="513" y="302"/>
                    </a:lnTo>
                    <a:lnTo>
                      <a:pt x="493" y="314"/>
                    </a:lnTo>
                    <a:lnTo>
                      <a:pt x="470" y="315"/>
                    </a:lnTo>
                    <a:lnTo>
                      <a:pt x="458" y="276"/>
                    </a:lnTo>
                    <a:lnTo>
                      <a:pt x="455" y="241"/>
                    </a:lnTo>
                    <a:lnTo>
                      <a:pt x="459" y="216"/>
                    </a:lnTo>
                    <a:lnTo>
                      <a:pt x="470" y="189"/>
                    </a:lnTo>
                    <a:lnTo>
                      <a:pt x="483" y="161"/>
                    </a:lnTo>
                    <a:lnTo>
                      <a:pt x="506" y="130"/>
                    </a:lnTo>
                    <a:lnTo>
                      <a:pt x="513" y="108"/>
                    </a:lnTo>
                    <a:lnTo>
                      <a:pt x="520" y="83"/>
                    </a:lnTo>
                    <a:lnTo>
                      <a:pt x="508" y="52"/>
                    </a:lnTo>
                    <a:lnTo>
                      <a:pt x="477" y="52"/>
                    </a:lnTo>
                    <a:lnTo>
                      <a:pt x="421" y="61"/>
                    </a:lnTo>
                    <a:lnTo>
                      <a:pt x="355" y="77"/>
                    </a:lnTo>
                    <a:lnTo>
                      <a:pt x="277" y="96"/>
                    </a:lnTo>
                    <a:lnTo>
                      <a:pt x="203" y="112"/>
                    </a:lnTo>
                    <a:lnTo>
                      <a:pt x="139" y="131"/>
                    </a:lnTo>
                    <a:lnTo>
                      <a:pt x="73" y="146"/>
                    </a:lnTo>
                    <a:lnTo>
                      <a:pt x="23" y="159"/>
                    </a:lnTo>
                    <a:lnTo>
                      <a:pt x="0" y="159"/>
                    </a:lnTo>
                    <a:lnTo>
                      <a:pt x="14" y="146"/>
                    </a:lnTo>
                    <a:lnTo>
                      <a:pt x="54" y="139"/>
                    </a:lnTo>
                    <a:lnTo>
                      <a:pt x="103" y="128"/>
                    </a:lnTo>
                    <a:lnTo>
                      <a:pt x="151" y="115"/>
                    </a:lnTo>
                    <a:lnTo>
                      <a:pt x="201" y="99"/>
                    </a:lnTo>
                    <a:lnTo>
                      <a:pt x="257" y="85"/>
                    </a:lnTo>
                    <a:lnTo>
                      <a:pt x="317" y="73"/>
                    </a:lnTo>
                    <a:lnTo>
                      <a:pt x="371" y="57"/>
                    </a:lnTo>
                    <a:lnTo>
                      <a:pt x="423" y="48"/>
                    </a:lnTo>
                    <a:lnTo>
                      <a:pt x="467" y="40"/>
                    </a:lnTo>
                    <a:lnTo>
                      <a:pt x="501" y="40"/>
                    </a:lnTo>
                    <a:lnTo>
                      <a:pt x="521" y="46"/>
                    </a:lnTo>
                    <a:lnTo>
                      <a:pt x="529" y="75"/>
                    </a:lnTo>
                    <a:lnTo>
                      <a:pt x="529" y="103"/>
                    </a:lnTo>
                    <a:lnTo>
                      <a:pt x="520" y="131"/>
                    </a:lnTo>
                    <a:lnTo>
                      <a:pt x="501" y="158"/>
                    </a:lnTo>
                    <a:lnTo>
                      <a:pt x="481" y="185"/>
                    </a:lnTo>
                    <a:lnTo>
                      <a:pt x="471" y="208"/>
                    </a:lnTo>
                    <a:lnTo>
                      <a:pt x="470" y="237"/>
                    </a:lnTo>
                    <a:lnTo>
                      <a:pt x="470" y="263"/>
                    </a:lnTo>
                    <a:lnTo>
                      <a:pt x="475" y="288"/>
                    </a:lnTo>
                    <a:lnTo>
                      <a:pt x="479" y="302"/>
                    </a:lnTo>
                    <a:lnTo>
                      <a:pt x="494" y="298"/>
                    </a:lnTo>
                    <a:lnTo>
                      <a:pt x="506" y="288"/>
                    </a:lnTo>
                    <a:lnTo>
                      <a:pt x="498" y="271"/>
                    </a:lnTo>
                    <a:lnTo>
                      <a:pt x="498" y="251"/>
                    </a:lnTo>
                    <a:lnTo>
                      <a:pt x="498" y="228"/>
                    </a:lnTo>
                    <a:lnTo>
                      <a:pt x="504" y="206"/>
                    </a:lnTo>
                    <a:lnTo>
                      <a:pt x="520" y="177"/>
                    </a:lnTo>
                    <a:lnTo>
                      <a:pt x="537" y="158"/>
                    </a:lnTo>
                    <a:lnTo>
                      <a:pt x="552" y="134"/>
                    </a:lnTo>
                    <a:lnTo>
                      <a:pt x="558" y="104"/>
                    </a:lnTo>
                    <a:lnTo>
                      <a:pt x="556" y="83"/>
                    </a:lnTo>
                    <a:lnTo>
                      <a:pt x="551" y="57"/>
                    </a:lnTo>
                    <a:lnTo>
                      <a:pt x="535" y="36"/>
                    </a:lnTo>
                    <a:lnTo>
                      <a:pt x="516" y="18"/>
                    </a:lnTo>
                    <a:lnTo>
                      <a:pt x="498" y="12"/>
                    </a:lnTo>
                    <a:lnTo>
                      <a:pt x="467" y="14"/>
                    </a:lnTo>
                    <a:lnTo>
                      <a:pt x="432" y="18"/>
                    </a:lnTo>
                    <a:lnTo>
                      <a:pt x="389" y="26"/>
                    </a:lnTo>
                    <a:lnTo>
                      <a:pt x="338" y="36"/>
                    </a:lnTo>
                    <a:lnTo>
                      <a:pt x="297" y="48"/>
                    </a:lnTo>
                    <a:lnTo>
                      <a:pt x="246" y="64"/>
                    </a:lnTo>
                    <a:lnTo>
                      <a:pt x="197" y="75"/>
                    </a:lnTo>
                    <a:lnTo>
                      <a:pt x="147" y="87"/>
                    </a:lnTo>
                    <a:lnTo>
                      <a:pt x="95" y="99"/>
                    </a:lnTo>
                    <a:lnTo>
                      <a:pt x="50" y="112"/>
                    </a:lnTo>
                    <a:lnTo>
                      <a:pt x="6" y="126"/>
                    </a:lnTo>
                    <a:lnTo>
                      <a:pt x="3" y="115"/>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extLst>
      <p:ext uri="{BB962C8B-B14F-4D97-AF65-F5344CB8AC3E}">
        <p14:creationId xmlns:p14="http://schemas.microsoft.com/office/powerpoint/2010/main" val="9522806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AU" altLang="en-US" dirty="0"/>
              <a:t>Time calculation for </a:t>
            </a:r>
            <a:r>
              <a:rPr lang="en-AU" altLang="en-US" dirty="0" smtClean="0"/>
              <a:t>works</a:t>
            </a:r>
            <a:br>
              <a:rPr lang="en-AU" altLang="en-US" dirty="0" smtClean="0"/>
            </a:br>
            <a:r>
              <a:rPr lang="en-AU" altLang="en-US" dirty="0" err="1" smtClean="0">
                <a:solidFill>
                  <a:srgbClr val="0070C0"/>
                </a:solidFill>
              </a:rPr>
              <a:t>Tính</a:t>
            </a:r>
            <a:r>
              <a:rPr lang="en-AU" altLang="en-US" dirty="0" smtClean="0">
                <a:solidFill>
                  <a:srgbClr val="0070C0"/>
                </a:solidFill>
              </a:rPr>
              <a:t> </a:t>
            </a:r>
            <a:r>
              <a:rPr lang="en-AU" altLang="en-US" dirty="0" err="1" smtClean="0">
                <a:solidFill>
                  <a:srgbClr val="0070C0"/>
                </a:solidFill>
              </a:rPr>
              <a:t>thời</a:t>
            </a:r>
            <a:r>
              <a:rPr lang="en-AU" altLang="en-US" dirty="0" smtClean="0">
                <a:solidFill>
                  <a:srgbClr val="0070C0"/>
                </a:solidFill>
              </a:rPr>
              <a:t> </a:t>
            </a:r>
            <a:r>
              <a:rPr lang="en-AU" altLang="en-US" dirty="0" err="1" smtClean="0">
                <a:solidFill>
                  <a:srgbClr val="0070C0"/>
                </a:solidFill>
              </a:rPr>
              <a:t>gian</a:t>
            </a:r>
            <a:r>
              <a:rPr lang="en-AU" altLang="en-US" dirty="0" smtClean="0">
                <a:solidFill>
                  <a:srgbClr val="0070C0"/>
                </a:solidFill>
              </a:rPr>
              <a:t> </a:t>
            </a:r>
            <a:r>
              <a:rPr lang="en-AU" altLang="en-US" dirty="0" err="1" smtClean="0">
                <a:solidFill>
                  <a:srgbClr val="0070C0"/>
                </a:solidFill>
              </a:rPr>
              <a:t>cho</a:t>
            </a:r>
            <a:r>
              <a:rPr lang="en-AU" altLang="en-US" dirty="0" smtClean="0">
                <a:solidFill>
                  <a:srgbClr val="0070C0"/>
                </a:solidFill>
              </a:rPr>
              <a:t> </a:t>
            </a:r>
            <a:r>
              <a:rPr lang="en-AU" altLang="en-US" dirty="0" err="1" smtClean="0">
                <a:solidFill>
                  <a:srgbClr val="0070C0"/>
                </a:solidFill>
              </a:rPr>
              <a:t>các</a:t>
            </a:r>
            <a:r>
              <a:rPr lang="en-AU" altLang="en-US" dirty="0" smtClean="0">
                <a:solidFill>
                  <a:srgbClr val="0070C0"/>
                </a:solidFill>
              </a:rPr>
              <a:t> </a:t>
            </a:r>
            <a:r>
              <a:rPr lang="en-AU" altLang="en-US" dirty="0" err="1" smtClean="0">
                <a:solidFill>
                  <a:srgbClr val="0070C0"/>
                </a:solidFill>
              </a:rPr>
              <a:t>công</a:t>
            </a:r>
            <a:r>
              <a:rPr lang="en-AU" altLang="en-US" dirty="0" smtClean="0">
                <a:solidFill>
                  <a:srgbClr val="0070C0"/>
                </a:solidFill>
              </a:rPr>
              <a:t> </a:t>
            </a:r>
            <a:r>
              <a:rPr lang="en-AU" altLang="en-US" dirty="0" err="1" smtClean="0">
                <a:solidFill>
                  <a:srgbClr val="0070C0"/>
                </a:solidFill>
              </a:rPr>
              <a:t>việc</a:t>
            </a:r>
            <a:endParaRPr lang="en-AU" altLang="en-US" dirty="0">
              <a:solidFill>
                <a:srgbClr val="0070C0"/>
              </a:solidFill>
            </a:endParaRPr>
          </a:p>
        </p:txBody>
      </p:sp>
      <p:sp>
        <p:nvSpPr>
          <p:cNvPr id="484355" name="Rectangle 3"/>
          <p:cNvSpPr>
            <a:spLocks noGrp="1" noChangeArrowheads="1"/>
          </p:cNvSpPr>
          <p:nvPr>
            <p:ph sz="half" idx="1"/>
          </p:nvPr>
        </p:nvSpPr>
        <p:spPr/>
        <p:txBody>
          <a:bodyPr/>
          <a:lstStyle/>
          <a:p>
            <a:r>
              <a:rPr lang="en-US" altLang="en-US" dirty="0" smtClean="0"/>
              <a:t>Early Start: </a:t>
            </a:r>
            <a:r>
              <a:rPr lang="en-US" altLang="en-US" dirty="0"/>
              <a:t>the soonest time to start work</a:t>
            </a:r>
          </a:p>
          <a:p>
            <a:r>
              <a:rPr lang="en-US" altLang="en-US" dirty="0" smtClean="0"/>
              <a:t>Early finish: </a:t>
            </a:r>
            <a:r>
              <a:rPr lang="en-US" altLang="en-US" dirty="0"/>
              <a:t>The soonest time can finish the job</a:t>
            </a:r>
          </a:p>
          <a:p>
            <a:r>
              <a:rPr lang="en-US" altLang="en-US" dirty="0" smtClean="0"/>
              <a:t>Late Start: </a:t>
            </a:r>
            <a:r>
              <a:rPr lang="en-US" altLang="en-US" dirty="0"/>
              <a:t>the latest possible time to start work</a:t>
            </a:r>
          </a:p>
          <a:p>
            <a:r>
              <a:rPr lang="en-US" altLang="en-US" dirty="0" smtClean="0"/>
              <a:t>Late Finish: </a:t>
            </a:r>
            <a:r>
              <a:rPr lang="en-US" altLang="en-US" dirty="0"/>
              <a:t>the latest possible time to finish the job</a:t>
            </a:r>
            <a:endParaRPr lang="en-AU" altLang="en-US" dirty="0"/>
          </a:p>
        </p:txBody>
      </p:sp>
      <p:sp>
        <p:nvSpPr>
          <p:cNvPr id="2" name="Content Placeholder 1"/>
          <p:cNvSpPr>
            <a:spLocks noGrp="1"/>
          </p:cNvSpPr>
          <p:nvPr>
            <p:ph sz="half" idx="2"/>
          </p:nvPr>
        </p:nvSpPr>
        <p:spPr/>
        <p:txBody>
          <a:bodyPr/>
          <a:lstStyle/>
          <a:p>
            <a:r>
              <a:rPr lang="en-AU" altLang="en-US" dirty="0" err="1" smtClean="0">
                <a:solidFill>
                  <a:srgbClr val="0070C0"/>
                </a:solidFill>
              </a:rPr>
              <a:t>Bắt</a:t>
            </a:r>
            <a:r>
              <a:rPr lang="en-AU" altLang="en-US" dirty="0" smtClean="0">
                <a:solidFill>
                  <a:srgbClr val="0070C0"/>
                </a:solidFill>
              </a:rPr>
              <a:t> </a:t>
            </a:r>
            <a:r>
              <a:rPr lang="en-AU" altLang="en-US" dirty="0" err="1">
                <a:solidFill>
                  <a:srgbClr val="0070C0"/>
                </a:solidFill>
              </a:rPr>
              <a:t>đầu</a:t>
            </a:r>
            <a:r>
              <a:rPr lang="en-AU" altLang="en-US" dirty="0">
                <a:solidFill>
                  <a:srgbClr val="0070C0"/>
                </a:solidFill>
              </a:rPr>
              <a:t> </a:t>
            </a:r>
            <a:r>
              <a:rPr lang="en-AU" altLang="en-US" dirty="0" err="1">
                <a:solidFill>
                  <a:srgbClr val="0070C0"/>
                </a:solidFill>
              </a:rPr>
              <a:t>sớm</a:t>
            </a:r>
            <a:r>
              <a:rPr lang="en-AU" altLang="en-US" dirty="0">
                <a:solidFill>
                  <a:srgbClr val="0070C0"/>
                </a:solidFill>
              </a:rPr>
              <a:t>- Early </a:t>
            </a:r>
            <a:r>
              <a:rPr lang="en-AU" altLang="en-US" dirty="0" smtClean="0">
                <a:solidFill>
                  <a:srgbClr val="0070C0"/>
                </a:solidFill>
              </a:rPr>
              <a:t>Start:</a:t>
            </a:r>
            <a:r>
              <a:rPr lang="en-AU" altLang="en-US" dirty="0">
                <a:solidFill>
                  <a:srgbClr val="0070C0"/>
                </a:solidFill>
              </a:rPr>
              <a:t>	</a:t>
            </a:r>
            <a:r>
              <a:rPr lang="en-AU" altLang="en-US" dirty="0" err="1">
                <a:solidFill>
                  <a:srgbClr val="0070C0"/>
                </a:solidFill>
              </a:rPr>
              <a:t>thời</a:t>
            </a:r>
            <a:r>
              <a:rPr lang="en-AU" altLang="en-US" dirty="0">
                <a:solidFill>
                  <a:srgbClr val="0070C0"/>
                </a:solidFill>
              </a:rPr>
              <a:t> </a:t>
            </a:r>
            <a:r>
              <a:rPr lang="en-AU" altLang="en-US" dirty="0" err="1">
                <a:solidFill>
                  <a:srgbClr val="0070C0"/>
                </a:solidFill>
              </a:rPr>
              <a:t>gian</a:t>
            </a:r>
            <a:r>
              <a:rPr lang="en-AU" altLang="en-US" dirty="0">
                <a:solidFill>
                  <a:srgbClr val="0070C0"/>
                </a:solidFill>
              </a:rPr>
              <a:t> </a:t>
            </a:r>
            <a:r>
              <a:rPr lang="en-AU" altLang="en-US" dirty="0" err="1">
                <a:solidFill>
                  <a:srgbClr val="0070C0"/>
                </a:solidFill>
              </a:rPr>
              <a:t>sớm</a:t>
            </a:r>
            <a:r>
              <a:rPr lang="en-AU" altLang="en-US" dirty="0">
                <a:solidFill>
                  <a:srgbClr val="0070C0"/>
                </a:solidFill>
              </a:rPr>
              <a:t> </a:t>
            </a:r>
            <a:r>
              <a:rPr lang="en-AU" altLang="en-US" dirty="0" err="1">
                <a:solidFill>
                  <a:srgbClr val="0070C0"/>
                </a:solidFill>
              </a:rPr>
              <a:t>nhất</a:t>
            </a:r>
            <a:r>
              <a:rPr lang="en-AU" altLang="en-US" dirty="0">
                <a:solidFill>
                  <a:srgbClr val="0070C0"/>
                </a:solidFill>
              </a:rPr>
              <a:t> </a:t>
            </a:r>
            <a:r>
              <a:rPr lang="en-AU" altLang="en-US" dirty="0" err="1">
                <a:solidFill>
                  <a:srgbClr val="0070C0"/>
                </a:solidFill>
              </a:rPr>
              <a:t>có</a:t>
            </a:r>
            <a:r>
              <a:rPr lang="en-AU" altLang="en-US" dirty="0">
                <a:solidFill>
                  <a:srgbClr val="0070C0"/>
                </a:solidFill>
              </a:rPr>
              <a:t> </a:t>
            </a:r>
            <a:r>
              <a:rPr lang="en-AU" altLang="en-US" dirty="0" err="1">
                <a:solidFill>
                  <a:srgbClr val="0070C0"/>
                </a:solidFill>
              </a:rPr>
              <a:t>thể</a:t>
            </a:r>
            <a:r>
              <a:rPr lang="en-AU" altLang="en-US" dirty="0">
                <a:solidFill>
                  <a:srgbClr val="0070C0"/>
                </a:solidFill>
              </a:rPr>
              <a:t> </a:t>
            </a:r>
            <a:r>
              <a:rPr lang="en-AU" altLang="en-US" dirty="0" err="1">
                <a:solidFill>
                  <a:srgbClr val="0070C0"/>
                </a:solidFill>
              </a:rPr>
              <a:t>bắt</a:t>
            </a:r>
            <a:r>
              <a:rPr lang="en-AU" altLang="en-US" dirty="0">
                <a:solidFill>
                  <a:srgbClr val="0070C0"/>
                </a:solidFill>
              </a:rPr>
              <a:t> </a:t>
            </a:r>
            <a:r>
              <a:rPr lang="en-AU" altLang="en-US" dirty="0" err="1">
                <a:solidFill>
                  <a:srgbClr val="0070C0"/>
                </a:solidFill>
              </a:rPr>
              <a:t>đầu</a:t>
            </a:r>
            <a:r>
              <a:rPr lang="en-AU" altLang="en-US" dirty="0">
                <a:solidFill>
                  <a:srgbClr val="0070C0"/>
                </a:solidFill>
              </a:rPr>
              <a:t> </a:t>
            </a:r>
            <a:r>
              <a:rPr lang="en-AU" altLang="en-US" dirty="0" err="1">
                <a:solidFill>
                  <a:srgbClr val="0070C0"/>
                </a:solidFill>
              </a:rPr>
              <a:t>công</a:t>
            </a:r>
            <a:r>
              <a:rPr lang="en-AU" altLang="en-US" dirty="0">
                <a:solidFill>
                  <a:srgbClr val="0070C0"/>
                </a:solidFill>
              </a:rPr>
              <a:t> </a:t>
            </a:r>
            <a:r>
              <a:rPr lang="en-AU" altLang="en-US" dirty="0" err="1">
                <a:solidFill>
                  <a:srgbClr val="0070C0"/>
                </a:solidFill>
              </a:rPr>
              <a:t>việc</a:t>
            </a:r>
            <a:endParaRPr lang="en-AU" altLang="en-US" dirty="0">
              <a:solidFill>
                <a:srgbClr val="0070C0"/>
              </a:solidFill>
            </a:endParaRPr>
          </a:p>
          <a:p>
            <a:r>
              <a:rPr lang="en-AU" altLang="en-US" dirty="0" err="1" smtClean="0">
                <a:solidFill>
                  <a:srgbClr val="0070C0"/>
                </a:solidFill>
              </a:rPr>
              <a:t>Kết</a:t>
            </a:r>
            <a:r>
              <a:rPr lang="en-AU" altLang="en-US" dirty="0" smtClean="0">
                <a:solidFill>
                  <a:srgbClr val="0070C0"/>
                </a:solidFill>
              </a:rPr>
              <a:t> </a:t>
            </a:r>
            <a:r>
              <a:rPr lang="en-AU" altLang="en-US" dirty="0" err="1">
                <a:solidFill>
                  <a:srgbClr val="0070C0"/>
                </a:solidFill>
              </a:rPr>
              <a:t>thúc</a:t>
            </a:r>
            <a:r>
              <a:rPr lang="en-AU" altLang="en-US" dirty="0">
                <a:solidFill>
                  <a:srgbClr val="0070C0"/>
                </a:solidFill>
              </a:rPr>
              <a:t> </a:t>
            </a:r>
            <a:r>
              <a:rPr lang="en-AU" altLang="en-US" dirty="0" err="1">
                <a:solidFill>
                  <a:srgbClr val="0070C0"/>
                </a:solidFill>
              </a:rPr>
              <a:t>sớm</a:t>
            </a:r>
            <a:r>
              <a:rPr lang="en-AU" altLang="en-US" dirty="0">
                <a:solidFill>
                  <a:srgbClr val="0070C0"/>
                </a:solidFill>
              </a:rPr>
              <a:t> - Early </a:t>
            </a:r>
            <a:r>
              <a:rPr lang="en-AU" altLang="en-US" dirty="0" smtClean="0">
                <a:solidFill>
                  <a:srgbClr val="0070C0"/>
                </a:solidFill>
              </a:rPr>
              <a:t>Finish: </a:t>
            </a:r>
            <a:r>
              <a:rPr lang="en-AU" altLang="en-US" dirty="0" err="1" smtClean="0">
                <a:solidFill>
                  <a:srgbClr val="0070C0"/>
                </a:solidFill>
              </a:rPr>
              <a:t>thời</a:t>
            </a:r>
            <a:r>
              <a:rPr lang="en-AU" altLang="en-US" dirty="0" smtClean="0">
                <a:solidFill>
                  <a:srgbClr val="0070C0"/>
                </a:solidFill>
              </a:rPr>
              <a:t> </a:t>
            </a:r>
            <a:r>
              <a:rPr lang="en-AU" altLang="en-US" dirty="0" err="1">
                <a:solidFill>
                  <a:srgbClr val="0070C0"/>
                </a:solidFill>
              </a:rPr>
              <a:t>gian</a:t>
            </a:r>
            <a:r>
              <a:rPr lang="en-AU" altLang="en-US" dirty="0">
                <a:solidFill>
                  <a:srgbClr val="0070C0"/>
                </a:solidFill>
              </a:rPr>
              <a:t> </a:t>
            </a:r>
            <a:r>
              <a:rPr lang="en-AU" altLang="en-US" dirty="0" err="1">
                <a:solidFill>
                  <a:srgbClr val="0070C0"/>
                </a:solidFill>
              </a:rPr>
              <a:t>sớm</a:t>
            </a:r>
            <a:r>
              <a:rPr lang="en-AU" altLang="en-US" dirty="0">
                <a:solidFill>
                  <a:srgbClr val="0070C0"/>
                </a:solidFill>
              </a:rPr>
              <a:t> </a:t>
            </a:r>
            <a:r>
              <a:rPr lang="en-AU" altLang="en-US" dirty="0" err="1">
                <a:solidFill>
                  <a:srgbClr val="0070C0"/>
                </a:solidFill>
              </a:rPr>
              <a:t>nhất</a:t>
            </a:r>
            <a:r>
              <a:rPr lang="en-AU" altLang="en-US" dirty="0">
                <a:solidFill>
                  <a:srgbClr val="0070C0"/>
                </a:solidFill>
              </a:rPr>
              <a:t> </a:t>
            </a:r>
            <a:r>
              <a:rPr lang="en-AU" altLang="en-US" dirty="0" err="1">
                <a:solidFill>
                  <a:srgbClr val="0070C0"/>
                </a:solidFill>
              </a:rPr>
              <a:t>có</a:t>
            </a:r>
            <a:r>
              <a:rPr lang="en-AU" altLang="en-US" dirty="0">
                <a:solidFill>
                  <a:srgbClr val="0070C0"/>
                </a:solidFill>
              </a:rPr>
              <a:t> </a:t>
            </a:r>
            <a:r>
              <a:rPr lang="en-AU" altLang="en-US" dirty="0" err="1">
                <a:solidFill>
                  <a:srgbClr val="0070C0"/>
                </a:solidFill>
              </a:rPr>
              <a:t>thể</a:t>
            </a:r>
            <a:r>
              <a:rPr lang="en-AU" altLang="en-US" dirty="0">
                <a:solidFill>
                  <a:srgbClr val="0070C0"/>
                </a:solidFill>
              </a:rPr>
              <a:t>  </a:t>
            </a:r>
            <a:r>
              <a:rPr lang="en-AU" altLang="en-US" dirty="0" err="1">
                <a:solidFill>
                  <a:srgbClr val="0070C0"/>
                </a:solidFill>
              </a:rPr>
              <a:t>kết</a:t>
            </a:r>
            <a:r>
              <a:rPr lang="en-AU" altLang="en-US" dirty="0">
                <a:solidFill>
                  <a:srgbClr val="0070C0"/>
                </a:solidFill>
              </a:rPr>
              <a:t> </a:t>
            </a:r>
            <a:r>
              <a:rPr lang="en-AU" altLang="en-US" dirty="0" err="1">
                <a:solidFill>
                  <a:srgbClr val="0070C0"/>
                </a:solidFill>
              </a:rPr>
              <a:t>thúc</a:t>
            </a:r>
            <a:r>
              <a:rPr lang="en-AU" altLang="en-US" dirty="0">
                <a:solidFill>
                  <a:srgbClr val="0070C0"/>
                </a:solidFill>
              </a:rPr>
              <a:t> </a:t>
            </a:r>
            <a:r>
              <a:rPr lang="en-AU" altLang="en-US" dirty="0" err="1">
                <a:solidFill>
                  <a:srgbClr val="0070C0"/>
                </a:solidFill>
              </a:rPr>
              <a:t>công</a:t>
            </a:r>
            <a:r>
              <a:rPr lang="en-AU" altLang="en-US" dirty="0">
                <a:solidFill>
                  <a:srgbClr val="0070C0"/>
                </a:solidFill>
              </a:rPr>
              <a:t> </a:t>
            </a:r>
            <a:r>
              <a:rPr lang="en-AU" altLang="en-US" dirty="0" err="1">
                <a:solidFill>
                  <a:srgbClr val="0070C0"/>
                </a:solidFill>
              </a:rPr>
              <a:t>việc</a:t>
            </a:r>
            <a:endParaRPr lang="en-AU" altLang="en-US" dirty="0">
              <a:solidFill>
                <a:srgbClr val="0070C0"/>
              </a:solidFill>
            </a:endParaRPr>
          </a:p>
          <a:p>
            <a:r>
              <a:rPr lang="en-AU" altLang="en-US" dirty="0" err="1" smtClean="0">
                <a:solidFill>
                  <a:srgbClr val="0070C0"/>
                </a:solidFill>
              </a:rPr>
              <a:t>Bắt</a:t>
            </a:r>
            <a:r>
              <a:rPr lang="en-AU" altLang="en-US" dirty="0" smtClean="0">
                <a:solidFill>
                  <a:srgbClr val="0070C0"/>
                </a:solidFill>
              </a:rPr>
              <a:t> </a:t>
            </a:r>
            <a:r>
              <a:rPr lang="en-AU" altLang="en-US" dirty="0" err="1">
                <a:solidFill>
                  <a:srgbClr val="0070C0"/>
                </a:solidFill>
              </a:rPr>
              <a:t>đầu</a:t>
            </a:r>
            <a:r>
              <a:rPr lang="en-AU" altLang="en-US" dirty="0">
                <a:solidFill>
                  <a:srgbClr val="0070C0"/>
                </a:solidFill>
              </a:rPr>
              <a:t> </a:t>
            </a:r>
            <a:r>
              <a:rPr lang="en-AU" altLang="en-US" dirty="0" err="1">
                <a:solidFill>
                  <a:srgbClr val="0070C0"/>
                </a:solidFill>
              </a:rPr>
              <a:t>muộn</a:t>
            </a:r>
            <a:r>
              <a:rPr lang="en-AU" altLang="en-US" dirty="0">
                <a:solidFill>
                  <a:srgbClr val="0070C0"/>
                </a:solidFill>
              </a:rPr>
              <a:t> - Late </a:t>
            </a:r>
            <a:r>
              <a:rPr lang="en-AU" altLang="en-US" dirty="0" smtClean="0">
                <a:solidFill>
                  <a:srgbClr val="0070C0"/>
                </a:solidFill>
              </a:rPr>
              <a:t>Start: </a:t>
            </a:r>
            <a:r>
              <a:rPr lang="en-AU" altLang="en-US" dirty="0" err="1" smtClean="0">
                <a:solidFill>
                  <a:srgbClr val="0070C0"/>
                </a:solidFill>
              </a:rPr>
              <a:t>thời</a:t>
            </a:r>
            <a:r>
              <a:rPr lang="en-AU" altLang="en-US" dirty="0" smtClean="0">
                <a:solidFill>
                  <a:srgbClr val="0070C0"/>
                </a:solidFill>
              </a:rPr>
              <a:t> </a:t>
            </a:r>
            <a:r>
              <a:rPr lang="en-AU" altLang="en-US" dirty="0" err="1">
                <a:solidFill>
                  <a:srgbClr val="0070C0"/>
                </a:solidFill>
              </a:rPr>
              <a:t>gian</a:t>
            </a:r>
            <a:r>
              <a:rPr lang="en-AU" altLang="en-US" dirty="0">
                <a:solidFill>
                  <a:srgbClr val="0070C0"/>
                </a:solidFill>
              </a:rPr>
              <a:t> </a:t>
            </a:r>
            <a:r>
              <a:rPr lang="en-AU" altLang="en-US" dirty="0" err="1">
                <a:solidFill>
                  <a:srgbClr val="0070C0"/>
                </a:solidFill>
              </a:rPr>
              <a:t>muộn</a:t>
            </a:r>
            <a:r>
              <a:rPr lang="en-AU" altLang="en-US" dirty="0">
                <a:solidFill>
                  <a:srgbClr val="0070C0"/>
                </a:solidFill>
              </a:rPr>
              <a:t> </a:t>
            </a:r>
            <a:r>
              <a:rPr lang="en-AU" altLang="en-US" dirty="0" err="1">
                <a:solidFill>
                  <a:srgbClr val="0070C0"/>
                </a:solidFill>
              </a:rPr>
              <a:t>nhất</a:t>
            </a:r>
            <a:r>
              <a:rPr lang="en-AU" altLang="en-US" dirty="0">
                <a:solidFill>
                  <a:srgbClr val="0070C0"/>
                </a:solidFill>
              </a:rPr>
              <a:t> </a:t>
            </a:r>
            <a:r>
              <a:rPr lang="en-AU" altLang="en-US" dirty="0" err="1">
                <a:solidFill>
                  <a:srgbClr val="0070C0"/>
                </a:solidFill>
              </a:rPr>
              <a:t>có</a:t>
            </a:r>
            <a:r>
              <a:rPr lang="en-AU" altLang="en-US" dirty="0">
                <a:solidFill>
                  <a:srgbClr val="0070C0"/>
                </a:solidFill>
              </a:rPr>
              <a:t> </a:t>
            </a:r>
            <a:r>
              <a:rPr lang="en-AU" altLang="en-US" dirty="0" err="1">
                <a:solidFill>
                  <a:srgbClr val="0070C0"/>
                </a:solidFill>
              </a:rPr>
              <a:t>thể</a:t>
            </a:r>
            <a:r>
              <a:rPr lang="en-AU" altLang="en-US" dirty="0">
                <a:solidFill>
                  <a:srgbClr val="0070C0"/>
                </a:solidFill>
              </a:rPr>
              <a:t> </a:t>
            </a:r>
            <a:r>
              <a:rPr lang="en-AU" altLang="en-US" dirty="0" err="1">
                <a:solidFill>
                  <a:srgbClr val="0070C0"/>
                </a:solidFill>
              </a:rPr>
              <a:t>bắt</a:t>
            </a:r>
            <a:r>
              <a:rPr lang="en-AU" altLang="en-US" dirty="0">
                <a:solidFill>
                  <a:srgbClr val="0070C0"/>
                </a:solidFill>
              </a:rPr>
              <a:t> </a:t>
            </a:r>
            <a:r>
              <a:rPr lang="en-AU" altLang="en-US" dirty="0" err="1">
                <a:solidFill>
                  <a:srgbClr val="0070C0"/>
                </a:solidFill>
              </a:rPr>
              <a:t>đầu</a:t>
            </a:r>
            <a:r>
              <a:rPr lang="en-AU" altLang="en-US" dirty="0">
                <a:solidFill>
                  <a:srgbClr val="0070C0"/>
                </a:solidFill>
              </a:rPr>
              <a:t> </a:t>
            </a:r>
            <a:r>
              <a:rPr lang="en-AU" altLang="en-US" dirty="0" err="1">
                <a:solidFill>
                  <a:srgbClr val="0070C0"/>
                </a:solidFill>
              </a:rPr>
              <a:t>công</a:t>
            </a:r>
            <a:r>
              <a:rPr lang="en-AU" altLang="en-US" dirty="0">
                <a:solidFill>
                  <a:srgbClr val="0070C0"/>
                </a:solidFill>
              </a:rPr>
              <a:t> </a:t>
            </a:r>
            <a:r>
              <a:rPr lang="en-AU" altLang="en-US" dirty="0" err="1">
                <a:solidFill>
                  <a:srgbClr val="0070C0"/>
                </a:solidFill>
              </a:rPr>
              <a:t>việc</a:t>
            </a:r>
            <a:endParaRPr lang="en-AU" altLang="en-US" dirty="0">
              <a:solidFill>
                <a:srgbClr val="0070C0"/>
              </a:solidFill>
            </a:endParaRPr>
          </a:p>
          <a:p>
            <a:r>
              <a:rPr lang="en-AU" altLang="en-US" dirty="0" err="1" smtClean="0">
                <a:solidFill>
                  <a:srgbClr val="0070C0"/>
                </a:solidFill>
              </a:rPr>
              <a:t>Kết</a:t>
            </a:r>
            <a:r>
              <a:rPr lang="en-AU" altLang="en-US" dirty="0" smtClean="0">
                <a:solidFill>
                  <a:srgbClr val="0070C0"/>
                </a:solidFill>
              </a:rPr>
              <a:t> </a:t>
            </a:r>
            <a:r>
              <a:rPr lang="en-AU" altLang="en-US" dirty="0" err="1">
                <a:solidFill>
                  <a:srgbClr val="0070C0"/>
                </a:solidFill>
              </a:rPr>
              <a:t>thúc</a:t>
            </a:r>
            <a:r>
              <a:rPr lang="en-AU" altLang="en-US" dirty="0">
                <a:solidFill>
                  <a:srgbClr val="0070C0"/>
                </a:solidFill>
              </a:rPr>
              <a:t> </a:t>
            </a:r>
            <a:r>
              <a:rPr lang="en-AU" altLang="en-US" dirty="0" err="1">
                <a:solidFill>
                  <a:srgbClr val="0070C0"/>
                </a:solidFill>
              </a:rPr>
              <a:t>muộn</a:t>
            </a:r>
            <a:r>
              <a:rPr lang="en-AU" altLang="en-US" dirty="0">
                <a:solidFill>
                  <a:srgbClr val="0070C0"/>
                </a:solidFill>
              </a:rPr>
              <a:t> - Late </a:t>
            </a:r>
            <a:r>
              <a:rPr lang="en-AU" altLang="en-US" dirty="0" smtClean="0">
                <a:solidFill>
                  <a:srgbClr val="0070C0"/>
                </a:solidFill>
              </a:rPr>
              <a:t>Finish: </a:t>
            </a:r>
            <a:r>
              <a:rPr lang="en-AU" altLang="en-US" dirty="0" err="1" smtClean="0">
                <a:solidFill>
                  <a:srgbClr val="0070C0"/>
                </a:solidFill>
              </a:rPr>
              <a:t>thời</a:t>
            </a:r>
            <a:r>
              <a:rPr lang="en-AU" altLang="en-US" dirty="0" smtClean="0">
                <a:solidFill>
                  <a:srgbClr val="0070C0"/>
                </a:solidFill>
              </a:rPr>
              <a:t> </a:t>
            </a:r>
            <a:r>
              <a:rPr lang="en-AU" altLang="en-US" dirty="0" err="1">
                <a:solidFill>
                  <a:srgbClr val="0070C0"/>
                </a:solidFill>
              </a:rPr>
              <a:t>gian</a:t>
            </a:r>
            <a:r>
              <a:rPr lang="en-AU" altLang="en-US" dirty="0">
                <a:solidFill>
                  <a:srgbClr val="0070C0"/>
                </a:solidFill>
              </a:rPr>
              <a:t> </a:t>
            </a:r>
            <a:r>
              <a:rPr lang="en-AU" altLang="en-US" dirty="0" err="1">
                <a:solidFill>
                  <a:srgbClr val="0070C0"/>
                </a:solidFill>
              </a:rPr>
              <a:t>muộn</a:t>
            </a:r>
            <a:r>
              <a:rPr lang="en-AU" altLang="en-US" dirty="0">
                <a:solidFill>
                  <a:srgbClr val="0070C0"/>
                </a:solidFill>
              </a:rPr>
              <a:t> </a:t>
            </a:r>
            <a:r>
              <a:rPr lang="en-AU" altLang="en-US" dirty="0" err="1">
                <a:solidFill>
                  <a:srgbClr val="0070C0"/>
                </a:solidFill>
              </a:rPr>
              <a:t>nhất</a:t>
            </a:r>
            <a:r>
              <a:rPr lang="en-AU" altLang="en-US" dirty="0">
                <a:solidFill>
                  <a:srgbClr val="0070C0"/>
                </a:solidFill>
              </a:rPr>
              <a:t> </a:t>
            </a:r>
            <a:r>
              <a:rPr lang="en-AU" altLang="en-US" dirty="0" err="1">
                <a:solidFill>
                  <a:srgbClr val="0070C0"/>
                </a:solidFill>
              </a:rPr>
              <a:t>có</a:t>
            </a:r>
            <a:r>
              <a:rPr lang="en-AU" altLang="en-US" dirty="0">
                <a:solidFill>
                  <a:srgbClr val="0070C0"/>
                </a:solidFill>
              </a:rPr>
              <a:t> </a:t>
            </a:r>
            <a:r>
              <a:rPr lang="en-AU" altLang="en-US" dirty="0" err="1">
                <a:solidFill>
                  <a:srgbClr val="0070C0"/>
                </a:solidFill>
              </a:rPr>
              <a:t>thể</a:t>
            </a:r>
            <a:r>
              <a:rPr lang="en-AU" altLang="en-US" dirty="0">
                <a:solidFill>
                  <a:srgbClr val="0070C0"/>
                </a:solidFill>
              </a:rPr>
              <a:t> </a:t>
            </a:r>
            <a:r>
              <a:rPr lang="en-AU" altLang="en-US" dirty="0" err="1">
                <a:solidFill>
                  <a:srgbClr val="0070C0"/>
                </a:solidFill>
              </a:rPr>
              <a:t>kết</a:t>
            </a:r>
            <a:r>
              <a:rPr lang="en-AU" altLang="en-US" dirty="0">
                <a:solidFill>
                  <a:srgbClr val="0070C0"/>
                </a:solidFill>
              </a:rPr>
              <a:t> </a:t>
            </a:r>
            <a:r>
              <a:rPr lang="en-AU" altLang="en-US" dirty="0" err="1">
                <a:solidFill>
                  <a:srgbClr val="0070C0"/>
                </a:solidFill>
              </a:rPr>
              <a:t>thúc</a:t>
            </a:r>
            <a:r>
              <a:rPr lang="en-AU" altLang="en-US" dirty="0">
                <a:solidFill>
                  <a:srgbClr val="0070C0"/>
                </a:solidFill>
              </a:rPr>
              <a:t> </a:t>
            </a:r>
            <a:r>
              <a:rPr lang="en-AU" altLang="en-US" dirty="0" err="1">
                <a:solidFill>
                  <a:srgbClr val="0070C0"/>
                </a:solidFill>
              </a:rPr>
              <a:t>công</a:t>
            </a:r>
            <a:r>
              <a:rPr lang="en-AU" altLang="en-US" dirty="0">
                <a:solidFill>
                  <a:srgbClr val="0070C0"/>
                </a:solidFill>
              </a:rPr>
              <a:t> </a:t>
            </a:r>
            <a:r>
              <a:rPr lang="en-AU" altLang="en-US" dirty="0" err="1">
                <a:solidFill>
                  <a:srgbClr val="0070C0"/>
                </a:solidFill>
              </a:rPr>
              <a:t>việc</a:t>
            </a:r>
            <a:endParaRPr lang="en-US" dirty="0">
              <a:solidFill>
                <a:srgbClr val="0070C0"/>
              </a:solidFill>
            </a:endParaRPr>
          </a:p>
        </p:txBody>
      </p:sp>
      <p:sp>
        <p:nvSpPr>
          <p:cNvPr id="4" name="Date Placeholder 3"/>
          <p:cNvSpPr>
            <a:spLocks noGrp="1"/>
          </p:cNvSpPr>
          <p:nvPr>
            <p:ph type="dt" sz="half" idx="10"/>
          </p:nvPr>
        </p:nvSpPr>
        <p:spPr/>
        <p:txBody>
          <a:bodyPr/>
          <a:lstStyle/>
          <a:p>
            <a:r>
              <a:rPr lang="en-US" altLang="en-US" smtClean="0"/>
              <a:t>Phương pháp lập lịch biểu</a:t>
            </a:r>
            <a:endParaRPr lang="en-US" altLang="en-US"/>
          </a:p>
        </p:txBody>
      </p:sp>
      <p:sp>
        <p:nvSpPr>
          <p:cNvPr id="5" name="Footer Placeholder 4"/>
          <p:cNvSpPr>
            <a:spLocks noGrp="1"/>
          </p:cNvSpPr>
          <p:nvPr>
            <p:ph type="ftr" sz="quarter" idx="11"/>
          </p:nvPr>
        </p:nvSpPr>
        <p:spPr/>
        <p:txBody>
          <a:bodyPr/>
          <a:lstStyle/>
          <a:p>
            <a:r>
              <a:rPr lang="en-US" altLang="en-US" smtClean="0"/>
              <a:t>Lập kế hoạch thực hiện dự án</a:t>
            </a:r>
            <a:endParaRPr lang="en-US" altLang="en-US"/>
          </a:p>
        </p:txBody>
      </p:sp>
      <p:sp>
        <p:nvSpPr>
          <p:cNvPr id="6" name="Slide Number Placeholder 5"/>
          <p:cNvSpPr>
            <a:spLocks noGrp="1"/>
          </p:cNvSpPr>
          <p:nvPr>
            <p:ph type="sldNum" sz="quarter" idx="12"/>
          </p:nvPr>
        </p:nvSpPr>
        <p:spPr/>
        <p:txBody>
          <a:bodyPr/>
          <a:lstStyle/>
          <a:p>
            <a:pPr lvl="1"/>
            <a:fld id="{4FE831FF-3A93-4ADF-85FB-DADC1BF8B9B9}" type="slidenum">
              <a:rPr lang="en-US" altLang="en-US" smtClean="0"/>
              <a:pPr lvl="1"/>
              <a:t>21</a:t>
            </a:fld>
            <a:endParaRPr lang="en-US" altLang="en-US"/>
          </a:p>
        </p:txBody>
      </p:sp>
    </p:spTree>
    <p:extLst>
      <p:ext uri="{BB962C8B-B14F-4D97-AF65-F5344CB8AC3E}">
        <p14:creationId xmlns:p14="http://schemas.microsoft.com/office/powerpoint/2010/main" val="911755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02" name="Rectangle 2"/>
          <p:cNvSpPr>
            <a:spLocks noGrp="1" noChangeArrowheads="1"/>
          </p:cNvSpPr>
          <p:nvPr>
            <p:ph type="title"/>
          </p:nvPr>
        </p:nvSpPr>
        <p:spPr/>
        <p:txBody>
          <a:bodyPr/>
          <a:lstStyle/>
          <a:p>
            <a:r>
              <a:rPr lang="en-AU" altLang="en-US" dirty="0"/>
              <a:t>Arrow Diagramming </a:t>
            </a:r>
            <a:r>
              <a:rPr lang="en-AU" altLang="en-US" dirty="0" smtClean="0"/>
              <a:t>Method</a:t>
            </a:r>
            <a:br>
              <a:rPr lang="en-AU" altLang="en-US" dirty="0" smtClean="0"/>
            </a:br>
            <a:r>
              <a:rPr lang="en-AU" altLang="en-US" dirty="0" err="1" smtClean="0">
                <a:solidFill>
                  <a:srgbClr val="0070C0"/>
                </a:solidFill>
              </a:rPr>
              <a:t>Biểu</a:t>
            </a:r>
            <a:r>
              <a:rPr lang="en-AU" altLang="en-US" dirty="0" smtClean="0">
                <a:solidFill>
                  <a:srgbClr val="0070C0"/>
                </a:solidFill>
              </a:rPr>
              <a:t> </a:t>
            </a:r>
            <a:r>
              <a:rPr lang="en-AU" altLang="en-US" dirty="0" err="1">
                <a:solidFill>
                  <a:srgbClr val="0070C0"/>
                </a:solidFill>
              </a:rPr>
              <a:t>đồ</a:t>
            </a:r>
            <a:r>
              <a:rPr lang="en-AU" altLang="en-US" dirty="0">
                <a:solidFill>
                  <a:srgbClr val="0070C0"/>
                </a:solidFill>
              </a:rPr>
              <a:t> </a:t>
            </a:r>
            <a:r>
              <a:rPr lang="en-AU" altLang="en-US" dirty="0" err="1">
                <a:solidFill>
                  <a:srgbClr val="0070C0"/>
                </a:solidFill>
              </a:rPr>
              <a:t>mũi</a:t>
            </a:r>
            <a:r>
              <a:rPr lang="en-AU" altLang="en-US" dirty="0">
                <a:solidFill>
                  <a:srgbClr val="0070C0"/>
                </a:solidFill>
              </a:rPr>
              <a:t> </a:t>
            </a:r>
            <a:r>
              <a:rPr lang="en-AU" altLang="en-US" dirty="0" err="1">
                <a:solidFill>
                  <a:srgbClr val="0070C0"/>
                </a:solidFill>
              </a:rPr>
              <a:t>tên</a:t>
            </a:r>
            <a:r>
              <a:rPr lang="en-AU" altLang="en-US" dirty="0">
                <a:solidFill>
                  <a:srgbClr val="0070C0"/>
                </a:solidFill>
              </a:rPr>
              <a:t> (ADM)</a:t>
            </a:r>
            <a:endParaRPr lang="en-US" altLang="en-US" dirty="0">
              <a:solidFill>
                <a:srgbClr val="0070C0"/>
              </a:solidFill>
            </a:endParaRPr>
          </a:p>
        </p:txBody>
      </p:sp>
      <p:sp>
        <p:nvSpPr>
          <p:cNvPr id="2" name="Content Placeholder 1"/>
          <p:cNvSpPr>
            <a:spLocks noGrp="1"/>
          </p:cNvSpPr>
          <p:nvPr>
            <p:ph sz="half" idx="1"/>
          </p:nvPr>
        </p:nvSpPr>
        <p:spPr/>
        <p:txBody>
          <a:bodyPr>
            <a:normAutofit fontScale="85000" lnSpcReduction="20000"/>
          </a:bodyPr>
          <a:lstStyle/>
          <a:p>
            <a:r>
              <a:rPr lang="en-AU" altLang="en-US" dirty="0" err="1" smtClean="0">
                <a:solidFill>
                  <a:srgbClr val="0070C0"/>
                </a:solidFill>
              </a:rPr>
              <a:t>Nút</a:t>
            </a:r>
            <a:r>
              <a:rPr lang="en-AU" altLang="en-US" dirty="0" smtClean="0">
                <a:solidFill>
                  <a:srgbClr val="0070C0"/>
                </a:solidFill>
              </a:rPr>
              <a:t> </a:t>
            </a:r>
            <a:r>
              <a:rPr lang="en-AU" altLang="en-US" dirty="0" err="1">
                <a:solidFill>
                  <a:srgbClr val="0070C0"/>
                </a:solidFill>
              </a:rPr>
              <a:t>biểu</a:t>
            </a:r>
            <a:r>
              <a:rPr lang="en-AU" altLang="en-US" dirty="0">
                <a:solidFill>
                  <a:srgbClr val="0070C0"/>
                </a:solidFill>
              </a:rPr>
              <a:t> </a:t>
            </a:r>
            <a:r>
              <a:rPr lang="en-AU" altLang="en-US" dirty="0" err="1">
                <a:solidFill>
                  <a:srgbClr val="0070C0"/>
                </a:solidFill>
              </a:rPr>
              <a:t>diễn</a:t>
            </a:r>
            <a:r>
              <a:rPr lang="en-AU" altLang="en-US" dirty="0">
                <a:solidFill>
                  <a:srgbClr val="0070C0"/>
                </a:solidFill>
              </a:rPr>
              <a:t> </a:t>
            </a:r>
            <a:r>
              <a:rPr lang="en-AU" altLang="en-US" dirty="0" err="1">
                <a:solidFill>
                  <a:srgbClr val="0070C0"/>
                </a:solidFill>
              </a:rPr>
              <a:t>cho</a:t>
            </a:r>
            <a:r>
              <a:rPr lang="en-AU" altLang="en-US" dirty="0">
                <a:solidFill>
                  <a:srgbClr val="0070C0"/>
                </a:solidFill>
              </a:rPr>
              <a:t> </a:t>
            </a:r>
            <a:r>
              <a:rPr lang="en-AU" altLang="en-US" dirty="0" err="1">
                <a:solidFill>
                  <a:srgbClr val="0070C0"/>
                </a:solidFill>
              </a:rPr>
              <a:t>một</a:t>
            </a:r>
            <a:r>
              <a:rPr lang="en-AU" altLang="en-US" dirty="0">
                <a:solidFill>
                  <a:srgbClr val="0070C0"/>
                </a:solidFill>
              </a:rPr>
              <a:t> </a:t>
            </a:r>
            <a:r>
              <a:rPr lang="en-AU" altLang="en-US" dirty="0" err="1">
                <a:solidFill>
                  <a:srgbClr val="0070C0"/>
                </a:solidFill>
              </a:rPr>
              <a:t>mốc</a:t>
            </a:r>
            <a:r>
              <a:rPr lang="en-AU" altLang="en-US" dirty="0">
                <a:solidFill>
                  <a:srgbClr val="0070C0"/>
                </a:solidFill>
              </a:rPr>
              <a:t> </a:t>
            </a:r>
            <a:r>
              <a:rPr lang="en-AU" altLang="en-US" dirty="0" err="1">
                <a:solidFill>
                  <a:srgbClr val="0070C0"/>
                </a:solidFill>
              </a:rPr>
              <a:t>sự</a:t>
            </a:r>
            <a:r>
              <a:rPr lang="en-AU" altLang="en-US" dirty="0">
                <a:solidFill>
                  <a:srgbClr val="0070C0"/>
                </a:solidFill>
              </a:rPr>
              <a:t> </a:t>
            </a:r>
            <a:r>
              <a:rPr lang="en-AU" altLang="en-US" dirty="0" err="1">
                <a:solidFill>
                  <a:srgbClr val="0070C0"/>
                </a:solidFill>
              </a:rPr>
              <a:t>kiện</a:t>
            </a:r>
            <a:r>
              <a:rPr lang="en-AU" altLang="en-US" dirty="0">
                <a:solidFill>
                  <a:srgbClr val="0070C0"/>
                </a:solidFill>
              </a:rPr>
              <a:t> (</a:t>
            </a:r>
            <a:r>
              <a:rPr lang="en-AU" altLang="en-US" dirty="0" err="1">
                <a:solidFill>
                  <a:srgbClr val="0070C0"/>
                </a:solidFill>
              </a:rPr>
              <a:t>bắt</a:t>
            </a:r>
            <a:r>
              <a:rPr lang="en-AU" altLang="en-US" dirty="0">
                <a:solidFill>
                  <a:srgbClr val="0070C0"/>
                </a:solidFill>
              </a:rPr>
              <a:t> </a:t>
            </a:r>
            <a:r>
              <a:rPr lang="en-AU" altLang="en-US" dirty="0" err="1">
                <a:solidFill>
                  <a:srgbClr val="0070C0"/>
                </a:solidFill>
              </a:rPr>
              <a:t>đầu</a:t>
            </a:r>
            <a:r>
              <a:rPr lang="en-AU" altLang="en-US" dirty="0">
                <a:solidFill>
                  <a:srgbClr val="0070C0"/>
                </a:solidFill>
              </a:rPr>
              <a:t> hay </a:t>
            </a:r>
            <a:r>
              <a:rPr lang="en-AU" altLang="en-US" dirty="0" err="1">
                <a:solidFill>
                  <a:srgbClr val="0070C0"/>
                </a:solidFill>
              </a:rPr>
              <a:t>hoàn</a:t>
            </a:r>
            <a:r>
              <a:rPr lang="en-AU" altLang="en-US" dirty="0">
                <a:solidFill>
                  <a:srgbClr val="0070C0"/>
                </a:solidFill>
              </a:rPr>
              <a:t> </a:t>
            </a:r>
            <a:r>
              <a:rPr lang="en-AU" altLang="en-US" dirty="0" err="1">
                <a:solidFill>
                  <a:srgbClr val="0070C0"/>
                </a:solidFill>
              </a:rPr>
              <a:t>thành</a:t>
            </a:r>
            <a:r>
              <a:rPr lang="en-AU" altLang="en-US" dirty="0">
                <a:solidFill>
                  <a:srgbClr val="0070C0"/>
                </a:solidFill>
              </a:rPr>
              <a:t> </a:t>
            </a:r>
            <a:r>
              <a:rPr lang="en-AU" altLang="en-US" dirty="0" err="1">
                <a:solidFill>
                  <a:srgbClr val="0070C0"/>
                </a:solidFill>
              </a:rPr>
              <a:t>một</a:t>
            </a:r>
            <a:r>
              <a:rPr lang="en-AU" altLang="en-US" dirty="0">
                <a:solidFill>
                  <a:srgbClr val="0070C0"/>
                </a:solidFill>
              </a:rPr>
              <a:t> </a:t>
            </a:r>
            <a:r>
              <a:rPr lang="en-AU" altLang="en-US" dirty="0" err="1">
                <a:solidFill>
                  <a:srgbClr val="0070C0"/>
                </a:solidFill>
              </a:rPr>
              <a:t>công</a:t>
            </a:r>
            <a:r>
              <a:rPr lang="en-AU" altLang="en-US" dirty="0">
                <a:solidFill>
                  <a:srgbClr val="0070C0"/>
                </a:solidFill>
              </a:rPr>
              <a:t> </a:t>
            </a:r>
            <a:r>
              <a:rPr lang="en-AU" altLang="en-US" dirty="0" err="1">
                <a:solidFill>
                  <a:srgbClr val="0070C0"/>
                </a:solidFill>
              </a:rPr>
              <a:t>việc</a:t>
            </a:r>
            <a:r>
              <a:rPr lang="en-AU" altLang="en-US" dirty="0">
                <a:solidFill>
                  <a:srgbClr val="0070C0"/>
                </a:solidFill>
              </a:rPr>
              <a:t>). </a:t>
            </a:r>
            <a:r>
              <a:rPr lang="en-AU" altLang="en-US" dirty="0" err="1">
                <a:solidFill>
                  <a:srgbClr val="0070C0"/>
                </a:solidFill>
              </a:rPr>
              <a:t>Một</a:t>
            </a:r>
            <a:r>
              <a:rPr lang="en-AU" altLang="en-US" dirty="0">
                <a:solidFill>
                  <a:srgbClr val="0070C0"/>
                </a:solidFill>
              </a:rPr>
              <a:t> </a:t>
            </a:r>
            <a:r>
              <a:rPr lang="en-AU" altLang="en-US" dirty="0" err="1">
                <a:solidFill>
                  <a:srgbClr val="0070C0"/>
                </a:solidFill>
              </a:rPr>
              <a:t>nút</a:t>
            </a:r>
            <a:r>
              <a:rPr lang="en-AU" altLang="en-US" dirty="0">
                <a:solidFill>
                  <a:srgbClr val="0070C0"/>
                </a:solidFill>
              </a:rPr>
              <a:t> </a:t>
            </a:r>
            <a:r>
              <a:rPr lang="en-AU" altLang="en-US" dirty="0" err="1">
                <a:solidFill>
                  <a:srgbClr val="0070C0"/>
                </a:solidFill>
              </a:rPr>
              <a:t>chứa</a:t>
            </a:r>
            <a:r>
              <a:rPr lang="en-AU" altLang="en-US" dirty="0">
                <a:solidFill>
                  <a:srgbClr val="0070C0"/>
                </a:solidFill>
              </a:rPr>
              <a:t> </a:t>
            </a:r>
            <a:r>
              <a:rPr lang="en-AU" altLang="en-US" dirty="0" err="1">
                <a:solidFill>
                  <a:srgbClr val="0070C0"/>
                </a:solidFill>
              </a:rPr>
              <a:t>một</a:t>
            </a:r>
            <a:r>
              <a:rPr lang="en-AU" altLang="en-US" dirty="0">
                <a:solidFill>
                  <a:srgbClr val="0070C0"/>
                </a:solidFill>
              </a:rPr>
              <a:t> </a:t>
            </a:r>
            <a:r>
              <a:rPr lang="en-AU" altLang="en-US" dirty="0" err="1">
                <a:solidFill>
                  <a:srgbClr val="0070C0"/>
                </a:solidFill>
              </a:rPr>
              <a:t>mã</a:t>
            </a:r>
            <a:r>
              <a:rPr lang="en-AU" altLang="en-US" dirty="0">
                <a:solidFill>
                  <a:srgbClr val="0070C0"/>
                </a:solidFill>
              </a:rPr>
              <a:t> </a:t>
            </a:r>
            <a:r>
              <a:rPr lang="en-AU" altLang="en-US" dirty="0" err="1">
                <a:solidFill>
                  <a:srgbClr val="0070C0"/>
                </a:solidFill>
              </a:rPr>
              <a:t>số</a:t>
            </a:r>
            <a:r>
              <a:rPr lang="en-AU" altLang="en-US" dirty="0">
                <a:solidFill>
                  <a:srgbClr val="0070C0"/>
                </a:solidFill>
              </a:rPr>
              <a:t> </a:t>
            </a:r>
            <a:r>
              <a:rPr lang="en-AU" altLang="en-US" dirty="0" err="1">
                <a:solidFill>
                  <a:srgbClr val="0070C0"/>
                </a:solidFill>
              </a:rPr>
              <a:t>duy</a:t>
            </a:r>
            <a:r>
              <a:rPr lang="en-AU" altLang="en-US" dirty="0">
                <a:solidFill>
                  <a:srgbClr val="0070C0"/>
                </a:solidFill>
              </a:rPr>
              <a:t> </a:t>
            </a:r>
            <a:r>
              <a:rPr lang="en-AU" altLang="en-US" dirty="0" err="1">
                <a:solidFill>
                  <a:srgbClr val="0070C0"/>
                </a:solidFill>
              </a:rPr>
              <a:t>nhất</a:t>
            </a:r>
            <a:r>
              <a:rPr lang="en-AU" altLang="en-US" dirty="0">
                <a:solidFill>
                  <a:srgbClr val="0070C0"/>
                </a:solidFill>
              </a:rPr>
              <a:t>.</a:t>
            </a:r>
          </a:p>
          <a:p>
            <a:r>
              <a:rPr lang="en-AU" altLang="en-US" dirty="0" err="1">
                <a:solidFill>
                  <a:srgbClr val="0070C0"/>
                </a:solidFill>
              </a:rPr>
              <a:t>Mũi</a:t>
            </a:r>
            <a:r>
              <a:rPr lang="en-AU" altLang="en-US" dirty="0">
                <a:solidFill>
                  <a:srgbClr val="0070C0"/>
                </a:solidFill>
              </a:rPr>
              <a:t> </a:t>
            </a:r>
            <a:r>
              <a:rPr lang="en-AU" altLang="en-US" dirty="0" err="1">
                <a:solidFill>
                  <a:srgbClr val="0070C0"/>
                </a:solidFill>
              </a:rPr>
              <a:t>tên</a:t>
            </a:r>
            <a:r>
              <a:rPr lang="en-AU" altLang="en-US" dirty="0">
                <a:solidFill>
                  <a:srgbClr val="0070C0"/>
                </a:solidFill>
              </a:rPr>
              <a:t> </a:t>
            </a:r>
            <a:r>
              <a:rPr lang="en-AU" altLang="en-US" dirty="0" err="1">
                <a:solidFill>
                  <a:srgbClr val="0070C0"/>
                </a:solidFill>
              </a:rPr>
              <a:t>nối</a:t>
            </a:r>
            <a:r>
              <a:rPr lang="en-AU" altLang="en-US" dirty="0">
                <a:solidFill>
                  <a:srgbClr val="0070C0"/>
                </a:solidFill>
              </a:rPr>
              <a:t> </a:t>
            </a:r>
            <a:r>
              <a:rPr lang="en-AU" altLang="en-US" dirty="0" err="1">
                <a:solidFill>
                  <a:srgbClr val="0070C0"/>
                </a:solidFill>
              </a:rPr>
              <a:t>hai</a:t>
            </a:r>
            <a:r>
              <a:rPr lang="en-AU" altLang="en-US" dirty="0">
                <a:solidFill>
                  <a:srgbClr val="0070C0"/>
                </a:solidFill>
              </a:rPr>
              <a:t> </a:t>
            </a:r>
            <a:r>
              <a:rPr lang="en-AU" altLang="en-US" dirty="0" err="1">
                <a:solidFill>
                  <a:srgbClr val="0070C0"/>
                </a:solidFill>
              </a:rPr>
              <a:t>nút</a:t>
            </a:r>
            <a:r>
              <a:rPr lang="en-AU" altLang="en-US" dirty="0">
                <a:solidFill>
                  <a:srgbClr val="0070C0"/>
                </a:solidFill>
              </a:rPr>
              <a:t> </a:t>
            </a:r>
            <a:r>
              <a:rPr lang="en-AU" altLang="en-US" dirty="0" err="1">
                <a:solidFill>
                  <a:srgbClr val="0070C0"/>
                </a:solidFill>
              </a:rPr>
              <a:t>để</a:t>
            </a:r>
            <a:r>
              <a:rPr lang="en-AU" altLang="en-US" dirty="0">
                <a:solidFill>
                  <a:srgbClr val="0070C0"/>
                </a:solidFill>
              </a:rPr>
              <a:t> </a:t>
            </a:r>
            <a:r>
              <a:rPr lang="en-AU" altLang="en-US" dirty="0" err="1">
                <a:solidFill>
                  <a:srgbClr val="0070C0"/>
                </a:solidFill>
              </a:rPr>
              <a:t>biểu</a:t>
            </a:r>
            <a:r>
              <a:rPr lang="en-AU" altLang="en-US" dirty="0">
                <a:solidFill>
                  <a:srgbClr val="0070C0"/>
                </a:solidFill>
              </a:rPr>
              <a:t> </a:t>
            </a:r>
            <a:r>
              <a:rPr lang="en-AU" altLang="en-US" dirty="0" err="1">
                <a:solidFill>
                  <a:srgbClr val="0070C0"/>
                </a:solidFill>
              </a:rPr>
              <a:t>diễn</a:t>
            </a:r>
            <a:r>
              <a:rPr lang="en-AU" altLang="en-US" dirty="0">
                <a:solidFill>
                  <a:srgbClr val="0070C0"/>
                </a:solidFill>
              </a:rPr>
              <a:t> </a:t>
            </a:r>
            <a:r>
              <a:rPr lang="en-AU" altLang="en-US" dirty="0" err="1">
                <a:solidFill>
                  <a:srgbClr val="0070C0"/>
                </a:solidFill>
              </a:rPr>
              <a:t>cho</a:t>
            </a:r>
            <a:r>
              <a:rPr lang="en-AU" altLang="en-US" dirty="0">
                <a:solidFill>
                  <a:srgbClr val="0070C0"/>
                </a:solidFill>
              </a:rPr>
              <a:t> </a:t>
            </a:r>
            <a:r>
              <a:rPr lang="en-AU" altLang="en-US" dirty="0" err="1">
                <a:solidFill>
                  <a:srgbClr val="0070C0"/>
                </a:solidFill>
              </a:rPr>
              <a:t>một</a:t>
            </a:r>
            <a:r>
              <a:rPr lang="en-AU" altLang="en-US" dirty="0">
                <a:solidFill>
                  <a:srgbClr val="0070C0"/>
                </a:solidFill>
              </a:rPr>
              <a:t> </a:t>
            </a:r>
            <a:r>
              <a:rPr lang="en-AU" altLang="en-US" dirty="0" err="1">
                <a:solidFill>
                  <a:srgbClr val="0070C0"/>
                </a:solidFill>
              </a:rPr>
              <a:t>hoạt</a:t>
            </a:r>
            <a:r>
              <a:rPr lang="en-AU" altLang="en-US" dirty="0">
                <a:solidFill>
                  <a:srgbClr val="0070C0"/>
                </a:solidFill>
              </a:rPr>
              <a:t> </a:t>
            </a:r>
            <a:r>
              <a:rPr lang="en-AU" altLang="en-US" dirty="0" err="1">
                <a:solidFill>
                  <a:srgbClr val="0070C0"/>
                </a:solidFill>
              </a:rPr>
              <a:t>động</a:t>
            </a:r>
            <a:r>
              <a:rPr lang="en-AU" altLang="en-US" dirty="0">
                <a:solidFill>
                  <a:srgbClr val="0070C0"/>
                </a:solidFill>
              </a:rPr>
              <a:t> (</a:t>
            </a:r>
            <a:r>
              <a:rPr lang="en-AU" altLang="en-US" dirty="0" err="1">
                <a:solidFill>
                  <a:srgbClr val="0070C0"/>
                </a:solidFill>
              </a:rPr>
              <a:t>ví</a:t>
            </a:r>
            <a:r>
              <a:rPr lang="en-AU" altLang="en-US" dirty="0">
                <a:solidFill>
                  <a:srgbClr val="0070C0"/>
                </a:solidFill>
              </a:rPr>
              <a:t> </a:t>
            </a:r>
            <a:r>
              <a:rPr lang="en-AU" altLang="en-US" dirty="0" err="1">
                <a:solidFill>
                  <a:srgbClr val="0070C0"/>
                </a:solidFill>
              </a:rPr>
              <a:t>dụ</a:t>
            </a:r>
            <a:r>
              <a:rPr lang="en-AU" altLang="en-US" dirty="0">
                <a:solidFill>
                  <a:srgbClr val="0070C0"/>
                </a:solidFill>
              </a:rPr>
              <a:t>: </a:t>
            </a:r>
            <a:r>
              <a:rPr lang="en-AU" altLang="en-US" dirty="0" err="1">
                <a:solidFill>
                  <a:srgbClr val="0070C0"/>
                </a:solidFill>
              </a:rPr>
              <a:t>hoạt</a:t>
            </a:r>
            <a:r>
              <a:rPr lang="en-AU" altLang="en-US" dirty="0">
                <a:solidFill>
                  <a:srgbClr val="0070C0"/>
                </a:solidFill>
              </a:rPr>
              <a:t> </a:t>
            </a:r>
            <a:r>
              <a:rPr lang="en-AU" altLang="en-US" dirty="0" err="1">
                <a:solidFill>
                  <a:srgbClr val="0070C0"/>
                </a:solidFill>
              </a:rPr>
              <a:t>động</a:t>
            </a:r>
            <a:r>
              <a:rPr lang="en-AU" altLang="en-US" dirty="0">
                <a:solidFill>
                  <a:srgbClr val="0070C0"/>
                </a:solidFill>
              </a:rPr>
              <a:t> "</a:t>
            </a:r>
            <a:r>
              <a:rPr lang="en-AU" altLang="en-US" dirty="0" err="1">
                <a:solidFill>
                  <a:srgbClr val="0070C0"/>
                </a:solidFill>
              </a:rPr>
              <a:t>Thực</a:t>
            </a:r>
            <a:r>
              <a:rPr lang="en-AU" altLang="en-US" dirty="0">
                <a:solidFill>
                  <a:srgbClr val="0070C0"/>
                </a:solidFill>
              </a:rPr>
              <a:t> </a:t>
            </a:r>
            <a:r>
              <a:rPr lang="en-AU" altLang="en-US" dirty="0" err="1">
                <a:solidFill>
                  <a:srgbClr val="0070C0"/>
                </a:solidFill>
              </a:rPr>
              <a:t>hiện</a:t>
            </a:r>
            <a:r>
              <a:rPr lang="en-AU" altLang="en-US" dirty="0">
                <a:solidFill>
                  <a:srgbClr val="0070C0"/>
                </a:solidFill>
              </a:rPr>
              <a:t> </a:t>
            </a:r>
            <a:r>
              <a:rPr lang="en-AU" altLang="en-US" dirty="0" err="1">
                <a:solidFill>
                  <a:srgbClr val="0070C0"/>
                </a:solidFill>
              </a:rPr>
              <a:t>công</a:t>
            </a:r>
            <a:r>
              <a:rPr lang="en-AU" altLang="en-US" dirty="0">
                <a:solidFill>
                  <a:srgbClr val="0070C0"/>
                </a:solidFill>
              </a:rPr>
              <a:t> </a:t>
            </a:r>
            <a:r>
              <a:rPr lang="en-AU" altLang="en-US" dirty="0" err="1">
                <a:solidFill>
                  <a:srgbClr val="0070C0"/>
                </a:solidFill>
              </a:rPr>
              <a:t>việc</a:t>
            </a:r>
            <a:r>
              <a:rPr lang="en-AU" altLang="en-US" dirty="0">
                <a:solidFill>
                  <a:srgbClr val="0070C0"/>
                </a:solidFill>
              </a:rPr>
              <a:t> A").</a:t>
            </a:r>
          </a:p>
          <a:p>
            <a:r>
              <a:rPr lang="en-AU" altLang="en-US" dirty="0" err="1">
                <a:solidFill>
                  <a:srgbClr val="0070C0"/>
                </a:solidFill>
              </a:rPr>
              <a:t>Phía</a:t>
            </a:r>
            <a:r>
              <a:rPr lang="en-AU" altLang="en-US" dirty="0">
                <a:solidFill>
                  <a:srgbClr val="0070C0"/>
                </a:solidFill>
              </a:rPr>
              <a:t> </a:t>
            </a:r>
            <a:r>
              <a:rPr lang="en-AU" altLang="en-US" dirty="0" err="1">
                <a:solidFill>
                  <a:srgbClr val="0070C0"/>
                </a:solidFill>
              </a:rPr>
              <a:t>trên</a:t>
            </a:r>
            <a:r>
              <a:rPr lang="en-AU" altLang="en-US" dirty="0">
                <a:solidFill>
                  <a:srgbClr val="0070C0"/>
                </a:solidFill>
              </a:rPr>
              <a:t> </a:t>
            </a:r>
            <a:r>
              <a:rPr lang="en-AU" altLang="en-US" dirty="0" err="1">
                <a:solidFill>
                  <a:srgbClr val="0070C0"/>
                </a:solidFill>
              </a:rPr>
              <a:t>mũi</a:t>
            </a:r>
            <a:r>
              <a:rPr lang="en-AU" altLang="en-US" dirty="0">
                <a:solidFill>
                  <a:srgbClr val="0070C0"/>
                </a:solidFill>
              </a:rPr>
              <a:t> </a:t>
            </a:r>
            <a:r>
              <a:rPr lang="en-AU" altLang="en-US" dirty="0" err="1">
                <a:solidFill>
                  <a:srgbClr val="0070C0"/>
                </a:solidFill>
              </a:rPr>
              <a:t>tên</a:t>
            </a:r>
            <a:r>
              <a:rPr lang="en-AU" altLang="en-US" dirty="0">
                <a:solidFill>
                  <a:srgbClr val="0070C0"/>
                </a:solidFill>
              </a:rPr>
              <a:t> </a:t>
            </a:r>
            <a:r>
              <a:rPr lang="en-AU" altLang="en-US" dirty="0" err="1">
                <a:solidFill>
                  <a:srgbClr val="0070C0"/>
                </a:solidFill>
              </a:rPr>
              <a:t>mô</a:t>
            </a:r>
            <a:r>
              <a:rPr lang="en-AU" altLang="en-US" dirty="0">
                <a:solidFill>
                  <a:srgbClr val="0070C0"/>
                </a:solidFill>
              </a:rPr>
              <a:t> </a:t>
            </a:r>
            <a:r>
              <a:rPr lang="en-AU" altLang="en-US" dirty="0" err="1">
                <a:solidFill>
                  <a:srgbClr val="0070C0"/>
                </a:solidFill>
              </a:rPr>
              <a:t>tả</a:t>
            </a:r>
            <a:r>
              <a:rPr lang="en-AU" altLang="en-US" dirty="0">
                <a:solidFill>
                  <a:srgbClr val="0070C0"/>
                </a:solidFill>
              </a:rPr>
              <a:t> </a:t>
            </a:r>
            <a:r>
              <a:rPr lang="en-AU" altLang="en-US" dirty="0" err="1">
                <a:solidFill>
                  <a:srgbClr val="0070C0"/>
                </a:solidFill>
              </a:rPr>
              <a:t>về</a:t>
            </a:r>
            <a:r>
              <a:rPr lang="en-AU" altLang="en-US" dirty="0">
                <a:solidFill>
                  <a:srgbClr val="0070C0"/>
                </a:solidFill>
              </a:rPr>
              <a:t> </a:t>
            </a:r>
            <a:r>
              <a:rPr lang="en-AU" altLang="en-US" dirty="0" err="1">
                <a:solidFill>
                  <a:srgbClr val="0070C0"/>
                </a:solidFill>
              </a:rPr>
              <a:t>hoạt</a:t>
            </a:r>
            <a:r>
              <a:rPr lang="en-AU" altLang="en-US" dirty="0">
                <a:solidFill>
                  <a:srgbClr val="0070C0"/>
                </a:solidFill>
              </a:rPr>
              <a:t> </a:t>
            </a:r>
            <a:r>
              <a:rPr lang="en-AU" altLang="en-US" dirty="0" err="1">
                <a:solidFill>
                  <a:srgbClr val="0070C0"/>
                </a:solidFill>
              </a:rPr>
              <a:t>động</a:t>
            </a:r>
            <a:r>
              <a:rPr lang="en-AU" altLang="en-US" dirty="0">
                <a:solidFill>
                  <a:srgbClr val="0070C0"/>
                </a:solidFill>
              </a:rPr>
              <a:t> </a:t>
            </a:r>
            <a:r>
              <a:rPr lang="en-AU" altLang="en-US" dirty="0" err="1">
                <a:solidFill>
                  <a:srgbClr val="0070C0"/>
                </a:solidFill>
              </a:rPr>
              <a:t>này</a:t>
            </a:r>
            <a:r>
              <a:rPr lang="en-AU" altLang="en-US" dirty="0">
                <a:solidFill>
                  <a:srgbClr val="0070C0"/>
                </a:solidFill>
              </a:rPr>
              <a:t>.</a:t>
            </a:r>
          </a:p>
          <a:p>
            <a:r>
              <a:rPr lang="en-AU" altLang="en-US" dirty="0" err="1">
                <a:solidFill>
                  <a:srgbClr val="0070C0"/>
                </a:solidFill>
              </a:rPr>
              <a:t>Cuối</a:t>
            </a:r>
            <a:r>
              <a:rPr lang="en-AU" altLang="en-US" dirty="0">
                <a:solidFill>
                  <a:srgbClr val="0070C0"/>
                </a:solidFill>
              </a:rPr>
              <a:t> </a:t>
            </a:r>
            <a:r>
              <a:rPr lang="en-AU" altLang="en-US" dirty="0" err="1">
                <a:solidFill>
                  <a:srgbClr val="0070C0"/>
                </a:solidFill>
              </a:rPr>
              <a:t>mũi</a:t>
            </a:r>
            <a:r>
              <a:rPr lang="en-AU" altLang="en-US" dirty="0">
                <a:solidFill>
                  <a:srgbClr val="0070C0"/>
                </a:solidFill>
              </a:rPr>
              <a:t> </a:t>
            </a:r>
            <a:r>
              <a:rPr lang="en-AU" altLang="en-US" dirty="0" err="1">
                <a:solidFill>
                  <a:srgbClr val="0070C0"/>
                </a:solidFill>
              </a:rPr>
              <a:t>tên</a:t>
            </a:r>
            <a:r>
              <a:rPr lang="en-AU" altLang="en-US" dirty="0">
                <a:solidFill>
                  <a:srgbClr val="0070C0"/>
                </a:solidFill>
              </a:rPr>
              <a:t> </a:t>
            </a:r>
            <a:r>
              <a:rPr lang="en-AU" altLang="en-US" dirty="0" err="1">
                <a:solidFill>
                  <a:srgbClr val="0070C0"/>
                </a:solidFill>
              </a:rPr>
              <a:t>là</a:t>
            </a:r>
            <a:r>
              <a:rPr lang="en-AU" altLang="en-US" dirty="0">
                <a:solidFill>
                  <a:srgbClr val="0070C0"/>
                </a:solidFill>
              </a:rPr>
              <a:t> 1 </a:t>
            </a:r>
            <a:r>
              <a:rPr lang="en-AU" altLang="en-US" dirty="0" err="1">
                <a:solidFill>
                  <a:srgbClr val="0070C0"/>
                </a:solidFill>
              </a:rPr>
              <a:t>cặp</a:t>
            </a:r>
            <a:r>
              <a:rPr lang="en-AU" altLang="en-US" dirty="0">
                <a:solidFill>
                  <a:srgbClr val="0070C0"/>
                </a:solidFill>
              </a:rPr>
              <a:t> </a:t>
            </a:r>
            <a:r>
              <a:rPr lang="en-AU" altLang="en-US" dirty="0" err="1">
                <a:solidFill>
                  <a:srgbClr val="0070C0"/>
                </a:solidFill>
              </a:rPr>
              <a:t>số</a:t>
            </a:r>
            <a:r>
              <a:rPr lang="en-AU" altLang="en-US" dirty="0">
                <a:solidFill>
                  <a:srgbClr val="0070C0"/>
                </a:solidFill>
              </a:rPr>
              <a:t> S-F (Start-Finish</a:t>
            </a:r>
            <a:r>
              <a:rPr lang="en-AU" altLang="en-US" dirty="0" smtClean="0">
                <a:solidFill>
                  <a:srgbClr val="0070C0"/>
                </a:solidFill>
              </a:rPr>
              <a:t>)</a:t>
            </a:r>
          </a:p>
          <a:p>
            <a:r>
              <a:rPr lang="en-US" dirty="0" smtClean="0"/>
              <a:t>Node </a:t>
            </a:r>
            <a:r>
              <a:rPr lang="en-US" dirty="0"/>
              <a:t>representing an event milestone (start or complete a task). A node contains a unique code.</a:t>
            </a:r>
          </a:p>
          <a:p>
            <a:r>
              <a:rPr lang="en-US" dirty="0"/>
              <a:t>An arrow connects two </a:t>
            </a:r>
            <a:r>
              <a:rPr lang="en-US" dirty="0" smtClean="0"/>
              <a:t>Nodes </a:t>
            </a:r>
            <a:r>
              <a:rPr lang="en-US" dirty="0"/>
              <a:t>to represent an activity (for example, "Perform job A" activity).</a:t>
            </a:r>
          </a:p>
          <a:p>
            <a:r>
              <a:rPr lang="en-US" dirty="0"/>
              <a:t>Above the arrow describes this activity.</a:t>
            </a:r>
          </a:p>
          <a:p>
            <a:r>
              <a:rPr lang="en-US" dirty="0"/>
              <a:t>At the end of the arrow is a pair of S-F numbers (Start-Finish)</a:t>
            </a:r>
          </a:p>
        </p:txBody>
      </p:sp>
      <p:sp>
        <p:nvSpPr>
          <p:cNvPr id="3" name="Content Placeholder 2"/>
          <p:cNvSpPr>
            <a:spLocks noGrp="1"/>
          </p:cNvSpPr>
          <p:nvPr>
            <p:ph sz="half" idx="2"/>
          </p:nvPr>
        </p:nvSpPr>
        <p:spPr/>
        <p:txBody>
          <a:bodyPr>
            <a:normAutofit fontScale="85000" lnSpcReduction="20000"/>
          </a:bodyPr>
          <a:lstStyle/>
          <a:p>
            <a:endParaRPr lang="en-US"/>
          </a:p>
        </p:txBody>
      </p:sp>
      <p:sp>
        <p:nvSpPr>
          <p:cNvPr id="75" name="Footer Placeholder 3"/>
          <p:cNvSpPr>
            <a:spLocks noGrp="1"/>
          </p:cNvSpPr>
          <p:nvPr>
            <p:ph type="ftr" sz="quarter" idx="11"/>
          </p:nvPr>
        </p:nvSpPr>
        <p:spPr/>
        <p:txBody>
          <a:bodyPr/>
          <a:lstStyle/>
          <a:p>
            <a:r>
              <a:rPr lang="en-US" altLang="en-US" smtClean="0"/>
              <a:t>Lập kế hoạch thực hiện dự án</a:t>
            </a:r>
            <a:endParaRPr lang="en-US" altLang="en-US"/>
          </a:p>
        </p:txBody>
      </p:sp>
      <p:sp>
        <p:nvSpPr>
          <p:cNvPr id="76" name="Slide Number Placeholder 4"/>
          <p:cNvSpPr>
            <a:spLocks noGrp="1"/>
          </p:cNvSpPr>
          <p:nvPr>
            <p:ph type="sldNum" sz="quarter" idx="12"/>
          </p:nvPr>
        </p:nvSpPr>
        <p:spPr/>
        <p:txBody>
          <a:bodyPr/>
          <a:lstStyle/>
          <a:p>
            <a:pPr lvl="1"/>
            <a:fld id="{64A680A0-71DD-48C1-83CC-22643DD17066}" type="slidenum">
              <a:rPr lang="en-US" altLang="en-US" smtClean="0"/>
              <a:pPr lvl="1"/>
              <a:t>22</a:t>
            </a:fld>
            <a:endParaRPr lang="en-US" altLang="en-US"/>
          </a:p>
        </p:txBody>
      </p:sp>
      <p:grpSp>
        <p:nvGrpSpPr>
          <p:cNvPr id="972804" name="Group 4"/>
          <p:cNvGrpSpPr>
            <a:grpSpLocks/>
          </p:cNvGrpSpPr>
          <p:nvPr/>
        </p:nvGrpSpPr>
        <p:grpSpPr bwMode="auto">
          <a:xfrm>
            <a:off x="6024166" y="1915876"/>
            <a:ext cx="5897880" cy="3994831"/>
            <a:chOff x="1920" y="1795"/>
            <a:chExt cx="6192" cy="4134"/>
          </a:xfrm>
        </p:grpSpPr>
        <p:sp>
          <p:nvSpPr>
            <p:cNvPr id="972805" name="Line 5"/>
            <p:cNvSpPr>
              <a:spLocks noChangeShapeType="1"/>
            </p:cNvSpPr>
            <p:nvPr/>
          </p:nvSpPr>
          <p:spPr bwMode="auto">
            <a:xfrm flipV="1">
              <a:off x="7248" y="4345"/>
              <a:ext cx="432" cy="1008"/>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972806" name="Group 6"/>
            <p:cNvGrpSpPr>
              <a:grpSpLocks/>
            </p:cNvGrpSpPr>
            <p:nvPr/>
          </p:nvGrpSpPr>
          <p:grpSpPr bwMode="auto">
            <a:xfrm>
              <a:off x="4224" y="5107"/>
              <a:ext cx="576" cy="576"/>
              <a:chOff x="11808" y="4896"/>
              <a:chExt cx="576" cy="576"/>
            </a:xfrm>
          </p:grpSpPr>
          <p:sp>
            <p:nvSpPr>
              <p:cNvPr id="972807" name="Oval 7"/>
              <p:cNvSpPr>
                <a:spLocks noChangeArrowheads="1"/>
              </p:cNvSpPr>
              <p:nvPr/>
            </p:nvSpPr>
            <p:spPr bwMode="auto">
              <a:xfrm>
                <a:off x="11808" y="4896"/>
                <a:ext cx="576" cy="57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2808" name="Text Box 8"/>
              <p:cNvSpPr txBox="1">
                <a:spLocks noChangeArrowheads="1"/>
              </p:cNvSpPr>
              <p:nvPr/>
            </p:nvSpPr>
            <p:spPr bwMode="auto">
              <a:xfrm>
                <a:off x="11952" y="5040"/>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200" b="1">
                    <a:solidFill>
                      <a:schemeClr val="hlink"/>
                    </a:solidFill>
                    <a:latin typeface="Arial" charset="0"/>
                  </a:rPr>
                  <a:t>10</a:t>
                </a:r>
                <a:endParaRPr lang="en-US" altLang="en-US" sz="1200" b="1">
                  <a:solidFill>
                    <a:schemeClr val="hlink"/>
                  </a:solidFill>
                </a:endParaRPr>
              </a:p>
            </p:txBody>
          </p:sp>
        </p:grpSp>
        <p:grpSp>
          <p:nvGrpSpPr>
            <p:cNvPr id="972809" name="Group 9"/>
            <p:cNvGrpSpPr>
              <a:grpSpLocks/>
            </p:cNvGrpSpPr>
            <p:nvPr/>
          </p:nvGrpSpPr>
          <p:grpSpPr bwMode="auto">
            <a:xfrm>
              <a:off x="2064" y="3811"/>
              <a:ext cx="576" cy="576"/>
              <a:chOff x="11232" y="2160"/>
              <a:chExt cx="576" cy="576"/>
            </a:xfrm>
          </p:grpSpPr>
          <p:sp>
            <p:nvSpPr>
              <p:cNvPr id="972810" name="Oval 10"/>
              <p:cNvSpPr>
                <a:spLocks noChangeArrowheads="1"/>
              </p:cNvSpPr>
              <p:nvPr/>
            </p:nvSpPr>
            <p:spPr bwMode="auto">
              <a:xfrm>
                <a:off x="11232" y="2160"/>
                <a:ext cx="576" cy="57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2811" name="Text Box 11"/>
              <p:cNvSpPr txBox="1">
                <a:spLocks noChangeArrowheads="1"/>
              </p:cNvSpPr>
              <p:nvPr/>
            </p:nvSpPr>
            <p:spPr bwMode="auto">
              <a:xfrm>
                <a:off x="11376" y="230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200" b="1">
                    <a:solidFill>
                      <a:schemeClr val="hlink"/>
                    </a:solidFill>
                    <a:latin typeface="Arial" charset="0"/>
                  </a:rPr>
                  <a:t>1</a:t>
                </a:r>
                <a:endParaRPr lang="en-US" altLang="en-US" sz="1200" b="1">
                  <a:solidFill>
                    <a:schemeClr val="hlink"/>
                  </a:solidFill>
                </a:endParaRPr>
              </a:p>
            </p:txBody>
          </p:sp>
        </p:grpSp>
        <p:grpSp>
          <p:nvGrpSpPr>
            <p:cNvPr id="972812" name="Group 12"/>
            <p:cNvGrpSpPr>
              <a:grpSpLocks/>
            </p:cNvGrpSpPr>
            <p:nvPr/>
          </p:nvGrpSpPr>
          <p:grpSpPr bwMode="auto">
            <a:xfrm>
              <a:off x="2928" y="3811"/>
              <a:ext cx="576" cy="576"/>
              <a:chOff x="11232" y="2160"/>
              <a:chExt cx="576" cy="576"/>
            </a:xfrm>
          </p:grpSpPr>
          <p:sp>
            <p:nvSpPr>
              <p:cNvPr id="972813" name="Oval 13"/>
              <p:cNvSpPr>
                <a:spLocks noChangeArrowheads="1"/>
              </p:cNvSpPr>
              <p:nvPr/>
            </p:nvSpPr>
            <p:spPr bwMode="auto">
              <a:xfrm>
                <a:off x="11232" y="2160"/>
                <a:ext cx="576" cy="57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2814" name="Text Box 14"/>
              <p:cNvSpPr txBox="1">
                <a:spLocks noChangeArrowheads="1"/>
              </p:cNvSpPr>
              <p:nvPr/>
            </p:nvSpPr>
            <p:spPr bwMode="auto">
              <a:xfrm>
                <a:off x="11376" y="230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200" b="1">
                    <a:solidFill>
                      <a:schemeClr val="hlink"/>
                    </a:solidFill>
                    <a:latin typeface="Arial" charset="0"/>
                  </a:rPr>
                  <a:t>2</a:t>
                </a:r>
                <a:endParaRPr lang="en-US" altLang="en-US" sz="1200" b="1">
                  <a:solidFill>
                    <a:schemeClr val="hlink"/>
                  </a:solidFill>
                </a:endParaRPr>
              </a:p>
            </p:txBody>
          </p:sp>
        </p:grpSp>
        <p:grpSp>
          <p:nvGrpSpPr>
            <p:cNvPr id="972815" name="Group 15"/>
            <p:cNvGrpSpPr>
              <a:grpSpLocks/>
            </p:cNvGrpSpPr>
            <p:nvPr/>
          </p:nvGrpSpPr>
          <p:grpSpPr bwMode="auto">
            <a:xfrm>
              <a:off x="3792" y="3811"/>
              <a:ext cx="576" cy="576"/>
              <a:chOff x="11232" y="2160"/>
              <a:chExt cx="576" cy="576"/>
            </a:xfrm>
          </p:grpSpPr>
          <p:sp>
            <p:nvSpPr>
              <p:cNvPr id="972816" name="Oval 16"/>
              <p:cNvSpPr>
                <a:spLocks noChangeArrowheads="1"/>
              </p:cNvSpPr>
              <p:nvPr/>
            </p:nvSpPr>
            <p:spPr bwMode="auto">
              <a:xfrm>
                <a:off x="11232" y="2160"/>
                <a:ext cx="576" cy="57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2817" name="Text Box 17"/>
              <p:cNvSpPr txBox="1">
                <a:spLocks noChangeArrowheads="1"/>
              </p:cNvSpPr>
              <p:nvPr/>
            </p:nvSpPr>
            <p:spPr bwMode="auto">
              <a:xfrm>
                <a:off x="11376" y="230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200" b="1">
                    <a:solidFill>
                      <a:schemeClr val="hlink"/>
                    </a:solidFill>
                    <a:latin typeface="Arial" charset="0"/>
                  </a:rPr>
                  <a:t>3</a:t>
                </a:r>
                <a:endParaRPr lang="en-US" altLang="en-US" sz="1200" b="1">
                  <a:solidFill>
                    <a:schemeClr val="hlink"/>
                  </a:solidFill>
                </a:endParaRPr>
              </a:p>
            </p:txBody>
          </p:sp>
        </p:grpSp>
        <p:grpSp>
          <p:nvGrpSpPr>
            <p:cNvPr id="972818" name="Group 18"/>
            <p:cNvGrpSpPr>
              <a:grpSpLocks/>
            </p:cNvGrpSpPr>
            <p:nvPr/>
          </p:nvGrpSpPr>
          <p:grpSpPr bwMode="auto">
            <a:xfrm>
              <a:off x="4656" y="3811"/>
              <a:ext cx="576" cy="576"/>
              <a:chOff x="11232" y="2160"/>
              <a:chExt cx="576" cy="576"/>
            </a:xfrm>
          </p:grpSpPr>
          <p:sp>
            <p:nvSpPr>
              <p:cNvPr id="972819" name="Oval 19"/>
              <p:cNvSpPr>
                <a:spLocks noChangeArrowheads="1"/>
              </p:cNvSpPr>
              <p:nvPr/>
            </p:nvSpPr>
            <p:spPr bwMode="auto">
              <a:xfrm>
                <a:off x="11232" y="2160"/>
                <a:ext cx="576" cy="57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2820" name="Text Box 20"/>
              <p:cNvSpPr txBox="1">
                <a:spLocks noChangeArrowheads="1"/>
              </p:cNvSpPr>
              <p:nvPr/>
            </p:nvSpPr>
            <p:spPr bwMode="auto">
              <a:xfrm>
                <a:off x="11376" y="230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200" b="1">
                    <a:solidFill>
                      <a:schemeClr val="hlink"/>
                    </a:solidFill>
                    <a:latin typeface="Arial" charset="0"/>
                  </a:rPr>
                  <a:t>4</a:t>
                </a:r>
                <a:endParaRPr lang="en-US" altLang="en-US" sz="1200" b="1">
                  <a:solidFill>
                    <a:schemeClr val="hlink"/>
                  </a:solidFill>
                </a:endParaRPr>
              </a:p>
            </p:txBody>
          </p:sp>
        </p:grpSp>
        <p:grpSp>
          <p:nvGrpSpPr>
            <p:cNvPr id="972821" name="Group 21"/>
            <p:cNvGrpSpPr>
              <a:grpSpLocks/>
            </p:cNvGrpSpPr>
            <p:nvPr/>
          </p:nvGrpSpPr>
          <p:grpSpPr bwMode="auto">
            <a:xfrm>
              <a:off x="5520" y="3811"/>
              <a:ext cx="576" cy="576"/>
              <a:chOff x="11232" y="2160"/>
              <a:chExt cx="576" cy="576"/>
            </a:xfrm>
          </p:grpSpPr>
          <p:sp>
            <p:nvSpPr>
              <p:cNvPr id="972822" name="Oval 22"/>
              <p:cNvSpPr>
                <a:spLocks noChangeArrowheads="1"/>
              </p:cNvSpPr>
              <p:nvPr/>
            </p:nvSpPr>
            <p:spPr bwMode="auto">
              <a:xfrm>
                <a:off x="11232" y="2160"/>
                <a:ext cx="576" cy="57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2823" name="Text Box 23"/>
              <p:cNvSpPr txBox="1">
                <a:spLocks noChangeArrowheads="1"/>
              </p:cNvSpPr>
              <p:nvPr/>
            </p:nvSpPr>
            <p:spPr bwMode="auto">
              <a:xfrm>
                <a:off x="11376" y="230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200" b="1">
                    <a:solidFill>
                      <a:schemeClr val="hlink"/>
                    </a:solidFill>
                    <a:latin typeface="Arial" charset="0"/>
                  </a:rPr>
                  <a:t>5</a:t>
                </a:r>
                <a:endParaRPr lang="en-US" altLang="en-US" sz="1200" b="1">
                  <a:solidFill>
                    <a:schemeClr val="hlink"/>
                  </a:solidFill>
                </a:endParaRPr>
              </a:p>
            </p:txBody>
          </p:sp>
        </p:grpSp>
        <p:grpSp>
          <p:nvGrpSpPr>
            <p:cNvPr id="972824" name="Group 24"/>
            <p:cNvGrpSpPr>
              <a:grpSpLocks/>
            </p:cNvGrpSpPr>
            <p:nvPr/>
          </p:nvGrpSpPr>
          <p:grpSpPr bwMode="auto">
            <a:xfrm>
              <a:off x="6384" y="3811"/>
              <a:ext cx="576" cy="576"/>
              <a:chOff x="11232" y="2160"/>
              <a:chExt cx="576" cy="576"/>
            </a:xfrm>
          </p:grpSpPr>
          <p:sp>
            <p:nvSpPr>
              <p:cNvPr id="972825" name="Oval 25"/>
              <p:cNvSpPr>
                <a:spLocks noChangeArrowheads="1"/>
              </p:cNvSpPr>
              <p:nvPr/>
            </p:nvSpPr>
            <p:spPr bwMode="auto">
              <a:xfrm>
                <a:off x="11232" y="2160"/>
                <a:ext cx="576" cy="57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2826" name="Text Box 26"/>
              <p:cNvSpPr txBox="1">
                <a:spLocks noChangeArrowheads="1"/>
              </p:cNvSpPr>
              <p:nvPr/>
            </p:nvSpPr>
            <p:spPr bwMode="auto">
              <a:xfrm>
                <a:off x="11376" y="230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200" b="1">
                    <a:solidFill>
                      <a:schemeClr val="hlink"/>
                    </a:solidFill>
                    <a:latin typeface="Arial" charset="0"/>
                  </a:rPr>
                  <a:t>6</a:t>
                </a:r>
                <a:endParaRPr lang="en-US" altLang="en-US" sz="1200" b="1">
                  <a:solidFill>
                    <a:schemeClr val="hlink"/>
                  </a:solidFill>
                </a:endParaRPr>
              </a:p>
            </p:txBody>
          </p:sp>
        </p:grpSp>
        <p:grpSp>
          <p:nvGrpSpPr>
            <p:cNvPr id="972827" name="Group 27"/>
            <p:cNvGrpSpPr>
              <a:grpSpLocks/>
            </p:cNvGrpSpPr>
            <p:nvPr/>
          </p:nvGrpSpPr>
          <p:grpSpPr bwMode="auto">
            <a:xfrm>
              <a:off x="7392" y="3811"/>
              <a:ext cx="576" cy="576"/>
              <a:chOff x="11232" y="2160"/>
              <a:chExt cx="576" cy="576"/>
            </a:xfrm>
          </p:grpSpPr>
          <p:sp>
            <p:nvSpPr>
              <p:cNvPr id="972828" name="Oval 28"/>
              <p:cNvSpPr>
                <a:spLocks noChangeArrowheads="1"/>
              </p:cNvSpPr>
              <p:nvPr/>
            </p:nvSpPr>
            <p:spPr bwMode="auto">
              <a:xfrm>
                <a:off x="11232" y="2160"/>
                <a:ext cx="576" cy="57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2829" name="Text Box 29"/>
              <p:cNvSpPr txBox="1">
                <a:spLocks noChangeArrowheads="1"/>
              </p:cNvSpPr>
              <p:nvPr/>
            </p:nvSpPr>
            <p:spPr bwMode="auto">
              <a:xfrm>
                <a:off x="11376" y="230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200" b="1">
                    <a:solidFill>
                      <a:schemeClr val="hlink"/>
                    </a:solidFill>
                    <a:latin typeface="Arial" charset="0"/>
                  </a:rPr>
                  <a:t>7</a:t>
                </a:r>
                <a:endParaRPr lang="en-US" altLang="en-US" sz="1200" b="1">
                  <a:solidFill>
                    <a:schemeClr val="hlink"/>
                  </a:solidFill>
                </a:endParaRPr>
              </a:p>
            </p:txBody>
          </p:sp>
        </p:grpSp>
        <p:grpSp>
          <p:nvGrpSpPr>
            <p:cNvPr id="972830" name="Group 30"/>
            <p:cNvGrpSpPr>
              <a:grpSpLocks/>
            </p:cNvGrpSpPr>
            <p:nvPr/>
          </p:nvGrpSpPr>
          <p:grpSpPr bwMode="auto">
            <a:xfrm>
              <a:off x="3360" y="2371"/>
              <a:ext cx="576" cy="576"/>
              <a:chOff x="11232" y="2160"/>
              <a:chExt cx="576" cy="576"/>
            </a:xfrm>
          </p:grpSpPr>
          <p:sp>
            <p:nvSpPr>
              <p:cNvPr id="972831" name="Oval 31"/>
              <p:cNvSpPr>
                <a:spLocks noChangeArrowheads="1"/>
              </p:cNvSpPr>
              <p:nvPr/>
            </p:nvSpPr>
            <p:spPr bwMode="auto">
              <a:xfrm>
                <a:off x="11232" y="2160"/>
                <a:ext cx="576" cy="57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2832" name="Text Box 32"/>
              <p:cNvSpPr txBox="1">
                <a:spLocks noChangeArrowheads="1"/>
              </p:cNvSpPr>
              <p:nvPr/>
            </p:nvSpPr>
            <p:spPr bwMode="auto">
              <a:xfrm>
                <a:off x="11376" y="230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200" b="1">
                    <a:solidFill>
                      <a:schemeClr val="hlink"/>
                    </a:solidFill>
                    <a:latin typeface="Arial" charset="0"/>
                  </a:rPr>
                  <a:t>8</a:t>
                </a:r>
                <a:endParaRPr lang="en-US" altLang="en-US" sz="1200" b="1">
                  <a:solidFill>
                    <a:schemeClr val="hlink"/>
                  </a:solidFill>
                </a:endParaRPr>
              </a:p>
            </p:txBody>
          </p:sp>
        </p:grpSp>
        <p:grpSp>
          <p:nvGrpSpPr>
            <p:cNvPr id="972833" name="Group 33"/>
            <p:cNvGrpSpPr>
              <a:grpSpLocks/>
            </p:cNvGrpSpPr>
            <p:nvPr/>
          </p:nvGrpSpPr>
          <p:grpSpPr bwMode="auto">
            <a:xfrm>
              <a:off x="6384" y="2371"/>
              <a:ext cx="576" cy="576"/>
              <a:chOff x="11232" y="2160"/>
              <a:chExt cx="576" cy="576"/>
            </a:xfrm>
          </p:grpSpPr>
          <p:sp>
            <p:nvSpPr>
              <p:cNvPr id="972834" name="Oval 34"/>
              <p:cNvSpPr>
                <a:spLocks noChangeArrowheads="1"/>
              </p:cNvSpPr>
              <p:nvPr/>
            </p:nvSpPr>
            <p:spPr bwMode="auto">
              <a:xfrm>
                <a:off x="11232" y="2160"/>
                <a:ext cx="576" cy="57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2835" name="Text Box 35"/>
              <p:cNvSpPr txBox="1">
                <a:spLocks noChangeArrowheads="1"/>
              </p:cNvSpPr>
              <p:nvPr/>
            </p:nvSpPr>
            <p:spPr bwMode="auto">
              <a:xfrm>
                <a:off x="11376" y="230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200" b="1">
                    <a:solidFill>
                      <a:schemeClr val="hlink"/>
                    </a:solidFill>
                    <a:latin typeface="Arial" charset="0"/>
                  </a:rPr>
                  <a:t>9</a:t>
                </a:r>
                <a:endParaRPr lang="en-US" altLang="en-US" sz="1200" b="1">
                  <a:solidFill>
                    <a:schemeClr val="hlink"/>
                  </a:solidFill>
                </a:endParaRPr>
              </a:p>
            </p:txBody>
          </p:sp>
        </p:grpSp>
        <p:sp>
          <p:nvSpPr>
            <p:cNvPr id="972836" name="Line 36"/>
            <p:cNvSpPr>
              <a:spLocks noChangeShapeType="1"/>
            </p:cNvSpPr>
            <p:nvPr/>
          </p:nvSpPr>
          <p:spPr bwMode="auto">
            <a:xfrm>
              <a:off x="2640" y="4099"/>
              <a:ext cx="288" cy="0"/>
            </a:xfrm>
            <a:prstGeom prst="line">
              <a:avLst/>
            </a:prstGeom>
            <a:noFill/>
            <a:ln w="19050">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2837" name="Line 37"/>
            <p:cNvSpPr>
              <a:spLocks noChangeShapeType="1"/>
            </p:cNvSpPr>
            <p:nvPr/>
          </p:nvSpPr>
          <p:spPr bwMode="auto">
            <a:xfrm>
              <a:off x="3504" y="4099"/>
              <a:ext cx="288" cy="0"/>
            </a:xfrm>
            <a:prstGeom prst="line">
              <a:avLst/>
            </a:prstGeom>
            <a:noFill/>
            <a:ln w="19050">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2838" name="Line 38"/>
            <p:cNvSpPr>
              <a:spLocks noChangeShapeType="1"/>
            </p:cNvSpPr>
            <p:nvPr/>
          </p:nvSpPr>
          <p:spPr bwMode="auto">
            <a:xfrm>
              <a:off x="4368" y="4099"/>
              <a:ext cx="288" cy="0"/>
            </a:xfrm>
            <a:prstGeom prst="line">
              <a:avLst/>
            </a:prstGeom>
            <a:noFill/>
            <a:ln w="19050">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2839" name="Line 39"/>
            <p:cNvSpPr>
              <a:spLocks noChangeShapeType="1"/>
            </p:cNvSpPr>
            <p:nvPr/>
          </p:nvSpPr>
          <p:spPr bwMode="auto">
            <a:xfrm>
              <a:off x="5232" y="4099"/>
              <a:ext cx="288" cy="0"/>
            </a:xfrm>
            <a:prstGeom prst="line">
              <a:avLst/>
            </a:prstGeom>
            <a:noFill/>
            <a:ln w="19050">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2840" name="Line 40"/>
            <p:cNvSpPr>
              <a:spLocks noChangeShapeType="1"/>
            </p:cNvSpPr>
            <p:nvPr/>
          </p:nvSpPr>
          <p:spPr bwMode="auto">
            <a:xfrm>
              <a:off x="6096" y="4099"/>
              <a:ext cx="288" cy="0"/>
            </a:xfrm>
            <a:prstGeom prst="line">
              <a:avLst/>
            </a:prstGeom>
            <a:noFill/>
            <a:ln w="19050">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2841" name="Line 41"/>
            <p:cNvSpPr>
              <a:spLocks noChangeShapeType="1"/>
            </p:cNvSpPr>
            <p:nvPr/>
          </p:nvSpPr>
          <p:spPr bwMode="auto">
            <a:xfrm>
              <a:off x="6960" y="4099"/>
              <a:ext cx="432" cy="0"/>
            </a:xfrm>
            <a:prstGeom prst="line">
              <a:avLst/>
            </a:prstGeom>
            <a:noFill/>
            <a:ln w="19050">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2842" name="Line 42"/>
            <p:cNvSpPr>
              <a:spLocks noChangeShapeType="1"/>
            </p:cNvSpPr>
            <p:nvPr/>
          </p:nvSpPr>
          <p:spPr bwMode="auto">
            <a:xfrm>
              <a:off x="2352" y="4387"/>
              <a:ext cx="432" cy="10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2843" name="Line 43"/>
            <p:cNvSpPr>
              <a:spLocks noChangeShapeType="1"/>
            </p:cNvSpPr>
            <p:nvPr/>
          </p:nvSpPr>
          <p:spPr bwMode="auto">
            <a:xfrm>
              <a:off x="2784" y="5374"/>
              <a:ext cx="1440" cy="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2844" name="Line 44"/>
            <p:cNvSpPr>
              <a:spLocks noChangeShapeType="1"/>
            </p:cNvSpPr>
            <p:nvPr/>
          </p:nvSpPr>
          <p:spPr bwMode="auto">
            <a:xfrm>
              <a:off x="4800" y="5353"/>
              <a:ext cx="24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2845" name="Line 45"/>
            <p:cNvSpPr>
              <a:spLocks noChangeShapeType="1"/>
            </p:cNvSpPr>
            <p:nvPr/>
          </p:nvSpPr>
          <p:spPr bwMode="auto">
            <a:xfrm flipV="1">
              <a:off x="2352" y="2803"/>
              <a:ext cx="1008" cy="1008"/>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2846" name="Line 46"/>
            <p:cNvSpPr>
              <a:spLocks noChangeShapeType="1"/>
            </p:cNvSpPr>
            <p:nvPr/>
          </p:nvSpPr>
          <p:spPr bwMode="auto">
            <a:xfrm>
              <a:off x="6672" y="2947"/>
              <a:ext cx="0" cy="864"/>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2847" name="Line 47"/>
            <p:cNvSpPr>
              <a:spLocks noChangeShapeType="1"/>
            </p:cNvSpPr>
            <p:nvPr/>
          </p:nvSpPr>
          <p:spPr bwMode="auto">
            <a:xfrm>
              <a:off x="3936" y="2659"/>
              <a:ext cx="2448" cy="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2848" name="Line 48"/>
            <p:cNvSpPr>
              <a:spLocks noChangeShapeType="1"/>
            </p:cNvSpPr>
            <p:nvPr/>
          </p:nvSpPr>
          <p:spPr bwMode="auto">
            <a:xfrm>
              <a:off x="2928" y="1939"/>
              <a:ext cx="432" cy="144"/>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2849" name="Line 49"/>
            <p:cNvSpPr>
              <a:spLocks noChangeShapeType="1"/>
            </p:cNvSpPr>
            <p:nvPr/>
          </p:nvSpPr>
          <p:spPr bwMode="auto">
            <a:xfrm flipH="1">
              <a:off x="3792" y="1939"/>
              <a:ext cx="432" cy="192"/>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2850" name="Text Box 50"/>
            <p:cNvSpPr txBox="1">
              <a:spLocks noChangeArrowheads="1"/>
            </p:cNvSpPr>
            <p:nvPr/>
          </p:nvSpPr>
          <p:spPr bwMode="auto">
            <a:xfrm>
              <a:off x="4368" y="4777"/>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200" b="1">
                  <a:solidFill>
                    <a:schemeClr val="hlink"/>
                  </a:solidFill>
                  <a:latin typeface="Arial" charset="0"/>
                </a:rPr>
                <a:t>2,18</a:t>
              </a:r>
              <a:endParaRPr lang="en-US" altLang="en-US" sz="1200" b="1">
                <a:solidFill>
                  <a:schemeClr val="hlink"/>
                </a:solidFill>
              </a:endParaRPr>
            </a:p>
          </p:txBody>
        </p:sp>
        <p:sp>
          <p:nvSpPr>
            <p:cNvPr id="972851" name="Text Box 51"/>
            <p:cNvSpPr txBox="1">
              <a:spLocks noChangeArrowheads="1"/>
            </p:cNvSpPr>
            <p:nvPr/>
          </p:nvSpPr>
          <p:spPr bwMode="auto">
            <a:xfrm>
              <a:off x="1920" y="3481"/>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200" b="1">
                  <a:solidFill>
                    <a:schemeClr val="hlink"/>
                  </a:solidFill>
                  <a:latin typeface="Arial" charset="0"/>
                </a:rPr>
                <a:t>1,1</a:t>
              </a:r>
              <a:endParaRPr lang="en-US" altLang="en-US" sz="1200" b="1">
                <a:solidFill>
                  <a:schemeClr val="hlink"/>
                </a:solidFill>
              </a:endParaRPr>
            </a:p>
          </p:txBody>
        </p:sp>
        <p:sp>
          <p:nvSpPr>
            <p:cNvPr id="972852" name="Text Box 52"/>
            <p:cNvSpPr txBox="1">
              <a:spLocks noChangeArrowheads="1"/>
            </p:cNvSpPr>
            <p:nvPr/>
          </p:nvSpPr>
          <p:spPr bwMode="auto">
            <a:xfrm>
              <a:off x="3072" y="3481"/>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200" b="1">
                  <a:solidFill>
                    <a:schemeClr val="hlink"/>
                  </a:solidFill>
                  <a:latin typeface="Arial" charset="0"/>
                </a:rPr>
                <a:t>2,3</a:t>
              </a:r>
              <a:endParaRPr lang="en-US" altLang="en-US" sz="1200" b="1">
                <a:solidFill>
                  <a:schemeClr val="hlink"/>
                </a:solidFill>
              </a:endParaRPr>
            </a:p>
          </p:txBody>
        </p:sp>
        <p:sp>
          <p:nvSpPr>
            <p:cNvPr id="972853" name="Text Box 53"/>
            <p:cNvSpPr txBox="1">
              <a:spLocks noChangeArrowheads="1"/>
            </p:cNvSpPr>
            <p:nvPr/>
          </p:nvSpPr>
          <p:spPr bwMode="auto">
            <a:xfrm>
              <a:off x="3936" y="3481"/>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200" b="1">
                  <a:solidFill>
                    <a:schemeClr val="hlink"/>
                  </a:solidFill>
                  <a:latin typeface="Arial" charset="0"/>
                </a:rPr>
                <a:t>4,6</a:t>
              </a:r>
              <a:endParaRPr lang="en-US" altLang="en-US" sz="1200" b="1">
                <a:solidFill>
                  <a:schemeClr val="hlink"/>
                </a:solidFill>
              </a:endParaRPr>
            </a:p>
          </p:txBody>
        </p:sp>
        <p:sp>
          <p:nvSpPr>
            <p:cNvPr id="972854" name="Text Box 54"/>
            <p:cNvSpPr txBox="1">
              <a:spLocks noChangeArrowheads="1"/>
            </p:cNvSpPr>
            <p:nvPr/>
          </p:nvSpPr>
          <p:spPr bwMode="auto">
            <a:xfrm>
              <a:off x="4656" y="3481"/>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200" b="1">
                  <a:solidFill>
                    <a:schemeClr val="hlink"/>
                  </a:solidFill>
                  <a:latin typeface="Arial" charset="0"/>
                </a:rPr>
                <a:t>7,9</a:t>
              </a:r>
              <a:endParaRPr lang="en-US" altLang="en-US" sz="1200" b="1">
                <a:solidFill>
                  <a:schemeClr val="hlink"/>
                </a:solidFill>
              </a:endParaRPr>
            </a:p>
          </p:txBody>
        </p:sp>
        <p:sp>
          <p:nvSpPr>
            <p:cNvPr id="972855" name="Text Box 55"/>
            <p:cNvSpPr txBox="1">
              <a:spLocks noChangeArrowheads="1"/>
            </p:cNvSpPr>
            <p:nvPr/>
          </p:nvSpPr>
          <p:spPr bwMode="auto">
            <a:xfrm>
              <a:off x="5520" y="3481"/>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200" b="1">
                  <a:solidFill>
                    <a:schemeClr val="hlink"/>
                  </a:solidFill>
                  <a:latin typeface="Arial" charset="0"/>
                </a:rPr>
                <a:t>10,15</a:t>
              </a:r>
              <a:endParaRPr lang="en-US" altLang="en-US" sz="1200" b="1">
                <a:solidFill>
                  <a:schemeClr val="hlink"/>
                </a:solidFill>
              </a:endParaRPr>
            </a:p>
          </p:txBody>
        </p:sp>
        <p:sp>
          <p:nvSpPr>
            <p:cNvPr id="972856" name="Text Box 56"/>
            <p:cNvSpPr txBox="1">
              <a:spLocks noChangeArrowheads="1"/>
            </p:cNvSpPr>
            <p:nvPr/>
          </p:nvSpPr>
          <p:spPr bwMode="auto">
            <a:xfrm>
              <a:off x="6816" y="3481"/>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200" b="1">
                  <a:solidFill>
                    <a:schemeClr val="hlink"/>
                  </a:solidFill>
                  <a:latin typeface="Arial" charset="0"/>
                </a:rPr>
                <a:t>17,18</a:t>
              </a:r>
              <a:endParaRPr lang="en-US" altLang="en-US" sz="1200" b="1">
                <a:solidFill>
                  <a:schemeClr val="hlink"/>
                </a:solidFill>
              </a:endParaRPr>
            </a:p>
          </p:txBody>
        </p:sp>
        <p:sp>
          <p:nvSpPr>
            <p:cNvPr id="972857" name="Text Box 57"/>
            <p:cNvSpPr txBox="1">
              <a:spLocks noChangeArrowheads="1"/>
            </p:cNvSpPr>
            <p:nvPr/>
          </p:nvSpPr>
          <p:spPr bwMode="auto">
            <a:xfrm>
              <a:off x="7536" y="3481"/>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200" b="1">
                  <a:solidFill>
                    <a:schemeClr val="hlink"/>
                  </a:solidFill>
                  <a:latin typeface="Arial" charset="0"/>
                </a:rPr>
                <a:t>19,20</a:t>
              </a:r>
              <a:endParaRPr lang="en-US" altLang="en-US" sz="1200" b="1">
                <a:solidFill>
                  <a:schemeClr val="hlink"/>
                </a:solidFill>
              </a:endParaRPr>
            </a:p>
          </p:txBody>
        </p:sp>
        <p:sp>
          <p:nvSpPr>
            <p:cNvPr id="972858" name="Text Box 58"/>
            <p:cNvSpPr txBox="1">
              <a:spLocks noChangeArrowheads="1"/>
            </p:cNvSpPr>
            <p:nvPr/>
          </p:nvSpPr>
          <p:spPr bwMode="auto">
            <a:xfrm>
              <a:off x="6384" y="2041"/>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200" b="1">
                  <a:latin typeface="Arial" charset="0"/>
                </a:rPr>
                <a:t>11,17</a:t>
              </a:r>
              <a:endParaRPr lang="en-US" altLang="en-US" sz="1200" b="1"/>
            </a:p>
          </p:txBody>
        </p:sp>
        <p:sp>
          <p:nvSpPr>
            <p:cNvPr id="972859" name="Text Box 59"/>
            <p:cNvSpPr txBox="1">
              <a:spLocks noChangeArrowheads="1"/>
            </p:cNvSpPr>
            <p:nvPr/>
          </p:nvSpPr>
          <p:spPr bwMode="auto">
            <a:xfrm>
              <a:off x="3360" y="2083"/>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200" b="1">
                  <a:solidFill>
                    <a:schemeClr val="hlink"/>
                  </a:solidFill>
                  <a:latin typeface="Arial" charset="0"/>
                </a:rPr>
                <a:t>2,10</a:t>
              </a:r>
              <a:endParaRPr lang="en-US" altLang="en-US" sz="1200" b="1">
                <a:solidFill>
                  <a:schemeClr val="hlink"/>
                </a:solidFill>
              </a:endParaRPr>
            </a:p>
          </p:txBody>
        </p:sp>
        <p:sp>
          <p:nvSpPr>
            <p:cNvPr id="972860" name="Text Box 60"/>
            <p:cNvSpPr txBox="1">
              <a:spLocks noChangeArrowheads="1"/>
            </p:cNvSpPr>
            <p:nvPr/>
          </p:nvSpPr>
          <p:spPr bwMode="auto">
            <a:xfrm>
              <a:off x="1920" y="1795"/>
              <a:ext cx="864"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200" b="1">
                  <a:latin typeface="Arial" charset="0"/>
                </a:rPr>
                <a:t>bắt đầu</a:t>
              </a:r>
              <a:endParaRPr lang="en-US" altLang="en-US" sz="1200" b="1"/>
            </a:p>
          </p:txBody>
        </p:sp>
        <p:sp>
          <p:nvSpPr>
            <p:cNvPr id="972861" name="Text Box 61"/>
            <p:cNvSpPr txBox="1">
              <a:spLocks noChangeArrowheads="1"/>
            </p:cNvSpPr>
            <p:nvPr/>
          </p:nvSpPr>
          <p:spPr bwMode="auto">
            <a:xfrm>
              <a:off x="4368" y="1795"/>
              <a:ext cx="864"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200" b="1">
                  <a:latin typeface="Arial" charset="0"/>
                </a:rPr>
                <a:t>Kết thúc</a:t>
              </a:r>
              <a:endParaRPr lang="en-US" altLang="en-US" sz="1200" b="1"/>
            </a:p>
          </p:txBody>
        </p:sp>
        <p:sp>
          <p:nvSpPr>
            <p:cNvPr id="972862" name="Text Box 62"/>
            <p:cNvSpPr txBox="1">
              <a:spLocks noChangeArrowheads="1"/>
            </p:cNvSpPr>
            <p:nvPr/>
          </p:nvSpPr>
          <p:spPr bwMode="auto">
            <a:xfrm>
              <a:off x="2496" y="4489"/>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200" b="1">
                  <a:solidFill>
                    <a:schemeClr val="hlink"/>
                  </a:solidFill>
                  <a:latin typeface="Arial" charset="0"/>
                </a:rPr>
                <a:t>Thực hiện A</a:t>
              </a:r>
              <a:endParaRPr lang="en-US" altLang="en-US" sz="1200" b="1">
                <a:solidFill>
                  <a:schemeClr val="hlink"/>
                </a:solidFill>
              </a:endParaRPr>
            </a:p>
          </p:txBody>
        </p:sp>
        <p:sp>
          <p:nvSpPr>
            <p:cNvPr id="972863" name="Text Box 63"/>
            <p:cNvSpPr txBox="1">
              <a:spLocks noChangeArrowheads="1"/>
            </p:cNvSpPr>
            <p:nvPr/>
          </p:nvSpPr>
          <p:spPr bwMode="auto">
            <a:xfrm>
              <a:off x="3360" y="4489"/>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200" b="1">
                  <a:solidFill>
                    <a:schemeClr val="hlink"/>
                  </a:solidFill>
                  <a:latin typeface="Arial" charset="0"/>
                </a:rPr>
                <a:t>Thực hiện B</a:t>
              </a:r>
              <a:endParaRPr lang="en-US" altLang="en-US" sz="1200" b="1">
                <a:solidFill>
                  <a:schemeClr val="hlink"/>
                </a:solidFill>
              </a:endParaRPr>
            </a:p>
          </p:txBody>
        </p:sp>
        <p:sp>
          <p:nvSpPr>
            <p:cNvPr id="972864" name="Text Box 64"/>
            <p:cNvSpPr txBox="1">
              <a:spLocks noChangeArrowheads="1"/>
            </p:cNvSpPr>
            <p:nvPr/>
          </p:nvSpPr>
          <p:spPr bwMode="auto">
            <a:xfrm>
              <a:off x="4080" y="4489"/>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200" b="1">
                  <a:solidFill>
                    <a:schemeClr val="hlink"/>
                  </a:solidFill>
                  <a:latin typeface="Arial" charset="0"/>
                </a:rPr>
                <a:t>Thực hiện C</a:t>
              </a:r>
              <a:endParaRPr lang="en-US" altLang="en-US" sz="1200" b="1">
                <a:solidFill>
                  <a:schemeClr val="hlink"/>
                </a:solidFill>
              </a:endParaRPr>
            </a:p>
          </p:txBody>
        </p:sp>
        <p:sp>
          <p:nvSpPr>
            <p:cNvPr id="972865" name="Text Box 65"/>
            <p:cNvSpPr txBox="1">
              <a:spLocks noChangeArrowheads="1"/>
            </p:cNvSpPr>
            <p:nvPr/>
          </p:nvSpPr>
          <p:spPr bwMode="auto">
            <a:xfrm>
              <a:off x="4944" y="4489"/>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200" b="1">
                  <a:solidFill>
                    <a:schemeClr val="hlink"/>
                  </a:solidFill>
                  <a:latin typeface="Arial" charset="0"/>
                </a:rPr>
                <a:t>Thực hiện D</a:t>
              </a:r>
              <a:endParaRPr lang="en-US" altLang="en-US" sz="1200" b="1">
                <a:solidFill>
                  <a:schemeClr val="hlink"/>
                </a:solidFill>
              </a:endParaRPr>
            </a:p>
          </p:txBody>
        </p:sp>
        <p:sp>
          <p:nvSpPr>
            <p:cNvPr id="972866" name="Text Box 66"/>
            <p:cNvSpPr txBox="1">
              <a:spLocks noChangeArrowheads="1"/>
            </p:cNvSpPr>
            <p:nvPr/>
          </p:nvSpPr>
          <p:spPr bwMode="auto">
            <a:xfrm>
              <a:off x="5808" y="4489"/>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200" b="1">
                  <a:solidFill>
                    <a:schemeClr val="hlink"/>
                  </a:solidFill>
                  <a:latin typeface="Arial" charset="0"/>
                </a:rPr>
                <a:t>Thực hiện E</a:t>
              </a:r>
              <a:endParaRPr lang="en-US" altLang="en-US" sz="1200" b="1">
                <a:solidFill>
                  <a:schemeClr val="hlink"/>
                </a:solidFill>
              </a:endParaRPr>
            </a:p>
          </p:txBody>
        </p:sp>
        <p:sp>
          <p:nvSpPr>
            <p:cNvPr id="972867" name="Text Box 67"/>
            <p:cNvSpPr txBox="1">
              <a:spLocks noChangeArrowheads="1"/>
            </p:cNvSpPr>
            <p:nvPr/>
          </p:nvSpPr>
          <p:spPr bwMode="auto">
            <a:xfrm>
              <a:off x="6672" y="4489"/>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200" b="1">
                  <a:solidFill>
                    <a:schemeClr val="hlink"/>
                  </a:solidFill>
                  <a:latin typeface="Arial" charset="0"/>
                </a:rPr>
                <a:t>Thực hiện F</a:t>
              </a:r>
              <a:endParaRPr lang="en-US" altLang="en-US" sz="1200" b="1">
                <a:solidFill>
                  <a:schemeClr val="hlink"/>
                </a:solidFill>
              </a:endParaRPr>
            </a:p>
          </p:txBody>
        </p:sp>
        <p:sp>
          <p:nvSpPr>
            <p:cNvPr id="972868" name="Text Box 68"/>
            <p:cNvSpPr txBox="1">
              <a:spLocks noChangeArrowheads="1"/>
            </p:cNvSpPr>
            <p:nvPr/>
          </p:nvSpPr>
          <p:spPr bwMode="auto">
            <a:xfrm>
              <a:off x="6816" y="2947"/>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200" b="1">
                  <a:solidFill>
                    <a:schemeClr val="hlink"/>
                  </a:solidFill>
                  <a:latin typeface="Arial" charset="0"/>
                </a:rPr>
                <a:t>Thực hiện K</a:t>
              </a:r>
              <a:endParaRPr lang="en-US" altLang="en-US" sz="1200" b="1">
                <a:solidFill>
                  <a:schemeClr val="hlink"/>
                </a:solidFill>
              </a:endParaRPr>
            </a:p>
          </p:txBody>
        </p:sp>
        <p:sp>
          <p:nvSpPr>
            <p:cNvPr id="972869" name="Text Box 69"/>
            <p:cNvSpPr txBox="1">
              <a:spLocks noChangeArrowheads="1"/>
            </p:cNvSpPr>
            <p:nvPr/>
          </p:nvSpPr>
          <p:spPr bwMode="auto">
            <a:xfrm>
              <a:off x="3216" y="4963"/>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200" b="1">
                  <a:solidFill>
                    <a:schemeClr val="hlink"/>
                  </a:solidFill>
                  <a:latin typeface="Arial" charset="0"/>
                </a:rPr>
                <a:t>Thực hiện G</a:t>
              </a:r>
              <a:endParaRPr lang="en-US" altLang="en-US" sz="1200" b="1">
                <a:solidFill>
                  <a:schemeClr val="hlink"/>
                </a:solidFill>
              </a:endParaRPr>
            </a:p>
          </p:txBody>
        </p:sp>
        <p:sp>
          <p:nvSpPr>
            <p:cNvPr id="972870" name="Text Box 70"/>
            <p:cNvSpPr txBox="1">
              <a:spLocks noChangeArrowheads="1"/>
            </p:cNvSpPr>
            <p:nvPr/>
          </p:nvSpPr>
          <p:spPr bwMode="auto">
            <a:xfrm>
              <a:off x="5664" y="4921"/>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200" b="1">
                  <a:solidFill>
                    <a:schemeClr val="hlink"/>
                  </a:solidFill>
                  <a:latin typeface="Arial" charset="0"/>
                </a:rPr>
                <a:t>Thực hiện H</a:t>
              </a:r>
              <a:endParaRPr lang="en-US" altLang="en-US" sz="1200" b="1">
                <a:solidFill>
                  <a:schemeClr val="hlink"/>
                </a:solidFill>
              </a:endParaRPr>
            </a:p>
          </p:txBody>
        </p:sp>
        <p:sp>
          <p:nvSpPr>
            <p:cNvPr id="972871" name="Text Box 71"/>
            <p:cNvSpPr txBox="1">
              <a:spLocks noChangeArrowheads="1"/>
            </p:cNvSpPr>
            <p:nvPr/>
          </p:nvSpPr>
          <p:spPr bwMode="auto">
            <a:xfrm>
              <a:off x="2208" y="2905"/>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200" b="1">
                  <a:solidFill>
                    <a:schemeClr val="hlink"/>
                  </a:solidFill>
                  <a:latin typeface="Arial" charset="0"/>
                </a:rPr>
                <a:t>Thực hiện I</a:t>
              </a:r>
              <a:endParaRPr lang="en-US" altLang="en-US" sz="1200" b="1">
                <a:solidFill>
                  <a:schemeClr val="hlink"/>
                </a:solidFill>
              </a:endParaRPr>
            </a:p>
          </p:txBody>
        </p:sp>
        <p:sp>
          <p:nvSpPr>
            <p:cNvPr id="972872" name="Text Box 72"/>
            <p:cNvSpPr txBox="1">
              <a:spLocks noChangeArrowheads="1"/>
            </p:cNvSpPr>
            <p:nvPr/>
          </p:nvSpPr>
          <p:spPr bwMode="auto">
            <a:xfrm>
              <a:off x="4800" y="2329"/>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200" b="1">
                  <a:solidFill>
                    <a:schemeClr val="hlink"/>
                  </a:solidFill>
                  <a:latin typeface="Arial" charset="0"/>
                </a:rPr>
                <a:t>Thực hiện J</a:t>
              </a:r>
              <a:endParaRPr lang="en-US" altLang="en-US" sz="1200" b="1">
                <a:solidFill>
                  <a:schemeClr val="hlink"/>
                </a:solidFill>
              </a:endParaRPr>
            </a:p>
          </p:txBody>
        </p:sp>
        <p:sp>
          <p:nvSpPr>
            <p:cNvPr id="972873" name="Line 73"/>
            <p:cNvSpPr>
              <a:spLocks noChangeShapeType="1"/>
            </p:cNvSpPr>
            <p:nvPr/>
          </p:nvSpPr>
          <p:spPr bwMode="auto">
            <a:xfrm>
              <a:off x="6528" y="5641"/>
              <a:ext cx="432" cy="0"/>
            </a:xfrm>
            <a:prstGeom prst="line">
              <a:avLst/>
            </a:prstGeom>
            <a:noFill/>
            <a:ln w="19050">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2874" name="Text Box 74"/>
            <p:cNvSpPr txBox="1">
              <a:spLocks noChangeArrowheads="1"/>
            </p:cNvSpPr>
            <p:nvPr/>
          </p:nvSpPr>
          <p:spPr bwMode="auto">
            <a:xfrm>
              <a:off x="7104" y="5497"/>
              <a:ext cx="1008"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200" b="1">
                  <a:solidFill>
                    <a:schemeClr val="hlink"/>
                  </a:solidFill>
                  <a:latin typeface="Arial" charset="0"/>
                </a:rPr>
                <a:t>đường găng</a:t>
              </a:r>
              <a:endParaRPr lang="en-US" altLang="en-US" sz="1200" b="1">
                <a:solidFill>
                  <a:schemeClr val="hlink"/>
                </a:solidFill>
              </a:endParaRPr>
            </a:p>
          </p:txBody>
        </p:sp>
      </p:grpSp>
    </p:spTree>
    <p:extLst>
      <p:ext uri="{BB962C8B-B14F-4D97-AF65-F5344CB8AC3E}">
        <p14:creationId xmlns:p14="http://schemas.microsoft.com/office/powerpoint/2010/main" val="26112152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4850" name="Rectangle 2"/>
          <p:cNvSpPr>
            <a:spLocks noGrp="1" noChangeArrowheads="1"/>
          </p:cNvSpPr>
          <p:nvPr>
            <p:ph type="title"/>
          </p:nvPr>
        </p:nvSpPr>
        <p:spPr/>
        <p:txBody>
          <a:bodyPr>
            <a:normAutofit fontScale="90000"/>
          </a:bodyPr>
          <a:lstStyle/>
          <a:p>
            <a:r>
              <a:rPr lang="en-US" dirty="0"/>
              <a:t>Precedence Diagram Method </a:t>
            </a:r>
            <a:r>
              <a:rPr lang="en-AU" altLang="en-US" dirty="0"/>
              <a:t>(PDM)</a:t>
            </a:r>
            <a:br>
              <a:rPr lang="en-AU" altLang="en-US" dirty="0"/>
            </a:br>
            <a:r>
              <a:rPr lang="vi-VN" altLang="en-US" dirty="0">
                <a:solidFill>
                  <a:srgbClr val="0070C0"/>
                </a:solidFill>
                <a:latin typeface="Calibri Light" panose="020F0302020204030204" pitchFamily="34" charset="0"/>
                <a:cs typeface="Calibri Light" panose="020F0302020204030204" pitchFamily="34" charset="0"/>
              </a:rPr>
              <a:t>Phương pháp Sơ đồ mạng quan hệ thứ tự</a:t>
            </a:r>
            <a:endParaRPr lang="en-US" altLang="en-US" dirty="0">
              <a:solidFill>
                <a:srgbClr val="0070C0"/>
              </a:solidFill>
              <a:latin typeface="Calibri Light" panose="020F0302020204030204" pitchFamily="34" charset="0"/>
              <a:cs typeface="Calibri Light" panose="020F0302020204030204" pitchFamily="34" charset="0"/>
            </a:endParaRPr>
          </a:p>
        </p:txBody>
      </p:sp>
      <p:sp>
        <p:nvSpPr>
          <p:cNvPr id="2" name="Content Placeholder 1"/>
          <p:cNvSpPr>
            <a:spLocks noGrp="1"/>
          </p:cNvSpPr>
          <p:nvPr>
            <p:ph sz="half" idx="1"/>
          </p:nvPr>
        </p:nvSpPr>
        <p:spPr>
          <a:xfrm>
            <a:off x="661851" y="1845733"/>
            <a:ext cx="5373188" cy="4441855"/>
          </a:xfrm>
        </p:spPr>
        <p:txBody>
          <a:bodyPr>
            <a:normAutofit fontScale="92500" lnSpcReduction="20000"/>
          </a:bodyPr>
          <a:lstStyle/>
          <a:p>
            <a:r>
              <a:rPr lang="en-AU" altLang="en-US" sz="1400" dirty="0" err="1">
                <a:solidFill>
                  <a:srgbClr val="0070C0"/>
                </a:solidFill>
              </a:rPr>
              <a:t>Hộp</a:t>
            </a:r>
            <a:r>
              <a:rPr lang="en-AU" altLang="en-US" sz="1400" dirty="0">
                <a:solidFill>
                  <a:srgbClr val="0070C0"/>
                </a:solidFill>
              </a:rPr>
              <a:t> </a:t>
            </a:r>
            <a:r>
              <a:rPr lang="en-AU" altLang="en-US" sz="1400" dirty="0" err="1">
                <a:solidFill>
                  <a:srgbClr val="0070C0"/>
                </a:solidFill>
              </a:rPr>
              <a:t>chữ</a:t>
            </a:r>
            <a:r>
              <a:rPr lang="en-AU" altLang="en-US" sz="1400" dirty="0">
                <a:solidFill>
                  <a:srgbClr val="0070C0"/>
                </a:solidFill>
              </a:rPr>
              <a:t> </a:t>
            </a:r>
            <a:r>
              <a:rPr lang="en-AU" altLang="en-US" sz="1400" dirty="0" err="1">
                <a:solidFill>
                  <a:srgbClr val="0070C0"/>
                </a:solidFill>
              </a:rPr>
              <a:t>nhật</a:t>
            </a:r>
            <a:r>
              <a:rPr lang="en-AU" altLang="en-US" sz="1400" dirty="0">
                <a:solidFill>
                  <a:srgbClr val="0070C0"/>
                </a:solidFill>
              </a:rPr>
              <a:t>: </a:t>
            </a:r>
            <a:r>
              <a:rPr lang="en-AU" altLang="en-US" sz="1400" dirty="0" err="1">
                <a:solidFill>
                  <a:srgbClr val="0070C0"/>
                </a:solidFill>
              </a:rPr>
              <a:t>biểu</a:t>
            </a:r>
            <a:r>
              <a:rPr lang="en-AU" altLang="en-US" sz="1400" dirty="0">
                <a:solidFill>
                  <a:srgbClr val="0070C0"/>
                </a:solidFill>
              </a:rPr>
              <a:t> </a:t>
            </a:r>
            <a:r>
              <a:rPr lang="en-AU" altLang="en-US" sz="1400" dirty="0" err="1">
                <a:solidFill>
                  <a:srgbClr val="0070C0"/>
                </a:solidFill>
              </a:rPr>
              <a:t>thị</a:t>
            </a:r>
            <a:r>
              <a:rPr lang="en-AU" altLang="en-US" sz="1400" dirty="0">
                <a:solidFill>
                  <a:srgbClr val="0070C0"/>
                </a:solidFill>
              </a:rPr>
              <a:t> </a:t>
            </a:r>
            <a:r>
              <a:rPr lang="en-AU" altLang="en-US" sz="1400" dirty="0" err="1">
                <a:solidFill>
                  <a:srgbClr val="0070C0"/>
                </a:solidFill>
              </a:rPr>
              <a:t>cho</a:t>
            </a:r>
            <a:r>
              <a:rPr lang="en-AU" altLang="en-US" sz="1400" dirty="0">
                <a:solidFill>
                  <a:srgbClr val="0070C0"/>
                </a:solidFill>
              </a:rPr>
              <a:t> </a:t>
            </a:r>
            <a:r>
              <a:rPr lang="en-AU" altLang="en-US" sz="1400" dirty="0" err="1">
                <a:solidFill>
                  <a:srgbClr val="0070C0"/>
                </a:solidFill>
              </a:rPr>
              <a:t>một</a:t>
            </a:r>
            <a:r>
              <a:rPr lang="en-AU" altLang="en-US" sz="1400" dirty="0">
                <a:solidFill>
                  <a:srgbClr val="0070C0"/>
                </a:solidFill>
              </a:rPr>
              <a:t> </a:t>
            </a:r>
            <a:r>
              <a:rPr lang="en-AU" altLang="en-US" sz="1400" dirty="0" err="1">
                <a:solidFill>
                  <a:srgbClr val="0070C0"/>
                </a:solidFill>
              </a:rPr>
              <a:t>công</a:t>
            </a:r>
            <a:r>
              <a:rPr lang="en-AU" altLang="en-US" sz="1400" dirty="0">
                <a:solidFill>
                  <a:srgbClr val="0070C0"/>
                </a:solidFill>
              </a:rPr>
              <a:t> </a:t>
            </a:r>
            <a:r>
              <a:rPr lang="en-AU" altLang="en-US" sz="1400" dirty="0" err="1">
                <a:solidFill>
                  <a:srgbClr val="0070C0"/>
                </a:solidFill>
              </a:rPr>
              <a:t>việc</a:t>
            </a:r>
            <a:endParaRPr lang="en-AU" altLang="en-US" sz="1400" dirty="0">
              <a:solidFill>
                <a:srgbClr val="0070C0"/>
              </a:solidFill>
            </a:endParaRPr>
          </a:p>
          <a:p>
            <a:r>
              <a:rPr lang="en-AU" altLang="en-US" sz="1400" dirty="0" err="1">
                <a:solidFill>
                  <a:srgbClr val="0070C0"/>
                </a:solidFill>
              </a:rPr>
              <a:t>Góc</a:t>
            </a:r>
            <a:r>
              <a:rPr lang="en-AU" altLang="en-US" sz="1400" dirty="0">
                <a:solidFill>
                  <a:srgbClr val="0070C0"/>
                </a:solidFill>
              </a:rPr>
              <a:t> </a:t>
            </a:r>
            <a:r>
              <a:rPr lang="en-AU" altLang="en-US" sz="1400" dirty="0" err="1">
                <a:solidFill>
                  <a:srgbClr val="0070C0"/>
                </a:solidFill>
              </a:rPr>
              <a:t>trên</a:t>
            </a:r>
            <a:r>
              <a:rPr lang="en-AU" altLang="en-US" sz="1400" dirty="0">
                <a:solidFill>
                  <a:srgbClr val="0070C0"/>
                </a:solidFill>
              </a:rPr>
              <a:t> </a:t>
            </a:r>
            <a:r>
              <a:rPr lang="en-AU" altLang="en-US" sz="1400" dirty="0" err="1">
                <a:solidFill>
                  <a:srgbClr val="0070C0"/>
                </a:solidFill>
              </a:rPr>
              <a:t>bên</a:t>
            </a:r>
            <a:r>
              <a:rPr lang="en-AU" altLang="en-US" sz="1400" dirty="0">
                <a:solidFill>
                  <a:srgbClr val="0070C0"/>
                </a:solidFill>
              </a:rPr>
              <a:t> </a:t>
            </a:r>
            <a:r>
              <a:rPr lang="en-AU" altLang="en-US" sz="1400" dirty="0" err="1">
                <a:solidFill>
                  <a:srgbClr val="0070C0"/>
                </a:solidFill>
              </a:rPr>
              <a:t>trái</a:t>
            </a:r>
            <a:r>
              <a:rPr lang="en-AU" altLang="en-US" sz="1400" dirty="0">
                <a:solidFill>
                  <a:srgbClr val="0070C0"/>
                </a:solidFill>
              </a:rPr>
              <a:t>: </a:t>
            </a:r>
            <a:r>
              <a:rPr lang="en-AU" altLang="en-US" sz="1400" dirty="0" err="1">
                <a:solidFill>
                  <a:srgbClr val="0070C0"/>
                </a:solidFill>
              </a:rPr>
              <a:t>ngày</a:t>
            </a:r>
            <a:r>
              <a:rPr lang="en-AU" altLang="en-US" sz="1400" dirty="0">
                <a:solidFill>
                  <a:srgbClr val="0070C0"/>
                </a:solidFill>
              </a:rPr>
              <a:t> </a:t>
            </a:r>
            <a:r>
              <a:rPr lang="en-AU" altLang="en-US" sz="1400" dirty="0" err="1">
                <a:solidFill>
                  <a:srgbClr val="0070C0"/>
                </a:solidFill>
              </a:rPr>
              <a:t>Bắt</a:t>
            </a:r>
            <a:r>
              <a:rPr lang="en-AU" altLang="en-US" sz="1400" dirty="0">
                <a:solidFill>
                  <a:srgbClr val="0070C0"/>
                </a:solidFill>
              </a:rPr>
              <a:t> </a:t>
            </a:r>
            <a:r>
              <a:rPr lang="en-AU" altLang="en-US" sz="1400" dirty="0" err="1">
                <a:solidFill>
                  <a:srgbClr val="0070C0"/>
                </a:solidFill>
              </a:rPr>
              <a:t>đầu</a:t>
            </a:r>
            <a:r>
              <a:rPr lang="en-AU" altLang="en-US" sz="1400" dirty="0">
                <a:solidFill>
                  <a:srgbClr val="0070C0"/>
                </a:solidFill>
              </a:rPr>
              <a:t> </a:t>
            </a:r>
            <a:r>
              <a:rPr lang="en-AU" altLang="en-US" sz="1400" dirty="0" err="1">
                <a:solidFill>
                  <a:srgbClr val="0070C0"/>
                </a:solidFill>
              </a:rPr>
              <a:t>Sớm</a:t>
            </a:r>
            <a:r>
              <a:rPr lang="en-AU" altLang="en-US" sz="1400" dirty="0">
                <a:solidFill>
                  <a:srgbClr val="0070C0"/>
                </a:solidFill>
              </a:rPr>
              <a:t> (ES) </a:t>
            </a:r>
            <a:r>
              <a:rPr lang="en-AU" altLang="en-US" sz="1400" dirty="0" err="1">
                <a:solidFill>
                  <a:srgbClr val="0070C0"/>
                </a:solidFill>
              </a:rPr>
              <a:t>và</a:t>
            </a:r>
            <a:r>
              <a:rPr lang="en-AU" altLang="en-US" sz="1400" dirty="0">
                <a:solidFill>
                  <a:srgbClr val="0070C0"/>
                </a:solidFill>
              </a:rPr>
              <a:t> </a:t>
            </a:r>
            <a:r>
              <a:rPr lang="en-AU" altLang="en-US" sz="1400" dirty="0" err="1">
                <a:solidFill>
                  <a:srgbClr val="0070C0"/>
                </a:solidFill>
              </a:rPr>
              <a:t>Kết</a:t>
            </a:r>
            <a:r>
              <a:rPr lang="en-AU" altLang="en-US" sz="1400" dirty="0">
                <a:solidFill>
                  <a:srgbClr val="0070C0"/>
                </a:solidFill>
              </a:rPr>
              <a:t> </a:t>
            </a:r>
            <a:r>
              <a:rPr lang="en-AU" altLang="en-US" sz="1400" dirty="0" err="1">
                <a:solidFill>
                  <a:srgbClr val="0070C0"/>
                </a:solidFill>
              </a:rPr>
              <a:t>thúc</a:t>
            </a:r>
            <a:r>
              <a:rPr lang="en-AU" altLang="en-US" sz="1400" dirty="0">
                <a:solidFill>
                  <a:srgbClr val="0070C0"/>
                </a:solidFill>
              </a:rPr>
              <a:t> </a:t>
            </a:r>
            <a:r>
              <a:rPr lang="en-AU" altLang="en-US" sz="1400" dirty="0" err="1">
                <a:solidFill>
                  <a:srgbClr val="0070C0"/>
                </a:solidFill>
              </a:rPr>
              <a:t>Sớm</a:t>
            </a:r>
            <a:r>
              <a:rPr lang="en-AU" altLang="en-US" sz="1400" dirty="0">
                <a:solidFill>
                  <a:srgbClr val="0070C0"/>
                </a:solidFill>
              </a:rPr>
              <a:t> (EF)</a:t>
            </a:r>
          </a:p>
          <a:p>
            <a:r>
              <a:rPr lang="en-AU" altLang="en-US" sz="1400" dirty="0" err="1">
                <a:solidFill>
                  <a:srgbClr val="0070C0"/>
                </a:solidFill>
              </a:rPr>
              <a:t>Góc</a:t>
            </a:r>
            <a:r>
              <a:rPr lang="en-AU" altLang="en-US" sz="1400" dirty="0">
                <a:solidFill>
                  <a:srgbClr val="0070C0"/>
                </a:solidFill>
              </a:rPr>
              <a:t> </a:t>
            </a:r>
            <a:r>
              <a:rPr lang="en-AU" altLang="en-US" sz="1400" dirty="0" err="1">
                <a:solidFill>
                  <a:srgbClr val="0070C0"/>
                </a:solidFill>
              </a:rPr>
              <a:t>trên</a:t>
            </a:r>
            <a:r>
              <a:rPr lang="en-AU" altLang="en-US" sz="1400" dirty="0">
                <a:solidFill>
                  <a:srgbClr val="0070C0"/>
                </a:solidFill>
              </a:rPr>
              <a:t> </a:t>
            </a:r>
            <a:r>
              <a:rPr lang="en-AU" altLang="en-US" sz="1400" dirty="0" err="1">
                <a:solidFill>
                  <a:srgbClr val="0070C0"/>
                </a:solidFill>
              </a:rPr>
              <a:t>bên</a:t>
            </a:r>
            <a:r>
              <a:rPr lang="en-AU" altLang="en-US" sz="1400" dirty="0">
                <a:solidFill>
                  <a:srgbClr val="0070C0"/>
                </a:solidFill>
              </a:rPr>
              <a:t> </a:t>
            </a:r>
            <a:r>
              <a:rPr lang="en-AU" altLang="en-US" sz="1400" dirty="0" err="1">
                <a:solidFill>
                  <a:srgbClr val="0070C0"/>
                </a:solidFill>
              </a:rPr>
              <a:t>phải</a:t>
            </a:r>
            <a:r>
              <a:rPr lang="en-AU" altLang="en-US" sz="1400" dirty="0">
                <a:solidFill>
                  <a:srgbClr val="0070C0"/>
                </a:solidFill>
              </a:rPr>
              <a:t>: </a:t>
            </a:r>
            <a:r>
              <a:rPr lang="en-AU" altLang="en-US" sz="1400" dirty="0" err="1">
                <a:solidFill>
                  <a:srgbClr val="0070C0"/>
                </a:solidFill>
              </a:rPr>
              <a:t>ngày</a:t>
            </a:r>
            <a:r>
              <a:rPr lang="en-AU" altLang="en-US" sz="1400" dirty="0">
                <a:solidFill>
                  <a:srgbClr val="0070C0"/>
                </a:solidFill>
              </a:rPr>
              <a:t> </a:t>
            </a:r>
            <a:r>
              <a:rPr lang="en-AU" altLang="en-US" sz="1400" dirty="0" err="1">
                <a:solidFill>
                  <a:srgbClr val="0070C0"/>
                </a:solidFill>
              </a:rPr>
              <a:t>Bắt</a:t>
            </a:r>
            <a:r>
              <a:rPr lang="en-AU" altLang="en-US" sz="1400" dirty="0">
                <a:solidFill>
                  <a:srgbClr val="0070C0"/>
                </a:solidFill>
              </a:rPr>
              <a:t> </a:t>
            </a:r>
            <a:r>
              <a:rPr lang="en-AU" altLang="en-US" sz="1400" dirty="0" err="1">
                <a:solidFill>
                  <a:srgbClr val="0070C0"/>
                </a:solidFill>
              </a:rPr>
              <a:t>đầu</a:t>
            </a:r>
            <a:r>
              <a:rPr lang="en-AU" altLang="en-US" sz="1400" dirty="0">
                <a:solidFill>
                  <a:srgbClr val="0070C0"/>
                </a:solidFill>
              </a:rPr>
              <a:t> </a:t>
            </a:r>
            <a:r>
              <a:rPr lang="en-AU" altLang="en-US" sz="1400" dirty="0" err="1">
                <a:solidFill>
                  <a:srgbClr val="0070C0"/>
                </a:solidFill>
              </a:rPr>
              <a:t>Muộn</a:t>
            </a:r>
            <a:r>
              <a:rPr lang="en-AU" altLang="en-US" sz="1400" dirty="0">
                <a:solidFill>
                  <a:srgbClr val="0070C0"/>
                </a:solidFill>
              </a:rPr>
              <a:t> (LS) </a:t>
            </a:r>
            <a:r>
              <a:rPr lang="en-AU" altLang="en-US" sz="1400" dirty="0" err="1">
                <a:solidFill>
                  <a:srgbClr val="0070C0"/>
                </a:solidFill>
              </a:rPr>
              <a:t>và</a:t>
            </a:r>
            <a:r>
              <a:rPr lang="en-AU" altLang="en-US" sz="1400" dirty="0">
                <a:solidFill>
                  <a:srgbClr val="0070C0"/>
                </a:solidFill>
              </a:rPr>
              <a:t> </a:t>
            </a:r>
            <a:r>
              <a:rPr lang="en-AU" altLang="en-US" sz="1400" dirty="0" err="1">
                <a:solidFill>
                  <a:srgbClr val="0070C0"/>
                </a:solidFill>
              </a:rPr>
              <a:t>ngày</a:t>
            </a:r>
            <a:r>
              <a:rPr lang="en-AU" altLang="en-US" sz="1400" dirty="0">
                <a:solidFill>
                  <a:srgbClr val="0070C0"/>
                </a:solidFill>
              </a:rPr>
              <a:t> </a:t>
            </a:r>
            <a:r>
              <a:rPr lang="en-AU" altLang="en-US" sz="1400" dirty="0" err="1">
                <a:solidFill>
                  <a:srgbClr val="0070C0"/>
                </a:solidFill>
              </a:rPr>
              <a:t>Kết</a:t>
            </a:r>
            <a:r>
              <a:rPr lang="en-AU" altLang="en-US" sz="1400" dirty="0">
                <a:solidFill>
                  <a:srgbClr val="0070C0"/>
                </a:solidFill>
              </a:rPr>
              <a:t> </a:t>
            </a:r>
            <a:r>
              <a:rPr lang="en-AU" altLang="en-US" sz="1400" dirty="0" err="1">
                <a:solidFill>
                  <a:srgbClr val="0070C0"/>
                </a:solidFill>
              </a:rPr>
              <a:t>thúc</a:t>
            </a:r>
            <a:r>
              <a:rPr lang="en-AU" altLang="en-US" sz="1400" dirty="0">
                <a:solidFill>
                  <a:srgbClr val="0070C0"/>
                </a:solidFill>
              </a:rPr>
              <a:t> </a:t>
            </a:r>
            <a:r>
              <a:rPr lang="en-AU" altLang="en-US" sz="1400" dirty="0" err="1">
                <a:solidFill>
                  <a:srgbClr val="0070C0"/>
                </a:solidFill>
              </a:rPr>
              <a:t>Muộn</a:t>
            </a:r>
            <a:r>
              <a:rPr lang="en-AU" altLang="en-US" sz="1400" dirty="0">
                <a:solidFill>
                  <a:srgbClr val="0070C0"/>
                </a:solidFill>
              </a:rPr>
              <a:t> (LF)</a:t>
            </a:r>
          </a:p>
          <a:p>
            <a:r>
              <a:rPr lang="en-AU" altLang="en-US" sz="1400" dirty="0" err="1">
                <a:solidFill>
                  <a:srgbClr val="0070C0"/>
                </a:solidFill>
              </a:rPr>
              <a:t>Góc</a:t>
            </a:r>
            <a:r>
              <a:rPr lang="en-AU" altLang="en-US" sz="1400" dirty="0">
                <a:solidFill>
                  <a:srgbClr val="0070C0"/>
                </a:solidFill>
              </a:rPr>
              <a:t> </a:t>
            </a:r>
            <a:r>
              <a:rPr lang="en-AU" altLang="en-US" sz="1400" dirty="0" err="1">
                <a:solidFill>
                  <a:srgbClr val="0070C0"/>
                </a:solidFill>
              </a:rPr>
              <a:t>dưới</a:t>
            </a:r>
            <a:r>
              <a:rPr lang="en-AU" altLang="en-US" sz="1400" dirty="0">
                <a:solidFill>
                  <a:srgbClr val="0070C0"/>
                </a:solidFill>
              </a:rPr>
              <a:t> </a:t>
            </a:r>
            <a:r>
              <a:rPr lang="en-AU" altLang="en-US" sz="1400" dirty="0" err="1">
                <a:solidFill>
                  <a:srgbClr val="0070C0"/>
                </a:solidFill>
              </a:rPr>
              <a:t>bên</a:t>
            </a:r>
            <a:r>
              <a:rPr lang="en-AU" altLang="en-US" sz="1400" dirty="0">
                <a:solidFill>
                  <a:srgbClr val="0070C0"/>
                </a:solidFill>
              </a:rPr>
              <a:t> </a:t>
            </a:r>
            <a:r>
              <a:rPr lang="en-AU" altLang="en-US" sz="1400" dirty="0" err="1">
                <a:solidFill>
                  <a:srgbClr val="0070C0"/>
                </a:solidFill>
              </a:rPr>
              <a:t>trái</a:t>
            </a:r>
            <a:r>
              <a:rPr lang="en-AU" altLang="en-US" sz="1400" dirty="0">
                <a:solidFill>
                  <a:srgbClr val="0070C0"/>
                </a:solidFill>
              </a:rPr>
              <a:t>: </a:t>
            </a:r>
            <a:r>
              <a:rPr lang="en-AU" altLang="en-US" sz="1400" dirty="0" err="1">
                <a:solidFill>
                  <a:srgbClr val="0070C0"/>
                </a:solidFill>
              </a:rPr>
              <a:t>mã</a:t>
            </a:r>
            <a:r>
              <a:rPr lang="en-AU" altLang="en-US" sz="1400" dirty="0">
                <a:solidFill>
                  <a:srgbClr val="0070C0"/>
                </a:solidFill>
              </a:rPr>
              <a:t> </a:t>
            </a:r>
            <a:r>
              <a:rPr lang="en-AU" altLang="en-US" sz="1400" dirty="0" err="1">
                <a:solidFill>
                  <a:srgbClr val="0070C0"/>
                </a:solidFill>
              </a:rPr>
              <a:t>số</a:t>
            </a:r>
            <a:r>
              <a:rPr lang="en-AU" altLang="en-US" sz="1400" dirty="0">
                <a:solidFill>
                  <a:srgbClr val="0070C0"/>
                </a:solidFill>
              </a:rPr>
              <a:t> </a:t>
            </a:r>
            <a:r>
              <a:rPr lang="en-AU" altLang="en-US" sz="1400" dirty="0" err="1">
                <a:solidFill>
                  <a:srgbClr val="0070C0"/>
                </a:solidFill>
              </a:rPr>
              <a:t>của</a:t>
            </a:r>
            <a:r>
              <a:rPr lang="en-AU" altLang="en-US" sz="1400" dirty="0">
                <a:solidFill>
                  <a:srgbClr val="0070C0"/>
                </a:solidFill>
              </a:rPr>
              <a:t> </a:t>
            </a:r>
            <a:r>
              <a:rPr lang="en-AU" altLang="en-US" sz="1400" dirty="0" err="1">
                <a:solidFill>
                  <a:srgbClr val="0070C0"/>
                </a:solidFill>
              </a:rPr>
              <a:t>công</a:t>
            </a:r>
            <a:r>
              <a:rPr lang="en-AU" altLang="en-US" sz="1400" dirty="0">
                <a:solidFill>
                  <a:srgbClr val="0070C0"/>
                </a:solidFill>
              </a:rPr>
              <a:t> </a:t>
            </a:r>
            <a:r>
              <a:rPr lang="en-AU" altLang="en-US" sz="1400" dirty="0" err="1">
                <a:solidFill>
                  <a:srgbClr val="0070C0"/>
                </a:solidFill>
              </a:rPr>
              <a:t>việc</a:t>
            </a:r>
            <a:endParaRPr lang="en-AU" altLang="en-US" sz="1400" dirty="0">
              <a:solidFill>
                <a:srgbClr val="0070C0"/>
              </a:solidFill>
            </a:endParaRPr>
          </a:p>
          <a:p>
            <a:r>
              <a:rPr lang="en-AU" altLang="en-US" sz="1400" dirty="0" err="1">
                <a:solidFill>
                  <a:srgbClr val="0070C0"/>
                </a:solidFill>
              </a:rPr>
              <a:t>Góc</a:t>
            </a:r>
            <a:r>
              <a:rPr lang="en-AU" altLang="en-US" sz="1400" dirty="0">
                <a:solidFill>
                  <a:srgbClr val="0070C0"/>
                </a:solidFill>
              </a:rPr>
              <a:t> </a:t>
            </a:r>
            <a:r>
              <a:rPr lang="en-AU" altLang="en-US" sz="1400" dirty="0" err="1">
                <a:solidFill>
                  <a:srgbClr val="0070C0"/>
                </a:solidFill>
              </a:rPr>
              <a:t>dưới</a:t>
            </a:r>
            <a:r>
              <a:rPr lang="en-AU" altLang="en-US" sz="1400" dirty="0">
                <a:solidFill>
                  <a:srgbClr val="0070C0"/>
                </a:solidFill>
              </a:rPr>
              <a:t> </a:t>
            </a:r>
            <a:r>
              <a:rPr lang="en-AU" altLang="en-US" sz="1400" dirty="0" err="1">
                <a:solidFill>
                  <a:srgbClr val="0070C0"/>
                </a:solidFill>
              </a:rPr>
              <a:t>bên</a:t>
            </a:r>
            <a:r>
              <a:rPr lang="en-AU" altLang="en-US" sz="1400" dirty="0">
                <a:solidFill>
                  <a:srgbClr val="0070C0"/>
                </a:solidFill>
              </a:rPr>
              <a:t> </a:t>
            </a:r>
            <a:r>
              <a:rPr lang="en-AU" altLang="en-US" sz="1400" dirty="0" err="1">
                <a:solidFill>
                  <a:srgbClr val="0070C0"/>
                </a:solidFill>
              </a:rPr>
              <a:t>phải</a:t>
            </a:r>
            <a:r>
              <a:rPr lang="en-AU" altLang="en-US" sz="1400" dirty="0">
                <a:solidFill>
                  <a:srgbClr val="0070C0"/>
                </a:solidFill>
              </a:rPr>
              <a:t>: </a:t>
            </a:r>
            <a:r>
              <a:rPr lang="en-AU" altLang="en-US" sz="1400" dirty="0" err="1">
                <a:solidFill>
                  <a:srgbClr val="0070C0"/>
                </a:solidFill>
              </a:rPr>
              <a:t>thời</a:t>
            </a:r>
            <a:r>
              <a:rPr lang="en-AU" altLang="en-US" sz="1400" dirty="0">
                <a:solidFill>
                  <a:srgbClr val="0070C0"/>
                </a:solidFill>
              </a:rPr>
              <a:t> </a:t>
            </a:r>
            <a:r>
              <a:rPr lang="en-AU" altLang="en-US" sz="1400" dirty="0" err="1">
                <a:solidFill>
                  <a:srgbClr val="0070C0"/>
                </a:solidFill>
              </a:rPr>
              <a:t>gian</a:t>
            </a:r>
            <a:r>
              <a:rPr lang="en-AU" altLang="en-US" sz="1400" dirty="0">
                <a:solidFill>
                  <a:srgbClr val="0070C0"/>
                </a:solidFill>
              </a:rPr>
              <a:t> </a:t>
            </a:r>
            <a:r>
              <a:rPr lang="en-AU" altLang="en-US" sz="1400" dirty="0" err="1">
                <a:solidFill>
                  <a:srgbClr val="0070C0"/>
                </a:solidFill>
              </a:rPr>
              <a:t>thực</a:t>
            </a:r>
            <a:r>
              <a:rPr lang="en-AU" altLang="en-US" sz="1400" dirty="0">
                <a:solidFill>
                  <a:srgbClr val="0070C0"/>
                </a:solidFill>
              </a:rPr>
              <a:t> </a:t>
            </a:r>
            <a:r>
              <a:rPr lang="en-AU" altLang="en-US" sz="1400" dirty="0" err="1">
                <a:solidFill>
                  <a:srgbClr val="0070C0"/>
                </a:solidFill>
              </a:rPr>
              <a:t>hiện</a:t>
            </a:r>
            <a:endParaRPr lang="en-AU" altLang="en-US" sz="1400" dirty="0">
              <a:solidFill>
                <a:srgbClr val="0070C0"/>
              </a:solidFill>
            </a:endParaRPr>
          </a:p>
          <a:p>
            <a:r>
              <a:rPr lang="en-AU" altLang="en-US" sz="1400" dirty="0" err="1">
                <a:solidFill>
                  <a:srgbClr val="0070C0"/>
                </a:solidFill>
              </a:rPr>
              <a:t>Giữa</a:t>
            </a:r>
            <a:r>
              <a:rPr lang="en-AU" altLang="en-US" sz="1400" dirty="0">
                <a:solidFill>
                  <a:srgbClr val="0070C0"/>
                </a:solidFill>
              </a:rPr>
              <a:t> </a:t>
            </a:r>
            <a:r>
              <a:rPr lang="en-AU" altLang="en-US" sz="1400" dirty="0" err="1">
                <a:solidFill>
                  <a:srgbClr val="0070C0"/>
                </a:solidFill>
              </a:rPr>
              <a:t>hộp</a:t>
            </a:r>
            <a:r>
              <a:rPr lang="en-AU" altLang="en-US" sz="1400" dirty="0">
                <a:solidFill>
                  <a:srgbClr val="0070C0"/>
                </a:solidFill>
              </a:rPr>
              <a:t>: </a:t>
            </a:r>
            <a:r>
              <a:rPr lang="en-AU" altLang="en-US" sz="1400" dirty="0" err="1">
                <a:solidFill>
                  <a:srgbClr val="0070C0"/>
                </a:solidFill>
              </a:rPr>
              <a:t>mô</a:t>
            </a:r>
            <a:r>
              <a:rPr lang="en-AU" altLang="en-US" sz="1400" dirty="0">
                <a:solidFill>
                  <a:srgbClr val="0070C0"/>
                </a:solidFill>
              </a:rPr>
              <a:t> </a:t>
            </a:r>
            <a:r>
              <a:rPr lang="en-AU" altLang="en-US" sz="1400" dirty="0" err="1">
                <a:solidFill>
                  <a:srgbClr val="0070C0"/>
                </a:solidFill>
              </a:rPr>
              <a:t>tả</a:t>
            </a:r>
            <a:r>
              <a:rPr lang="en-AU" altLang="en-US" sz="1400" dirty="0">
                <a:solidFill>
                  <a:srgbClr val="0070C0"/>
                </a:solidFill>
              </a:rPr>
              <a:t> </a:t>
            </a:r>
            <a:r>
              <a:rPr lang="en-AU" altLang="en-US" sz="1400" dirty="0" err="1">
                <a:solidFill>
                  <a:srgbClr val="0070C0"/>
                </a:solidFill>
              </a:rPr>
              <a:t>công</a:t>
            </a:r>
            <a:r>
              <a:rPr lang="en-AU" altLang="en-US" sz="1400" dirty="0">
                <a:solidFill>
                  <a:srgbClr val="0070C0"/>
                </a:solidFill>
              </a:rPr>
              <a:t> </a:t>
            </a:r>
            <a:r>
              <a:rPr lang="en-AU" altLang="en-US" sz="1400" dirty="0" err="1">
                <a:solidFill>
                  <a:srgbClr val="0070C0"/>
                </a:solidFill>
              </a:rPr>
              <a:t>việc</a:t>
            </a:r>
            <a:r>
              <a:rPr lang="en-AU" altLang="en-US" sz="1400" dirty="0">
                <a:solidFill>
                  <a:srgbClr val="0070C0"/>
                </a:solidFill>
              </a:rPr>
              <a:t> (</a:t>
            </a:r>
            <a:r>
              <a:rPr lang="en-AU" altLang="en-US" sz="1400" dirty="0" err="1">
                <a:solidFill>
                  <a:srgbClr val="0070C0"/>
                </a:solidFill>
              </a:rPr>
              <a:t>động</a:t>
            </a:r>
            <a:r>
              <a:rPr lang="en-AU" altLang="en-US" sz="1400" dirty="0">
                <a:solidFill>
                  <a:srgbClr val="0070C0"/>
                </a:solidFill>
              </a:rPr>
              <a:t> </a:t>
            </a:r>
            <a:r>
              <a:rPr lang="en-AU" altLang="en-US" sz="1400" dirty="0" err="1">
                <a:solidFill>
                  <a:srgbClr val="0070C0"/>
                </a:solidFill>
              </a:rPr>
              <a:t>từ</a:t>
            </a:r>
            <a:r>
              <a:rPr lang="en-AU" altLang="en-US" sz="1400" dirty="0">
                <a:solidFill>
                  <a:srgbClr val="0070C0"/>
                </a:solidFill>
              </a:rPr>
              <a:t>)</a:t>
            </a:r>
          </a:p>
          <a:p>
            <a:r>
              <a:rPr lang="en-AU" altLang="en-US" sz="1400" dirty="0" err="1">
                <a:solidFill>
                  <a:srgbClr val="0070C0"/>
                </a:solidFill>
              </a:rPr>
              <a:t>Mũi</a:t>
            </a:r>
            <a:r>
              <a:rPr lang="en-AU" altLang="en-US" sz="1400" dirty="0">
                <a:solidFill>
                  <a:srgbClr val="0070C0"/>
                </a:solidFill>
              </a:rPr>
              <a:t> </a:t>
            </a:r>
            <a:r>
              <a:rPr lang="en-AU" altLang="en-US" sz="1400" dirty="0" err="1">
                <a:solidFill>
                  <a:srgbClr val="0070C0"/>
                </a:solidFill>
              </a:rPr>
              <a:t>tên</a:t>
            </a:r>
            <a:r>
              <a:rPr lang="en-AU" altLang="en-US" sz="1400" dirty="0">
                <a:solidFill>
                  <a:srgbClr val="0070C0"/>
                </a:solidFill>
              </a:rPr>
              <a:t>: </a:t>
            </a:r>
            <a:r>
              <a:rPr lang="en-AU" altLang="en-US" sz="1400" dirty="0" err="1">
                <a:solidFill>
                  <a:srgbClr val="0070C0"/>
                </a:solidFill>
              </a:rPr>
              <a:t>thể</a:t>
            </a:r>
            <a:r>
              <a:rPr lang="en-AU" altLang="en-US" sz="1400" dirty="0">
                <a:solidFill>
                  <a:srgbClr val="0070C0"/>
                </a:solidFill>
              </a:rPr>
              <a:t> </a:t>
            </a:r>
            <a:r>
              <a:rPr lang="en-AU" altLang="en-US" sz="1400" dirty="0" err="1">
                <a:solidFill>
                  <a:srgbClr val="0070C0"/>
                </a:solidFill>
              </a:rPr>
              <a:t>hiện</a:t>
            </a:r>
            <a:r>
              <a:rPr lang="en-AU" altLang="en-US" sz="1400" dirty="0">
                <a:solidFill>
                  <a:srgbClr val="0070C0"/>
                </a:solidFill>
              </a:rPr>
              <a:t> </a:t>
            </a:r>
            <a:r>
              <a:rPr lang="en-AU" altLang="en-US" sz="1400" dirty="0" err="1">
                <a:solidFill>
                  <a:srgbClr val="0070C0"/>
                </a:solidFill>
              </a:rPr>
              <a:t>thứ</a:t>
            </a:r>
            <a:r>
              <a:rPr lang="en-AU" altLang="en-US" sz="1400" dirty="0">
                <a:solidFill>
                  <a:srgbClr val="0070C0"/>
                </a:solidFill>
              </a:rPr>
              <a:t> </a:t>
            </a:r>
            <a:r>
              <a:rPr lang="en-AU" altLang="en-US" sz="1400" dirty="0" err="1">
                <a:solidFill>
                  <a:srgbClr val="0070C0"/>
                </a:solidFill>
              </a:rPr>
              <a:t>tự</a:t>
            </a:r>
            <a:r>
              <a:rPr lang="en-AU" altLang="en-US" sz="1400" dirty="0">
                <a:solidFill>
                  <a:srgbClr val="0070C0"/>
                </a:solidFill>
              </a:rPr>
              <a:t> </a:t>
            </a:r>
            <a:r>
              <a:rPr lang="en-AU" altLang="en-US" sz="1400" dirty="0" err="1">
                <a:solidFill>
                  <a:srgbClr val="0070C0"/>
                </a:solidFill>
              </a:rPr>
              <a:t>công</a:t>
            </a:r>
            <a:r>
              <a:rPr lang="en-AU" altLang="en-US" sz="1400" dirty="0">
                <a:solidFill>
                  <a:srgbClr val="0070C0"/>
                </a:solidFill>
              </a:rPr>
              <a:t> </a:t>
            </a:r>
            <a:r>
              <a:rPr lang="en-AU" altLang="en-US" sz="1400" dirty="0" err="1">
                <a:solidFill>
                  <a:srgbClr val="0070C0"/>
                </a:solidFill>
              </a:rPr>
              <a:t>việc</a:t>
            </a:r>
            <a:r>
              <a:rPr lang="en-AU" altLang="en-US" sz="1400" dirty="0">
                <a:solidFill>
                  <a:srgbClr val="0070C0"/>
                </a:solidFill>
              </a:rPr>
              <a:t>: F-S, S-S, </a:t>
            </a:r>
            <a:r>
              <a:rPr lang="en-AU" altLang="en-US" sz="1400" dirty="0" smtClean="0">
                <a:solidFill>
                  <a:srgbClr val="0070C0"/>
                </a:solidFill>
              </a:rPr>
              <a:t>F-F</a:t>
            </a:r>
          </a:p>
          <a:p>
            <a:r>
              <a:rPr lang="en-US" sz="1400" dirty="0"/>
              <a:t>Rectangular box: represents a job</a:t>
            </a:r>
          </a:p>
          <a:p>
            <a:r>
              <a:rPr lang="en-US" sz="1400" dirty="0"/>
              <a:t>Top left: Early Start (ES) and Early End (EF) days</a:t>
            </a:r>
          </a:p>
          <a:p>
            <a:r>
              <a:rPr lang="en-US" sz="1400" dirty="0"/>
              <a:t>Top right: Late Start Date (LS) and Late End Date (LF)</a:t>
            </a:r>
          </a:p>
          <a:p>
            <a:r>
              <a:rPr lang="en-US" sz="1400" dirty="0"/>
              <a:t>Lower left corner: code of the job</a:t>
            </a:r>
          </a:p>
          <a:p>
            <a:r>
              <a:rPr lang="en-US" sz="1400" dirty="0"/>
              <a:t>Lower right corner: execution time</a:t>
            </a:r>
          </a:p>
          <a:p>
            <a:r>
              <a:rPr lang="en-US" sz="1400" dirty="0"/>
              <a:t>Middle of the box: job description (verb)</a:t>
            </a:r>
          </a:p>
          <a:p>
            <a:r>
              <a:rPr lang="en-US" sz="1400" dirty="0"/>
              <a:t>Arrows: show job order: F-S, S-S, F-F</a:t>
            </a:r>
          </a:p>
        </p:txBody>
      </p:sp>
      <p:sp>
        <p:nvSpPr>
          <p:cNvPr id="3" name="Content Placeholder 2"/>
          <p:cNvSpPr>
            <a:spLocks noGrp="1"/>
          </p:cNvSpPr>
          <p:nvPr>
            <p:ph sz="half" idx="2"/>
          </p:nvPr>
        </p:nvSpPr>
        <p:spPr/>
        <p:txBody>
          <a:bodyPr>
            <a:normAutofit fontScale="92500" lnSpcReduction="20000"/>
          </a:bodyPr>
          <a:lstStyle/>
          <a:p>
            <a:endParaRPr lang="en-US"/>
          </a:p>
        </p:txBody>
      </p:sp>
      <p:sp>
        <p:nvSpPr>
          <p:cNvPr id="24" name="Footer Placeholder 3"/>
          <p:cNvSpPr>
            <a:spLocks noGrp="1"/>
          </p:cNvSpPr>
          <p:nvPr>
            <p:ph type="ftr" sz="quarter" idx="11"/>
          </p:nvPr>
        </p:nvSpPr>
        <p:spPr/>
        <p:txBody>
          <a:bodyPr/>
          <a:lstStyle/>
          <a:p>
            <a:r>
              <a:rPr lang="en-US" altLang="en-US"/>
              <a:t>Lập kế hoạch thực hiện dự án</a:t>
            </a:r>
          </a:p>
        </p:txBody>
      </p:sp>
      <p:sp>
        <p:nvSpPr>
          <p:cNvPr id="25" name="Slide Number Placeholder 4"/>
          <p:cNvSpPr>
            <a:spLocks noGrp="1"/>
          </p:cNvSpPr>
          <p:nvPr>
            <p:ph type="sldNum" sz="quarter" idx="12"/>
          </p:nvPr>
        </p:nvSpPr>
        <p:spPr/>
        <p:txBody>
          <a:bodyPr/>
          <a:lstStyle/>
          <a:p>
            <a:pPr lvl="1"/>
            <a:fld id="{88878B65-EF9E-47E4-8676-49B381E692F0}" type="slidenum">
              <a:rPr lang="en-US" altLang="en-US"/>
              <a:pPr lvl="1"/>
              <a:t>23</a:t>
            </a:fld>
            <a:endParaRPr lang="en-US" altLang="en-US">
              <a:latin typeface="Times New Roman" pitchFamily="18" charset="0"/>
            </a:endParaRPr>
          </a:p>
        </p:txBody>
      </p:sp>
      <p:grpSp>
        <p:nvGrpSpPr>
          <p:cNvPr id="974852" name="Group 4"/>
          <p:cNvGrpSpPr>
            <a:grpSpLocks noChangeAspect="1"/>
          </p:cNvGrpSpPr>
          <p:nvPr/>
        </p:nvGrpSpPr>
        <p:grpSpPr bwMode="auto">
          <a:xfrm>
            <a:off x="7220564" y="1907180"/>
            <a:ext cx="4745022" cy="3337529"/>
            <a:chOff x="1988" y="9830"/>
            <a:chExt cx="6333" cy="4458"/>
          </a:xfrm>
        </p:grpSpPr>
        <p:sp>
          <p:nvSpPr>
            <p:cNvPr id="974853" name="Text Box 5"/>
            <p:cNvSpPr txBox="1">
              <a:spLocks noChangeArrowheads="1"/>
            </p:cNvSpPr>
            <p:nvPr/>
          </p:nvSpPr>
          <p:spPr bwMode="auto">
            <a:xfrm>
              <a:off x="5588" y="9830"/>
              <a:ext cx="1584" cy="129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400" b="1">
                  <a:solidFill>
                    <a:schemeClr val="hlink"/>
                  </a:solidFill>
                  <a:latin typeface="Arial" charset="0"/>
                </a:rPr>
                <a:t>4,5                 4,5</a:t>
              </a:r>
            </a:p>
            <a:p>
              <a:pPr algn="ctr"/>
              <a:endParaRPr lang="en-US" altLang="en-US" sz="1400" b="1">
                <a:solidFill>
                  <a:schemeClr val="hlink"/>
                </a:solidFill>
                <a:latin typeface="Arial" charset="0"/>
              </a:endParaRPr>
            </a:p>
            <a:p>
              <a:pPr algn="ctr"/>
              <a:r>
                <a:rPr lang="en-US" altLang="en-US" sz="1400" b="1">
                  <a:solidFill>
                    <a:schemeClr val="hlink"/>
                  </a:solidFill>
                  <a:latin typeface="Arial" charset="0"/>
                </a:rPr>
                <a:t>Thực hiện C</a:t>
              </a:r>
            </a:p>
            <a:p>
              <a:pPr algn="ctr"/>
              <a:endParaRPr lang="en-US" altLang="en-US" sz="1400" b="1">
                <a:solidFill>
                  <a:schemeClr val="hlink"/>
                </a:solidFill>
                <a:latin typeface="Arial" charset="0"/>
              </a:endParaRPr>
            </a:p>
            <a:p>
              <a:pPr algn="ctr"/>
              <a:r>
                <a:rPr lang="en-US" altLang="en-US" sz="1400" b="1">
                  <a:solidFill>
                    <a:schemeClr val="hlink"/>
                  </a:solidFill>
                  <a:latin typeface="Arial" charset="0"/>
                </a:rPr>
                <a:t>500          2 ngày</a:t>
              </a:r>
              <a:endParaRPr lang="en-US" altLang="en-US" sz="1400" b="1">
                <a:solidFill>
                  <a:schemeClr val="hlink"/>
                </a:solidFill>
              </a:endParaRPr>
            </a:p>
          </p:txBody>
        </p:sp>
        <p:sp>
          <p:nvSpPr>
            <p:cNvPr id="974854" name="Text Box 6"/>
            <p:cNvSpPr txBox="1">
              <a:spLocks noChangeArrowheads="1"/>
            </p:cNvSpPr>
            <p:nvPr/>
          </p:nvSpPr>
          <p:spPr bwMode="auto">
            <a:xfrm>
              <a:off x="4148" y="11414"/>
              <a:ext cx="1584" cy="129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400" b="1">
                  <a:solidFill>
                    <a:schemeClr val="hlink"/>
                  </a:solidFill>
                  <a:latin typeface="Arial" charset="0"/>
                </a:rPr>
                <a:t>2,3                 2,3</a:t>
              </a:r>
            </a:p>
            <a:p>
              <a:pPr algn="ctr"/>
              <a:endParaRPr lang="en-US" altLang="en-US" sz="1400" b="1">
                <a:solidFill>
                  <a:schemeClr val="hlink"/>
                </a:solidFill>
                <a:latin typeface="Arial" charset="0"/>
              </a:endParaRPr>
            </a:p>
            <a:p>
              <a:pPr algn="ctr"/>
              <a:r>
                <a:rPr lang="en-US" altLang="en-US" sz="1400" b="1">
                  <a:solidFill>
                    <a:schemeClr val="hlink"/>
                  </a:solidFill>
                  <a:latin typeface="Arial" charset="0"/>
                </a:rPr>
                <a:t>Thực hiện B</a:t>
              </a:r>
            </a:p>
            <a:p>
              <a:pPr algn="ctr"/>
              <a:endParaRPr lang="en-US" altLang="en-US" sz="1400" b="1">
                <a:solidFill>
                  <a:schemeClr val="hlink"/>
                </a:solidFill>
                <a:latin typeface="Arial" charset="0"/>
              </a:endParaRPr>
            </a:p>
            <a:p>
              <a:pPr algn="ctr"/>
              <a:r>
                <a:rPr lang="en-US" altLang="en-US" sz="1400" b="1">
                  <a:solidFill>
                    <a:schemeClr val="hlink"/>
                  </a:solidFill>
                  <a:latin typeface="Arial" charset="0"/>
                </a:rPr>
                <a:t>400          2 ngày</a:t>
              </a:r>
              <a:endParaRPr lang="en-US" altLang="en-US" sz="1400" b="1">
                <a:solidFill>
                  <a:schemeClr val="hlink"/>
                </a:solidFill>
              </a:endParaRPr>
            </a:p>
          </p:txBody>
        </p:sp>
        <p:sp>
          <p:nvSpPr>
            <p:cNvPr id="974855" name="Text Box 7"/>
            <p:cNvSpPr txBox="1">
              <a:spLocks noChangeArrowheads="1"/>
            </p:cNvSpPr>
            <p:nvPr/>
          </p:nvSpPr>
          <p:spPr bwMode="auto">
            <a:xfrm>
              <a:off x="6596" y="11414"/>
              <a:ext cx="1584" cy="129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400" b="1">
                  <a:solidFill>
                    <a:schemeClr val="hlink"/>
                  </a:solidFill>
                  <a:latin typeface="Arial" charset="0"/>
                </a:rPr>
                <a:t>6,7                 6,7</a:t>
              </a:r>
            </a:p>
            <a:p>
              <a:pPr algn="ctr"/>
              <a:endParaRPr lang="en-US" altLang="en-US" sz="1400" b="1">
                <a:solidFill>
                  <a:schemeClr val="hlink"/>
                </a:solidFill>
                <a:latin typeface="Arial" charset="0"/>
              </a:endParaRPr>
            </a:p>
            <a:p>
              <a:pPr algn="ctr"/>
              <a:r>
                <a:rPr lang="en-US" altLang="en-US" sz="1400" b="1">
                  <a:solidFill>
                    <a:schemeClr val="hlink"/>
                  </a:solidFill>
                  <a:latin typeface="Arial" charset="0"/>
                </a:rPr>
                <a:t>Thực hiện E</a:t>
              </a:r>
            </a:p>
            <a:p>
              <a:pPr algn="ctr"/>
              <a:endParaRPr lang="en-US" altLang="en-US" sz="1400" b="1">
                <a:solidFill>
                  <a:schemeClr val="hlink"/>
                </a:solidFill>
                <a:latin typeface="Arial" charset="0"/>
              </a:endParaRPr>
            </a:p>
            <a:p>
              <a:pPr algn="ctr"/>
              <a:r>
                <a:rPr lang="en-US" altLang="en-US" sz="1400" b="1">
                  <a:solidFill>
                    <a:schemeClr val="hlink"/>
                  </a:solidFill>
                  <a:latin typeface="Arial" charset="0"/>
                </a:rPr>
                <a:t>700          2 ngày</a:t>
              </a:r>
              <a:endParaRPr lang="en-US" altLang="en-US" sz="1400" b="1">
                <a:solidFill>
                  <a:schemeClr val="hlink"/>
                </a:solidFill>
              </a:endParaRPr>
            </a:p>
          </p:txBody>
        </p:sp>
        <p:sp>
          <p:nvSpPr>
            <p:cNvPr id="974856" name="Text Box 8"/>
            <p:cNvSpPr txBox="1">
              <a:spLocks noChangeArrowheads="1"/>
            </p:cNvSpPr>
            <p:nvPr/>
          </p:nvSpPr>
          <p:spPr bwMode="auto">
            <a:xfrm>
              <a:off x="1988" y="11411"/>
              <a:ext cx="1584" cy="129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400" b="1" dirty="0">
                  <a:solidFill>
                    <a:schemeClr val="hlink"/>
                  </a:solidFill>
                  <a:latin typeface="Arial" charset="0"/>
                </a:rPr>
                <a:t>1,1                 1,1</a:t>
              </a:r>
            </a:p>
            <a:p>
              <a:pPr algn="ctr"/>
              <a:endParaRPr lang="en-US" altLang="en-US" sz="1400" b="1" dirty="0">
                <a:solidFill>
                  <a:schemeClr val="hlink"/>
                </a:solidFill>
                <a:latin typeface="Arial" charset="0"/>
              </a:endParaRPr>
            </a:p>
            <a:p>
              <a:pPr algn="ctr"/>
              <a:r>
                <a:rPr lang="en-US" altLang="en-US" sz="1400" b="1" dirty="0" err="1">
                  <a:solidFill>
                    <a:schemeClr val="hlink"/>
                  </a:solidFill>
                  <a:latin typeface="Arial" charset="0"/>
                </a:rPr>
                <a:t>Thực</a:t>
              </a:r>
              <a:r>
                <a:rPr lang="en-US" altLang="en-US" sz="1400" b="1" dirty="0">
                  <a:solidFill>
                    <a:schemeClr val="hlink"/>
                  </a:solidFill>
                  <a:latin typeface="Arial" charset="0"/>
                </a:rPr>
                <a:t> </a:t>
              </a:r>
              <a:r>
                <a:rPr lang="en-US" altLang="en-US" sz="1400" b="1" dirty="0" err="1">
                  <a:solidFill>
                    <a:schemeClr val="hlink"/>
                  </a:solidFill>
                  <a:latin typeface="Arial" charset="0"/>
                </a:rPr>
                <a:t>hiện</a:t>
              </a:r>
              <a:r>
                <a:rPr lang="en-US" altLang="en-US" sz="1400" b="1" dirty="0">
                  <a:solidFill>
                    <a:schemeClr val="hlink"/>
                  </a:solidFill>
                  <a:latin typeface="Arial" charset="0"/>
                </a:rPr>
                <a:t> A</a:t>
              </a:r>
            </a:p>
            <a:p>
              <a:pPr algn="ctr"/>
              <a:endParaRPr lang="en-US" altLang="en-US" sz="1400" b="1" dirty="0">
                <a:solidFill>
                  <a:schemeClr val="hlink"/>
                </a:solidFill>
                <a:latin typeface="Arial" charset="0"/>
              </a:endParaRPr>
            </a:p>
            <a:p>
              <a:pPr algn="ctr"/>
              <a:r>
                <a:rPr lang="en-US" altLang="en-US" sz="1400" b="1" dirty="0">
                  <a:solidFill>
                    <a:schemeClr val="hlink"/>
                  </a:solidFill>
                  <a:latin typeface="Arial" charset="0"/>
                </a:rPr>
                <a:t>300          1 ngày</a:t>
              </a:r>
              <a:endParaRPr lang="en-US" altLang="en-US" sz="1400" b="1" dirty="0">
                <a:solidFill>
                  <a:schemeClr val="hlink"/>
                </a:solidFill>
              </a:endParaRPr>
            </a:p>
          </p:txBody>
        </p:sp>
        <p:sp>
          <p:nvSpPr>
            <p:cNvPr id="974857" name="Text Box 9"/>
            <p:cNvSpPr txBox="1">
              <a:spLocks noChangeArrowheads="1"/>
            </p:cNvSpPr>
            <p:nvPr/>
          </p:nvSpPr>
          <p:spPr bwMode="auto">
            <a:xfrm>
              <a:off x="5588" y="12995"/>
              <a:ext cx="1584" cy="129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400" b="1">
                  <a:solidFill>
                    <a:schemeClr val="hlink"/>
                  </a:solidFill>
                  <a:latin typeface="Arial" charset="0"/>
                </a:rPr>
                <a:t>2,4                 3,5</a:t>
              </a:r>
            </a:p>
            <a:p>
              <a:pPr algn="ctr"/>
              <a:endParaRPr lang="en-US" altLang="en-US" sz="1400" b="1">
                <a:solidFill>
                  <a:schemeClr val="hlink"/>
                </a:solidFill>
                <a:latin typeface="Arial" charset="0"/>
              </a:endParaRPr>
            </a:p>
            <a:p>
              <a:pPr algn="ctr"/>
              <a:r>
                <a:rPr lang="en-US" altLang="en-US" sz="1400" b="1">
                  <a:solidFill>
                    <a:schemeClr val="hlink"/>
                  </a:solidFill>
                  <a:latin typeface="Arial" charset="0"/>
                </a:rPr>
                <a:t>Thực hiện D</a:t>
              </a:r>
            </a:p>
            <a:p>
              <a:pPr algn="ctr"/>
              <a:endParaRPr lang="en-US" altLang="en-US" sz="1400" b="1">
                <a:solidFill>
                  <a:schemeClr val="hlink"/>
                </a:solidFill>
                <a:latin typeface="Arial" charset="0"/>
              </a:endParaRPr>
            </a:p>
            <a:p>
              <a:pPr algn="ctr"/>
              <a:r>
                <a:rPr lang="en-US" altLang="en-US" sz="1400" b="1">
                  <a:solidFill>
                    <a:schemeClr val="hlink"/>
                  </a:solidFill>
                  <a:latin typeface="Arial" charset="0"/>
                </a:rPr>
                <a:t>600          3 ngày</a:t>
              </a:r>
              <a:endParaRPr lang="en-US" altLang="en-US" sz="1400" b="1">
                <a:solidFill>
                  <a:schemeClr val="hlink"/>
                </a:solidFill>
              </a:endParaRPr>
            </a:p>
          </p:txBody>
        </p:sp>
        <p:sp>
          <p:nvSpPr>
            <p:cNvPr id="974858" name="Line 10"/>
            <p:cNvSpPr>
              <a:spLocks noChangeShapeType="1"/>
            </p:cNvSpPr>
            <p:nvPr/>
          </p:nvSpPr>
          <p:spPr bwMode="auto">
            <a:xfrm>
              <a:off x="3572" y="12131"/>
              <a:ext cx="57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4859" name="Line 11"/>
            <p:cNvSpPr>
              <a:spLocks noChangeShapeType="1"/>
            </p:cNvSpPr>
            <p:nvPr/>
          </p:nvSpPr>
          <p:spPr bwMode="auto">
            <a:xfrm flipV="1">
              <a:off x="4868" y="10547"/>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4860" name="Line 12"/>
            <p:cNvSpPr>
              <a:spLocks noChangeShapeType="1"/>
            </p:cNvSpPr>
            <p:nvPr/>
          </p:nvSpPr>
          <p:spPr bwMode="auto">
            <a:xfrm>
              <a:off x="4868" y="10547"/>
              <a:ext cx="72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4861" name="Line 13"/>
            <p:cNvSpPr>
              <a:spLocks noChangeShapeType="1"/>
            </p:cNvSpPr>
            <p:nvPr/>
          </p:nvSpPr>
          <p:spPr bwMode="auto">
            <a:xfrm>
              <a:off x="4868" y="12707"/>
              <a:ext cx="0" cy="10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4862" name="Line 14"/>
            <p:cNvSpPr>
              <a:spLocks noChangeShapeType="1"/>
            </p:cNvSpPr>
            <p:nvPr/>
          </p:nvSpPr>
          <p:spPr bwMode="auto">
            <a:xfrm>
              <a:off x="4868" y="13715"/>
              <a:ext cx="72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4863" name="Line 15"/>
            <p:cNvSpPr>
              <a:spLocks noChangeShapeType="1"/>
            </p:cNvSpPr>
            <p:nvPr/>
          </p:nvSpPr>
          <p:spPr bwMode="auto">
            <a:xfrm flipV="1">
              <a:off x="7172" y="10547"/>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4864" name="Line 16"/>
            <p:cNvSpPr>
              <a:spLocks noChangeShapeType="1"/>
            </p:cNvSpPr>
            <p:nvPr/>
          </p:nvSpPr>
          <p:spPr bwMode="auto">
            <a:xfrm>
              <a:off x="7748" y="10547"/>
              <a:ext cx="0" cy="86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4865" name="Line 17"/>
            <p:cNvSpPr>
              <a:spLocks noChangeShapeType="1"/>
            </p:cNvSpPr>
            <p:nvPr/>
          </p:nvSpPr>
          <p:spPr bwMode="auto">
            <a:xfrm flipV="1">
              <a:off x="7172" y="13715"/>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4866" name="Line 18"/>
            <p:cNvSpPr>
              <a:spLocks noChangeShapeType="1"/>
            </p:cNvSpPr>
            <p:nvPr/>
          </p:nvSpPr>
          <p:spPr bwMode="auto">
            <a:xfrm flipV="1">
              <a:off x="7748" y="12707"/>
              <a:ext cx="0" cy="10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4867" name="Text Box 19"/>
            <p:cNvSpPr txBox="1">
              <a:spLocks noChangeArrowheads="1"/>
            </p:cNvSpPr>
            <p:nvPr/>
          </p:nvSpPr>
          <p:spPr bwMode="auto">
            <a:xfrm>
              <a:off x="3431" y="12851"/>
              <a:ext cx="10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400" b="1">
                  <a:solidFill>
                    <a:schemeClr val="hlink"/>
                  </a:solidFill>
                  <a:latin typeface="Arial" charset="0"/>
                </a:rPr>
                <a:t>F - S</a:t>
              </a:r>
              <a:endParaRPr lang="en-US" altLang="en-US" sz="1400" b="1">
                <a:solidFill>
                  <a:schemeClr val="hlink"/>
                </a:solidFill>
              </a:endParaRPr>
            </a:p>
          </p:txBody>
        </p:sp>
        <p:sp>
          <p:nvSpPr>
            <p:cNvPr id="974868" name="Text Box 20"/>
            <p:cNvSpPr txBox="1">
              <a:spLocks noChangeArrowheads="1"/>
            </p:cNvSpPr>
            <p:nvPr/>
          </p:nvSpPr>
          <p:spPr bwMode="auto">
            <a:xfrm>
              <a:off x="4292" y="10115"/>
              <a:ext cx="10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400" b="1">
                  <a:solidFill>
                    <a:schemeClr val="hlink"/>
                  </a:solidFill>
                  <a:latin typeface="Arial" charset="0"/>
                </a:rPr>
                <a:t>F - S</a:t>
              </a:r>
              <a:endParaRPr lang="en-US" altLang="en-US" sz="1400" b="1">
                <a:solidFill>
                  <a:schemeClr val="hlink"/>
                </a:solidFill>
              </a:endParaRPr>
            </a:p>
          </p:txBody>
        </p:sp>
        <p:sp>
          <p:nvSpPr>
            <p:cNvPr id="974869" name="Text Box 21"/>
            <p:cNvSpPr txBox="1">
              <a:spLocks noChangeArrowheads="1"/>
            </p:cNvSpPr>
            <p:nvPr/>
          </p:nvSpPr>
          <p:spPr bwMode="auto">
            <a:xfrm>
              <a:off x="4436" y="13859"/>
              <a:ext cx="10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400" b="1">
                  <a:solidFill>
                    <a:schemeClr val="hlink"/>
                  </a:solidFill>
                  <a:latin typeface="Arial" charset="0"/>
                </a:rPr>
                <a:t>S - S</a:t>
              </a:r>
              <a:endParaRPr lang="en-US" altLang="en-US" sz="1400" b="1">
                <a:solidFill>
                  <a:schemeClr val="hlink"/>
                </a:solidFill>
              </a:endParaRPr>
            </a:p>
          </p:txBody>
        </p:sp>
        <p:sp>
          <p:nvSpPr>
            <p:cNvPr id="974870" name="Text Box 22"/>
            <p:cNvSpPr txBox="1">
              <a:spLocks noChangeArrowheads="1"/>
            </p:cNvSpPr>
            <p:nvPr/>
          </p:nvSpPr>
          <p:spPr bwMode="auto">
            <a:xfrm>
              <a:off x="7316" y="13859"/>
              <a:ext cx="10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400" b="1">
                  <a:solidFill>
                    <a:schemeClr val="hlink"/>
                  </a:solidFill>
                  <a:latin typeface="Arial" charset="0"/>
                </a:rPr>
                <a:t>F - S</a:t>
              </a:r>
              <a:endParaRPr lang="en-US" altLang="en-US" sz="1400" b="1">
                <a:solidFill>
                  <a:schemeClr val="hlink"/>
                </a:solidFill>
              </a:endParaRPr>
            </a:p>
          </p:txBody>
        </p:sp>
        <p:sp>
          <p:nvSpPr>
            <p:cNvPr id="974871" name="Text Box 23"/>
            <p:cNvSpPr txBox="1">
              <a:spLocks noChangeArrowheads="1"/>
            </p:cNvSpPr>
            <p:nvPr/>
          </p:nvSpPr>
          <p:spPr bwMode="auto">
            <a:xfrm>
              <a:off x="7316" y="10115"/>
              <a:ext cx="10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400" b="1">
                  <a:solidFill>
                    <a:schemeClr val="hlink"/>
                  </a:solidFill>
                  <a:latin typeface="Arial" charset="0"/>
                </a:rPr>
                <a:t>F - S</a:t>
              </a:r>
              <a:endParaRPr lang="en-US" altLang="en-US" sz="1400" b="1">
                <a:solidFill>
                  <a:schemeClr val="hlink"/>
                </a:solidFill>
              </a:endParaRPr>
            </a:p>
          </p:txBody>
        </p:sp>
      </p:grpSp>
    </p:spTree>
    <p:extLst>
      <p:ext uri="{BB962C8B-B14F-4D97-AF65-F5344CB8AC3E}">
        <p14:creationId xmlns:p14="http://schemas.microsoft.com/office/powerpoint/2010/main" val="31501837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a:t>
            </a:r>
            <a:r>
              <a:rPr lang="en-US" dirty="0"/>
              <a:t>Path </a:t>
            </a:r>
            <a:r>
              <a:rPr lang="en-US" dirty="0" smtClean="0"/>
              <a:t>Method</a:t>
            </a:r>
            <a:br>
              <a:rPr lang="en-US" dirty="0" smtClean="0"/>
            </a:br>
            <a:r>
              <a:rPr lang="en-US" dirty="0" err="1" smtClean="0">
                <a:solidFill>
                  <a:srgbClr val="0070C0"/>
                </a:solidFill>
              </a:rPr>
              <a:t>Phương</a:t>
            </a:r>
            <a:r>
              <a:rPr lang="en-US" dirty="0" smtClean="0">
                <a:solidFill>
                  <a:srgbClr val="0070C0"/>
                </a:solidFill>
              </a:rPr>
              <a:t> </a:t>
            </a:r>
            <a:r>
              <a:rPr lang="en-US" dirty="0" err="1">
                <a:solidFill>
                  <a:srgbClr val="0070C0"/>
                </a:solidFill>
              </a:rPr>
              <a:t>pháp</a:t>
            </a:r>
            <a:r>
              <a:rPr lang="en-US" dirty="0">
                <a:solidFill>
                  <a:srgbClr val="0070C0"/>
                </a:solidFill>
              </a:rPr>
              <a:t> </a:t>
            </a:r>
            <a:r>
              <a:rPr lang="en-US" dirty="0" smtClean="0">
                <a:solidFill>
                  <a:srgbClr val="0070C0"/>
                </a:solidFill>
              </a:rPr>
              <a:t>CPM</a:t>
            </a:r>
            <a:endParaRPr lang="en-US" dirty="0">
              <a:solidFill>
                <a:srgbClr val="0070C0"/>
              </a:solidFill>
            </a:endParaRPr>
          </a:p>
        </p:txBody>
      </p:sp>
      <p:pic>
        <p:nvPicPr>
          <p:cNvPr id="1026" name="Picture 2"/>
          <p:cNvPicPr>
            <a:picLocks noGrp="1" noChangeAspect="1" noChangeArrowheads="1"/>
          </p:cNvPicPr>
          <p:nvPr>
            <p:ph sz="half" idx="1"/>
          </p:nvPr>
        </p:nvPicPr>
        <p:blipFill>
          <a:blip r:embed="rId2" cstate="print"/>
          <a:stretch>
            <a:fillRect/>
          </a:stretch>
        </p:blipFill>
        <p:spPr>
          <a:xfrm>
            <a:off x="1096963" y="3052170"/>
            <a:ext cx="4938712" cy="1610910"/>
          </a:xfrm>
        </p:spPr>
      </p:pic>
      <p:sp>
        <p:nvSpPr>
          <p:cNvPr id="3" name="Content Placeholder 2"/>
          <p:cNvSpPr>
            <a:spLocks noGrp="1"/>
          </p:cNvSpPr>
          <p:nvPr>
            <p:ph sz="half" idx="2"/>
          </p:nvPr>
        </p:nvSpPr>
        <p:spPr/>
        <p:txBody>
          <a:bodyPr>
            <a:normAutofit fontScale="92500" lnSpcReduction="10000"/>
          </a:bodyPr>
          <a:lstStyle/>
          <a:p>
            <a:r>
              <a:rPr lang="en-US" dirty="0">
                <a:solidFill>
                  <a:srgbClr val="0070C0"/>
                </a:solidFill>
              </a:rPr>
              <a:t>Các </a:t>
            </a:r>
            <a:r>
              <a:rPr lang="en-US" dirty="0" err="1">
                <a:solidFill>
                  <a:srgbClr val="0070C0"/>
                </a:solidFill>
              </a:rPr>
              <a:t>gói</a:t>
            </a:r>
            <a:r>
              <a:rPr lang="en-US" dirty="0">
                <a:solidFill>
                  <a:srgbClr val="0070C0"/>
                </a:solidFill>
              </a:rPr>
              <a:t> công việc </a:t>
            </a:r>
            <a:r>
              <a:rPr lang="en-US" dirty="0" err="1">
                <a:solidFill>
                  <a:srgbClr val="0070C0"/>
                </a:solidFill>
              </a:rPr>
              <a:t>đặt</a:t>
            </a:r>
            <a:r>
              <a:rPr lang="en-US" dirty="0">
                <a:solidFill>
                  <a:srgbClr val="0070C0"/>
                </a:solidFill>
              </a:rPr>
              <a:t> trong </a:t>
            </a:r>
            <a:r>
              <a:rPr lang="en-US" dirty="0" err="1">
                <a:solidFill>
                  <a:srgbClr val="0070C0"/>
                </a:solidFill>
              </a:rPr>
              <a:t>một</a:t>
            </a:r>
            <a:r>
              <a:rPr lang="en-US" dirty="0">
                <a:solidFill>
                  <a:srgbClr val="0070C0"/>
                </a:solidFill>
              </a:rPr>
              <a:t> </a:t>
            </a:r>
            <a:r>
              <a:rPr lang="en-US" dirty="0" err="1">
                <a:solidFill>
                  <a:srgbClr val="0070C0"/>
                </a:solidFill>
              </a:rPr>
              <a:t>sơ</a:t>
            </a:r>
            <a:r>
              <a:rPr lang="en-US" dirty="0">
                <a:solidFill>
                  <a:srgbClr val="0070C0"/>
                </a:solidFill>
              </a:rPr>
              <a:t> </a:t>
            </a:r>
            <a:r>
              <a:rPr lang="en-US" dirty="0" err="1">
                <a:solidFill>
                  <a:srgbClr val="0070C0"/>
                </a:solidFill>
              </a:rPr>
              <a:t>đồ</a:t>
            </a:r>
            <a:r>
              <a:rPr lang="en-US" dirty="0">
                <a:solidFill>
                  <a:srgbClr val="0070C0"/>
                </a:solidFill>
              </a:rPr>
              <a:t> </a:t>
            </a:r>
            <a:r>
              <a:rPr lang="en-US" dirty="0" err="1">
                <a:solidFill>
                  <a:srgbClr val="0070C0"/>
                </a:solidFill>
              </a:rPr>
              <a:t>mạng</a:t>
            </a:r>
            <a:endParaRPr lang="en-US" dirty="0">
              <a:solidFill>
                <a:srgbClr val="0070C0"/>
              </a:solidFill>
            </a:endParaRPr>
          </a:p>
          <a:p>
            <a:r>
              <a:rPr lang="en-US" dirty="0" err="1">
                <a:solidFill>
                  <a:srgbClr val="0070C0"/>
                </a:solidFill>
              </a:rPr>
              <a:t>Chúng</a:t>
            </a:r>
            <a:r>
              <a:rPr lang="en-US" dirty="0">
                <a:solidFill>
                  <a:srgbClr val="0070C0"/>
                </a:solidFill>
              </a:rPr>
              <a:t> </a:t>
            </a:r>
            <a:r>
              <a:rPr lang="en-US" dirty="0" err="1">
                <a:solidFill>
                  <a:srgbClr val="0070C0"/>
                </a:solidFill>
              </a:rPr>
              <a:t>phải</a:t>
            </a:r>
            <a:r>
              <a:rPr lang="en-US" dirty="0">
                <a:solidFill>
                  <a:srgbClr val="0070C0"/>
                </a:solidFill>
              </a:rPr>
              <a:t> </a:t>
            </a:r>
            <a:r>
              <a:rPr lang="en-US" dirty="0" err="1">
                <a:solidFill>
                  <a:srgbClr val="0070C0"/>
                </a:solidFill>
              </a:rPr>
              <a:t>được</a:t>
            </a:r>
            <a:r>
              <a:rPr lang="en-US" dirty="0">
                <a:solidFill>
                  <a:srgbClr val="0070C0"/>
                </a:solidFill>
              </a:rPr>
              <a:t> </a:t>
            </a:r>
            <a:r>
              <a:rPr lang="en-US" dirty="0" err="1">
                <a:solidFill>
                  <a:srgbClr val="0070C0"/>
                </a:solidFill>
              </a:rPr>
              <a:t>sắp</a:t>
            </a:r>
            <a:r>
              <a:rPr lang="en-US" dirty="0">
                <a:solidFill>
                  <a:srgbClr val="0070C0"/>
                </a:solidFill>
              </a:rPr>
              <a:t> </a:t>
            </a:r>
            <a:r>
              <a:rPr lang="en-US" dirty="0" err="1">
                <a:solidFill>
                  <a:srgbClr val="0070C0"/>
                </a:solidFill>
              </a:rPr>
              <a:t>xếp</a:t>
            </a:r>
            <a:r>
              <a:rPr lang="en-US" dirty="0">
                <a:solidFill>
                  <a:srgbClr val="0070C0"/>
                </a:solidFill>
              </a:rPr>
              <a:t> tuần </a:t>
            </a:r>
            <a:r>
              <a:rPr lang="en-US" dirty="0" err="1">
                <a:solidFill>
                  <a:srgbClr val="0070C0"/>
                </a:solidFill>
              </a:rPr>
              <a:t>tự</a:t>
            </a:r>
            <a:r>
              <a:rPr lang="en-US" dirty="0">
                <a:solidFill>
                  <a:srgbClr val="0070C0"/>
                </a:solidFill>
              </a:rPr>
              <a:t> </a:t>
            </a:r>
            <a:r>
              <a:rPr lang="en-US" dirty="0" err="1">
                <a:solidFill>
                  <a:srgbClr val="0070C0"/>
                </a:solidFill>
              </a:rPr>
              <a:t>sao</a:t>
            </a:r>
            <a:r>
              <a:rPr lang="en-US" dirty="0">
                <a:solidFill>
                  <a:srgbClr val="0070C0"/>
                </a:solidFill>
              </a:rPr>
              <a:t> </a:t>
            </a:r>
            <a:r>
              <a:rPr lang="en-US" dirty="0" err="1">
                <a:solidFill>
                  <a:srgbClr val="0070C0"/>
                </a:solidFill>
              </a:rPr>
              <a:t>cho</a:t>
            </a:r>
            <a:r>
              <a:rPr lang="en-US" dirty="0">
                <a:solidFill>
                  <a:srgbClr val="0070C0"/>
                </a:solidFill>
              </a:rPr>
              <a:t> thể </a:t>
            </a:r>
            <a:r>
              <a:rPr lang="en-US" dirty="0" err="1">
                <a:solidFill>
                  <a:srgbClr val="0070C0"/>
                </a:solidFill>
              </a:rPr>
              <a:t>hiện</a:t>
            </a:r>
            <a:r>
              <a:rPr lang="en-US" dirty="0">
                <a:solidFill>
                  <a:srgbClr val="0070C0"/>
                </a:solidFill>
              </a:rPr>
              <a:t> </a:t>
            </a:r>
            <a:r>
              <a:rPr lang="en-US" dirty="0" err="1">
                <a:solidFill>
                  <a:srgbClr val="0070C0"/>
                </a:solidFill>
              </a:rPr>
              <a:t>được</a:t>
            </a:r>
            <a:r>
              <a:rPr lang="en-US" dirty="0">
                <a:solidFill>
                  <a:srgbClr val="0070C0"/>
                </a:solidFill>
              </a:rPr>
              <a:t> </a:t>
            </a:r>
            <a:r>
              <a:rPr lang="en-US" dirty="0" err="1">
                <a:solidFill>
                  <a:srgbClr val="0070C0"/>
                </a:solidFill>
              </a:rPr>
              <a:t>tất</a:t>
            </a:r>
            <a:r>
              <a:rPr lang="en-US" dirty="0">
                <a:solidFill>
                  <a:srgbClr val="0070C0"/>
                </a:solidFill>
              </a:rPr>
              <a:t> </a:t>
            </a:r>
            <a:r>
              <a:rPr lang="en-US" dirty="0" err="1">
                <a:solidFill>
                  <a:srgbClr val="0070C0"/>
                </a:solidFill>
              </a:rPr>
              <a:t>cả</a:t>
            </a:r>
            <a:r>
              <a:rPr lang="en-US" dirty="0">
                <a:solidFill>
                  <a:srgbClr val="0070C0"/>
                </a:solidFill>
              </a:rPr>
              <a:t> các </a:t>
            </a:r>
            <a:r>
              <a:rPr lang="en-US" dirty="0" err="1">
                <a:solidFill>
                  <a:srgbClr val="0070C0"/>
                </a:solidFill>
              </a:rPr>
              <a:t>phụ</a:t>
            </a:r>
            <a:r>
              <a:rPr lang="en-US" dirty="0">
                <a:solidFill>
                  <a:srgbClr val="0070C0"/>
                </a:solidFill>
              </a:rPr>
              <a:t> </a:t>
            </a:r>
            <a:r>
              <a:rPr lang="en-US" dirty="0" err="1">
                <a:solidFill>
                  <a:srgbClr val="0070C0"/>
                </a:solidFill>
              </a:rPr>
              <a:t>thuộc</a:t>
            </a:r>
            <a:r>
              <a:rPr lang="en-US" dirty="0">
                <a:solidFill>
                  <a:srgbClr val="0070C0"/>
                </a:solidFill>
              </a:rPr>
              <a:t> và </a:t>
            </a:r>
            <a:r>
              <a:rPr lang="en-US" dirty="0" err="1">
                <a:solidFill>
                  <a:srgbClr val="0070C0"/>
                </a:solidFill>
              </a:rPr>
              <a:t>đường</a:t>
            </a:r>
            <a:r>
              <a:rPr lang="en-US" dirty="0">
                <a:solidFill>
                  <a:srgbClr val="0070C0"/>
                </a:solidFill>
              </a:rPr>
              <a:t> </a:t>
            </a:r>
            <a:r>
              <a:rPr lang="en-US" dirty="0" err="1">
                <a:solidFill>
                  <a:srgbClr val="0070C0"/>
                </a:solidFill>
              </a:rPr>
              <a:t>đi</a:t>
            </a:r>
            <a:r>
              <a:rPr lang="en-US" dirty="0">
                <a:solidFill>
                  <a:srgbClr val="0070C0"/>
                </a:solidFill>
              </a:rPr>
              <a:t> kết </a:t>
            </a:r>
            <a:r>
              <a:rPr lang="en-US" dirty="0" err="1">
                <a:solidFill>
                  <a:srgbClr val="0070C0"/>
                </a:solidFill>
              </a:rPr>
              <a:t>thúc</a:t>
            </a:r>
            <a:endParaRPr lang="en-US" dirty="0">
              <a:solidFill>
                <a:srgbClr val="0070C0"/>
              </a:solidFill>
            </a:endParaRPr>
          </a:p>
          <a:p>
            <a:r>
              <a:rPr lang="en-US" dirty="0" err="1" smtClean="0">
                <a:solidFill>
                  <a:srgbClr val="0070C0"/>
                </a:solidFill>
              </a:rPr>
              <a:t>Cần</a:t>
            </a:r>
            <a:r>
              <a:rPr lang="en-US" dirty="0" smtClean="0">
                <a:solidFill>
                  <a:srgbClr val="0070C0"/>
                </a:solidFill>
              </a:rPr>
              <a:t> </a:t>
            </a:r>
            <a:r>
              <a:rPr lang="en-US" dirty="0" err="1">
                <a:solidFill>
                  <a:srgbClr val="0070C0"/>
                </a:solidFill>
              </a:rPr>
              <a:t>phải</a:t>
            </a:r>
            <a:r>
              <a:rPr lang="en-US" dirty="0">
                <a:solidFill>
                  <a:srgbClr val="0070C0"/>
                </a:solidFill>
              </a:rPr>
              <a:t> </a:t>
            </a:r>
            <a:r>
              <a:rPr lang="en-US" dirty="0" err="1">
                <a:solidFill>
                  <a:srgbClr val="0070C0"/>
                </a:solidFill>
              </a:rPr>
              <a:t>tính</a:t>
            </a:r>
            <a:r>
              <a:rPr lang="en-US" dirty="0">
                <a:solidFill>
                  <a:srgbClr val="0070C0"/>
                </a:solidFill>
              </a:rPr>
              <a:t> </a:t>
            </a:r>
            <a:r>
              <a:rPr lang="en-US" dirty="0" err="1">
                <a:solidFill>
                  <a:srgbClr val="0070C0"/>
                </a:solidFill>
              </a:rPr>
              <a:t>toán</a:t>
            </a:r>
            <a:r>
              <a:rPr lang="en-US" dirty="0">
                <a:solidFill>
                  <a:srgbClr val="0070C0"/>
                </a:solidFill>
              </a:rPr>
              <a:t> </a:t>
            </a:r>
            <a:r>
              <a:rPr lang="en-US" dirty="0" err="1">
                <a:solidFill>
                  <a:srgbClr val="0070C0"/>
                </a:solidFill>
              </a:rPr>
              <a:t>thời</a:t>
            </a:r>
            <a:r>
              <a:rPr lang="en-US" dirty="0">
                <a:solidFill>
                  <a:srgbClr val="0070C0"/>
                </a:solidFill>
              </a:rPr>
              <a:t> </a:t>
            </a:r>
            <a:r>
              <a:rPr lang="en-US" dirty="0" err="1">
                <a:solidFill>
                  <a:srgbClr val="0070C0"/>
                </a:solidFill>
              </a:rPr>
              <a:t>gian</a:t>
            </a:r>
            <a:r>
              <a:rPr lang="en-US" dirty="0">
                <a:solidFill>
                  <a:srgbClr val="0070C0"/>
                </a:solidFill>
              </a:rPr>
              <a:t> </a:t>
            </a:r>
            <a:r>
              <a:rPr lang="en-US" dirty="0" err="1">
                <a:solidFill>
                  <a:srgbClr val="0070C0"/>
                </a:solidFill>
              </a:rPr>
              <a:t>dự</a:t>
            </a:r>
            <a:r>
              <a:rPr lang="en-US" dirty="0">
                <a:solidFill>
                  <a:srgbClr val="0070C0"/>
                </a:solidFill>
              </a:rPr>
              <a:t> </a:t>
            </a:r>
            <a:r>
              <a:rPr lang="en-US" dirty="0" err="1">
                <a:solidFill>
                  <a:srgbClr val="0070C0"/>
                </a:solidFill>
              </a:rPr>
              <a:t>trữ</a:t>
            </a:r>
            <a:r>
              <a:rPr lang="en-US" dirty="0">
                <a:solidFill>
                  <a:srgbClr val="0070C0"/>
                </a:solidFill>
              </a:rPr>
              <a:t> (float) hay </a:t>
            </a:r>
            <a:r>
              <a:rPr lang="en-US" dirty="0" err="1">
                <a:solidFill>
                  <a:srgbClr val="0070C0"/>
                </a:solidFill>
              </a:rPr>
              <a:t>thời</a:t>
            </a:r>
            <a:r>
              <a:rPr lang="en-US" dirty="0">
                <a:solidFill>
                  <a:srgbClr val="0070C0"/>
                </a:solidFill>
              </a:rPr>
              <a:t> </a:t>
            </a:r>
            <a:r>
              <a:rPr lang="en-US" dirty="0" err="1">
                <a:solidFill>
                  <a:srgbClr val="0070C0"/>
                </a:solidFill>
              </a:rPr>
              <a:t>gian</a:t>
            </a:r>
            <a:r>
              <a:rPr lang="en-US" dirty="0">
                <a:solidFill>
                  <a:srgbClr val="0070C0"/>
                </a:solidFill>
              </a:rPr>
              <a:t> </a:t>
            </a:r>
            <a:r>
              <a:rPr lang="en-US" dirty="0" err="1">
                <a:solidFill>
                  <a:srgbClr val="0070C0"/>
                </a:solidFill>
              </a:rPr>
              <a:t>trì</a:t>
            </a:r>
            <a:r>
              <a:rPr lang="en-US" dirty="0">
                <a:solidFill>
                  <a:srgbClr val="0070C0"/>
                </a:solidFill>
              </a:rPr>
              <a:t> </a:t>
            </a:r>
            <a:r>
              <a:rPr lang="en-US" dirty="0" err="1">
                <a:solidFill>
                  <a:srgbClr val="0070C0"/>
                </a:solidFill>
              </a:rPr>
              <a:t>hoãn</a:t>
            </a:r>
            <a:r>
              <a:rPr lang="en-US" dirty="0">
                <a:solidFill>
                  <a:srgbClr val="0070C0"/>
                </a:solidFill>
              </a:rPr>
              <a:t> (slack) </a:t>
            </a:r>
            <a:r>
              <a:rPr lang="en-US" dirty="0" err="1">
                <a:solidFill>
                  <a:srgbClr val="0070C0"/>
                </a:solidFill>
              </a:rPr>
              <a:t>cho</a:t>
            </a:r>
            <a:r>
              <a:rPr lang="en-US" dirty="0">
                <a:solidFill>
                  <a:srgbClr val="0070C0"/>
                </a:solidFill>
              </a:rPr>
              <a:t> </a:t>
            </a:r>
            <a:r>
              <a:rPr lang="en-US" dirty="0" err="1">
                <a:solidFill>
                  <a:srgbClr val="0070C0"/>
                </a:solidFill>
              </a:rPr>
              <a:t>mỗi</a:t>
            </a:r>
            <a:r>
              <a:rPr lang="en-US" dirty="0">
                <a:solidFill>
                  <a:srgbClr val="0070C0"/>
                </a:solidFill>
              </a:rPr>
              <a:t> </a:t>
            </a:r>
            <a:r>
              <a:rPr lang="en-US" dirty="0" err="1">
                <a:solidFill>
                  <a:srgbClr val="0070C0"/>
                </a:solidFill>
              </a:rPr>
              <a:t>gói</a:t>
            </a:r>
            <a:r>
              <a:rPr lang="en-US" dirty="0">
                <a:solidFill>
                  <a:srgbClr val="0070C0"/>
                </a:solidFill>
              </a:rPr>
              <a:t> công việc  và </a:t>
            </a:r>
            <a:r>
              <a:rPr lang="en-US" dirty="0" err="1">
                <a:solidFill>
                  <a:srgbClr val="0070C0"/>
                </a:solidFill>
              </a:rPr>
              <a:t>tính</a:t>
            </a:r>
            <a:r>
              <a:rPr lang="en-US" dirty="0">
                <a:solidFill>
                  <a:srgbClr val="0070C0"/>
                </a:solidFill>
              </a:rPr>
              <a:t> </a:t>
            </a:r>
            <a:r>
              <a:rPr lang="en-US" dirty="0" err="1">
                <a:solidFill>
                  <a:srgbClr val="0070C0"/>
                </a:solidFill>
              </a:rPr>
              <a:t>toán</a:t>
            </a:r>
            <a:r>
              <a:rPr lang="en-US" dirty="0">
                <a:solidFill>
                  <a:srgbClr val="0070C0"/>
                </a:solidFill>
              </a:rPr>
              <a:t> </a:t>
            </a:r>
            <a:r>
              <a:rPr lang="en-US" dirty="0" err="1">
                <a:solidFill>
                  <a:srgbClr val="0070C0"/>
                </a:solidFill>
              </a:rPr>
              <a:t>đường</a:t>
            </a:r>
            <a:r>
              <a:rPr lang="en-US" dirty="0">
                <a:solidFill>
                  <a:srgbClr val="0070C0"/>
                </a:solidFill>
              </a:rPr>
              <a:t> </a:t>
            </a:r>
            <a:r>
              <a:rPr lang="en-US" dirty="0" err="1">
                <a:solidFill>
                  <a:srgbClr val="0070C0"/>
                </a:solidFill>
              </a:rPr>
              <a:t>tới</a:t>
            </a:r>
            <a:r>
              <a:rPr lang="en-US" dirty="0">
                <a:solidFill>
                  <a:srgbClr val="0070C0"/>
                </a:solidFill>
              </a:rPr>
              <a:t> </a:t>
            </a:r>
            <a:r>
              <a:rPr lang="en-US" dirty="0" err="1" smtClean="0">
                <a:solidFill>
                  <a:srgbClr val="0070C0"/>
                </a:solidFill>
              </a:rPr>
              <a:t>hạn</a:t>
            </a:r>
            <a:endParaRPr lang="en-US" dirty="0" smtClean="0">
              <a:solidFill>
                <a:srgbClr val="0070C0"/>
              </a:solidFill>
            </a:endParaRPr>
          </a:p>
          <a:p>
            <a:r>
              <a:rPr lang="en-US" dirty="0" smtClean="0"/>
              <a:t>Job </a:t>
            </a:r>
            <a:r>
              <a:rPr lang="en-US" dirty="0"/>
              <a:t>packages placed in a network diagram</a:t>
            </a:r>
          </a:p>
          <a:p>
            <a:r>
              <a:rPr lang="en-US" dirty="0"/>
              <a:t>They must be sequentially organized so that all dependencies and end routes are shown</a:t>
            </a:r>
          </a:p>
          <a:p>
            <a:r>
              <a:rPr lang="en-US" dirty="0"/>
              <a:t>Need to calculate the reserve time (float) or delay time (slack) for each work package and calculate the critical line</a:t>
            </a:r>
          </a:p>
          <a:p>
            <a:endParaRPr lang="en-US" dirty="0"/>
          </a:p>
        </p:txBody>
      </p:sp>
      <p:sp>
        <p:nvSpPr>
          <p:cNvPr id="4" name=" 3"/>
          <p:cNvSpPr>
            <a:spLocks noGrp="1"/>
          </p:cNvSpPr>
          <p:nvPr/>
        </p:nvSpPr>
        <p:spPr bwMode="auto">
          <a:xfrm>
            <a:off x="8400256" y="6380284"/>
            <a:ext cx="2016224"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dirty="0">
                <a:solidFill>
                  <a:schemeClr val="bg1"/>
                </a:solidFill>
              </a:rPr>
              <a:t>14</a:t>
            </a:r>
          </a:p>
        </p:txBody>
      </p:sp>
    </p:spTree>
    <p:extLst>
      <p:ext uri="{BB962C8B-B14F-4D97-AF65-F5344CB8AC3E}">
        <p14:creationId xmlns:p14="http://schemas.microsoft.com/office/powerpoint/2010/main" val="634744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Gantt chart</a:t>
            </a:r>
            <a:r>
              <a:rPr lang="en-US" smtClean="0"/>
              <a:t/>
            </a:r>
            <a:br>
              <a:rPr lang="en-US" smtClean="0"/>
            </a:br>
            <a:r>
              <a:rPr lang="en-US" smtClean="0">
                <a:solidFill>
                  <a:srgbClr val="0070C0"/>
                </a:solidFill>
              </a:rPr>
              <a:t>Biểu đồ Gantt</a:t>
            </a:r>
            <a:endParaRPr lang="en-US" dirty="0">
              <a:solidFill>
                <a:srgbClr val="0070C0"/>
              </a:solidFill>
            </a:endParaRPr>
          </a:p>
        </p:txBody>
      </p:sp>
      <p:pic>
        <p:nvPicPr>
          <p:cNvPr id="2050" name="Picture 2"/>
          <p:cNvPicPr>
            <a:picLocks noGrp="1" noChangeAspect="1" noChangeArrowheads="1"/>
          </p:cNvPicPr>
          <p:nvPr>
            <p:ph sz="half" idx="1"/>
          </p:nvPr>
        </p:nvPicPr>
        <p:blipFill>
          <a:blip r:embed="rId2" cstate="print"/>
          <a:stretch>
            <a:fillRect/>
          </a:stretch>
        </p:blipFill>
        <p:spPr>
          <a:xfrm>
            <a:off x="1096963" y="2207840"/>
            <a:ext cx="4938712" cy="3299570"/>
          </a:xfrm>
        </p:spPr>
      </p:pic>
      <p:sp>
        <p:nvSpPr>
          <p:cNvPr id="3" name="Content Placeholder 2"/>
          <p:cNvSpPr>
            <a:spLocks noGrp="1"/>
          </p:cNvSpPr>
          <p:nvPr>
            <p:ph sz="half" idx="2"/>
          </p:nvPr>
        </p:nvSpPr>
        <p:spPr/>
        <p:txBody>
          <a:bodyPr/>
          <a:lstStyle/>
          <a:p>
            <a:r>
              <a:rPr lang="en-US" dirty="0"/>
              <a:t>A chart showing actual results compared to planned work</a:t>
            </a:r>
          </a:p>
          <a:p>
            <a:r>
              <a:rPr lang="en-US" dirty="0"/>
              <a:t>Very effective tool to provide project status updates</a:t>
            </a:r>
          </a:p>
          <a:p>
            <a:r>
              <a:rPr lang="en-US" dirty="0" err="1" smtClean="0">
                <a:solidFill>
                  <a:srgbClr val="0070C0"/>
                </a:solidFill>
              </a:rPr>
              <a:t>Là</a:t>
            </a:r>
            <a:r>
              <a:rPr lang="en-US" dirty="0" smtClean="0">
                <a:solidFill>
                  <a:srgbClr val="0070C0"/>
                </a:solidFill>
              </a:rPr>
              <a:t> </a:t>
            </a:r>
            <a:r>
              <a:rPr lang="en-US" dirty="0" err="1">
                <a:solidFill>
                  <a:srgbClr val="0070C0"/>
                </a:solidFill>
              </a:rPr>
              <a:t>biểu</a:t>
            </a:r>
            <a:r>
              <a:rPr lang="en-US" dirty="0">
                <a:solidFill>
                  <a:srgbClr val="0070C0"/>
                </a:solidFill>
              </a:rPr>
              <a:t> </a:t>
            </a:r>
            <a:r>
              <a:rPr lang="en-US" dirty="0" err="1">
                <a:solidFill>
                  <a:srgbClr val="0070C0"/>
                </a:solidFill>
              </a:rPr>
              <a:t>đồ</a:t>
            </a:r>
            <a:r>
              <a:rPr lang="en-US" dirty="0">
                <a:solidFill>
                  <a:srgbClr val="0070C0"/>
                </a:solidFill>
              </a:rPr>
              <a:t> </a:t>
            </a:r>
            <a:r>
              <a:rPr lang="en-US" dirty="0" err="1">
                <a:solidFill>
                  <a:srgbClr val="0070C0"/>
                </a:solidFill>
              </a:rPr>
              <a:t>hiển</a:t>
            </a:r>
            <a:r>
              <a:rPr lang="en-US" dirty="0">
                <a:solidFill>
                  <a:srgbClr val="0070C0"/>
                </a:solidFill>
              </a:rPr>
              <a:t> </a:t>
            </a:r>
            <a:r>
              <a:rPr lang="en-US" dirty="0" err="1">
                <a:solidFill>
                  <a:srgbClr val="0070C0"/>
                </a:solidFill>
              </a:rPr>
              <a:t>thị</a:t>
            </a:r>
            <a:r>
              <a:rPr lang="en-US" dirty="0">
                <a:solidFill>
                  <a:srgbClr val="0070C0"/>
                </a:solidFill>
              </a:rPr>
              <a:t> </a:t>
            </a:r>
            <a:r>
              <a:rPr lang="en-US" dirty="0" smtClean="0">
                <a:solidFill>
                  <a:srgbClr val="0070C0"/>
                </a:solidFill>
              </a:rPr>
              <a:t>kết quả </a:t>
            </a:r>
            <a:r>
              <a:rPr lang="en-US" dirty="0" err="1">
                <a:solidFill>
                  <a:srgbClr val="0070C0"/>
                </a:solidFill>
              </a:rPr>
              <a:t>thực</a:t>
            </a:r>
            <a:r>
              <a:rPr lang="en-US" dirty="0">
                <a:solidFill>
                  <a:srgbClr val="0070C0"/>
                </a:solidFill>
              </a:rPr>
              <a:t> </a:t>
            </a:r>
            <a:r>
              <a:rPr lang="en-US" dirty="0" err="1">
                <a:solidFill>
                  <a:srgbClr val="0070C0"/>
                </a:solidFill>
              </a:rPr>
              <a:t>tế</a:t>
            </a:r>
            <a:r>
              <a:rPr lang="en-US" dirty="0">
                <a:solidFill>
                  <a:srgbClr val="0070C0"/>
                </a:solidFill>
              </a:rPr>
              <a:t> so </a:t>
            </a:r>
            <a:r>
              <a:rPr lang="en-US" dirty="0" err="1">
                <a:solidFill>
                  <a:srgbClr val="0070C0"/>
                </a:solidFill>
              </a:rPr>
              <a:t>với</a:t>
            </a:r>
            <a:r>
              <a:rPr lang="en-US" dirty="0">
                <a:solidFill>
                  <a:srgbClr val="0070C0"/>
                </a:solidFill>
              </a:rPr>
              <a:t> </a:t>
            </a:r>
            <a:r>
              <a:rPr lang="en-US" dirty="0" smtClean="0">
                <a:solidFill>
                  <a:srgbClr val="0070C0"/>
                </a:solidFill>
              </a:rPr>
              <a:t>công việc </a:t>
            </a:r>
            <a:r>
              <a:rPr lang="en-US" dirty="0" err="1" smtClean="0">
                <a:solidFill>
                  <a:srgbClr val="0070C0"/>
                </a:solidFill>
              </a:rPr>
              <a:t>theo</a:t>
            </a:r>
            <a:r>
              <a:rPr lang="en-US" dirty="0" smtClean="0">
                <a:solidFill>
                  <a:srgbClr val="0070C0"/>
                </a:solidFill>
              </a:rPr>
              <a:t> kế </a:t>
            </a:r>
            <a:r>
              <a:rPr lang="en-US" dirty="0" err="1" smtClean="0">
                <a:solidFill>
                  <a:srgbClr val="0070C0"/>
                </a:solidFill>
              </a:rPr>
              <a:t>hoạch</a:t>
            </a:r>
            <a:endParaRPr lang="en-US" dirty="0">
              <a:solidFill>
                <a:srgbClr val="0070C0"/>
              </a:solidFill>
            </a:endParaRPr>
          </a:p>
          <a:p>
            <a:r>
              <a:rPr lang="en-US" dirty="0" err="1" smtClean="0">
                <a:solidFill>
                  <a:srgbClr val="0070C0"/>
                </a:solidFill>
              </a:rPr>
              <a:t>Là</a:t>
            </a:r>
            <a:r>
              <a:rPr lang="en-US" dirty="0" smtClean="0">
                <a:solidFill>
                  <a:srgbClr val="0070C0"/>
                </a:solidFill>
              </a:rPr>
              <a:t> </a:t>
            </a:r>
            <a:r>
              <a:rPr lang="en-US" dirty="0">
                <a:solidFill>
                  <a:srgbClr val="0070C0"/>
                </a:solidFill>
              </a:rPr>
              <a:t>công </a:t>
            </a:r>
            <a:r>
              <a:rPr lang="en-US" dirty="0" err="1">
                <a:solidFill>
                  <a:srgbClr val="0070C0"/>
                </a:solidFill>
              </a:rPr>
              <a:t>cụ</a:t>
            </a:r>
            <a:r>
              <a:rPr lang="en-US" dirty="0">
                <a:solidFill>
                  <a:srgbClr val="0070C0"/>
                </a:solidFill>
              </a:rPr>
              <a:t> </a:t>
            </a:r>
            <a:r>
              <a:rPr lang="en-US" dirty="0" err="1">
                <a:solidFill>
                  <a:srgbClr val="0070C0"/>
                </a:solidFill>
              </a:rPr>
              <a:t>rất</a:t>
            </a:r>
            <a:r>
              <a:rPr lang="en-US" dirty="0">
                <a:solidFill>
                  <a:srgbClr val="0070C0"/>
                </a:solidFill>
              </a:rPr>
              <a:t> </a:t>
            </a:r>
            <a:r>
              <a:rPr lang="en-US" dirty="0" err="1">
                <a:solidFill>
                  <a:srgbClr val="0070C0"/>
                </a:solidFill>
              </a:rPr>
              <a:t>hiệu</a:t>
            </a:r>
            <a:r>
              <a:rPr lang="en-US" dirty="0">
                <a:solidFill>
                  <a:srgbClr val="0070C0"/>
                </a:solidFill>
              </a:rPr>
              <a:t> quả trong việc </a:t>
            </a:r>
            <a:r>
              <a:rPr lang="en-US" dirty="0" err="1">
                <a:solidFill>
                  <a:srgbClr val="0070C0"/>
                </a:solidFill>
              </a:rPr>
              <a:t>cung</a:t>
            </a:r>
            <a:r>
              <a:rPr lang="en-US" dirty="0">
                <a:solidFill>
                  <a:srgbClr val="0070C0"/>
                </a:solidFill>
              </a:rPr>
              <a:t> </a:t>
            </a:r>
            <a:r>
              <a:rPr lang="en-US" dirty="0" err="1">
                <a:solidFill>
                  <a:srgbClr val="0070C0"/>
                </a:solidFill>
              </a:rPr>
              <a:t>cấp</a:t>
            </a:r>
            <a:r>
              <a:rPr lang="en-US" dirty="0">
                <a:solidFill>
                  <a:srgbClr val="0070C0"/>
                </a:solidFill>
              </a:rPr>
              <a:t> </a:t>
            </a:r>
            <a:r>
              <a:rPr lang="en-US" dirty="0" err="1">
                <a:solidFill>
                  <a:srgbClr val="0070C0"/>
                </a:solidFill>
              </a:rPr>
              <a:t>thông</a:t>
            </a:r>
            <a:r>
              <a:rPr lang="en-US" dirty="0">
                <a:solidFill>
                  <a:srgbClr val="0070C0"/>
                </a:solidFill>
              </a:rPr>
              <a:t> </a:t>
            </a:r>
            <a:r>
              <a:rPr lang="en-US" dirty="0" smtClean="0">
                <a:solidFill>
                  <a:srgbClr val="0070C0"/>
                </a:solidFill>
              </a:rPr>
              <a:t>tin </a:t>
            </a:r>
            <a:r>
              <a:rPr lang="en-US" dirty="0" err="1">
                <a:solidFill>
                  <a:srgbClr val="0070C0"/>
                </a:solidFill>
              </a:rPr>
              <a:t>cập</a:t>
            </a:r>
            <a:r>
              <a:rPr lang="en-US" dirty="0">
                <a:solidFill>
                  <a:srgbClr val="0070C0"/>
                </a:solidFill>
              </a:rPr>
              <a:t> </a:t>
            </a:r>
            <a:r>
              <a:rPr lang="en-US" dirty="0" err="1" smtClean="0">
                <a:solidFill>
                  <a:srgbClr val="0070C0"/>
                </a:solidFill>
              </a:rPr>
              <a:t>nhập</a:t>
            </a:r>
            <a:r>
              <a:rPr lang="en-US" dirty="0" smtClean="0">
                <a:solidFill>
                  <a:srgbClr val="0070C0"/>
                </a:solidFill>
              </a:rPr>
              <a:t> </a:t>
            </a:r>
            <a:r>
              <a:rPr lang="en-US" dirty="0" err="1" smtClean="0">
                <a:solidFill>
                  <a:srgbClr val="0070C0"/>
                </a:solidFill>
              </a:rPr>
              <a:t>tình</a:t>
            </a:r>
            <a:r>
              <a:rPr lang="en-US" dirty="0" smtClean="0">
                <a:solidFill>
                  <a:srgbClr val="0070C0"/>
                </a:solidFill>
              </a:rPr>
              <a:t> </a:t>
            </a:r>
            <a:r>
              <a:rPr lang="en-US" dirty="0" err="1" smtClean="0">
                <a:solidFill>
                  <a:srgbClr val="0070C0"/>
                </a:solidFill>
              </a:rPr>
              <a:t>trạng</a:t>
            </a:r>
            <a:r>
              <a:rPr lang="en-US" dirty="0" smtClean="0">
                <a:solidFill>
                  <a:srgbClr val="0070C0"/>
                </a:solidFill>
              </a:rPr>
              <a:t> </a:t>
            </a:r>
            <a:r>
              <a:rPr lang="en-US" dirty="0" err="1" smtClean="0">
                <a:solidFill>
                  <a:srgbClr val="0070C0"/>
                </a:solidFill>
              </a:rPr>
              <a:t>dự</a:t>
            </a:r>
            <a:r>
              <a:rPr lang="en-US" dirty="0" smtClean="0">
                <a:solidFill>
                  <a:srgbClr val="0070C0"/>
                </a:solidFill>
              </a:rPr>
              <a:t> án</a:t>
            </a:r>
            <a:endParaRPr lang="en-US" dirty="0">
              <a:solidFill>
                <a:srgbClr val="0070C0"/>
              </a:solidFill>
            </a:endParaRPr>
          </a:p>
        </p:txBody>
      </p:sp>
      <p:sp>
        <p:nvSpPr>
          <p:cNvPr id="4" name=" 3"/>
          <p:cNvSpPr>
            <a:spLocks noGrp="1"/>
          </p:cNvSpPr>
          <p:nvPr/>
        </p:nvSpPr>
        <p:spPr bwMode="auto">
          <a:xfrm>
            <a:off x="8400256" y="6380284"/>
            <a:ext cx="2016224"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dirty="0">
                <a:solidFill>
                  <a:schemeClr val="bg1"/>
                </a:solidFill>
              </a:rPr>
              <a:t>19</a:t>
            </a:r>
          </a:p>
        </p:txBody>
      </p:sp>
      <p:sp>
        <p:nvSpPr>
          <p:cNvPr id="5" name=" 3"/>
          <p:cNvSpPr>
            <a:spLocks noGrp="1"/>
          </p:cNvSpPr>
          <p:nvPr/>
        </p:nvSpPr>
        <p:spPr bwMode="auto">
          <a:xfrm>
            <a:off x="2798884" y="6380284"/>
            <a:ext cx="279306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dirty="0" err="1">
                <a:solidFill>
                  <a:schemeClr val="bg1"/>
                </a:solidFill>
              </a:rPr>
              <a:t>Chương</a:t>
            </a:r>
            <a:r>
              <a:rPr lang="en-US" dirty="0">
                <a:solidFill>
                  <a:schemeClr val="bg1"/>
                </a:solidFill>
              </a:rPr>
              <a:t> 4: </a:t>
            </a:r>
            <a:r>
              <a:rPr lang="en-US" dirty="0" err="1">
                <a:solidFill>
                  <a:schemeClr val="bg1"/>
                </a:solidFill>
              </a:rPr>
              <a:t>Thời</a:t>
            </a:r>
            <a:r>
              <a:rPr lang="en-US" dirty="0">
                <a:solidFill>
                  <a:schemeClr val="bg1"/>
                </a:solidFill>
              </a:rPr>
              <a:t> </a:t>
            </a:r>
            <a:r>
              <a:rPr lang="en-US" dirty="0" err="1">
                <a:solidFill>
                  <a:schemeClr val="bg1"/>
                </a:solidFill>
              </a:rPr>
              <a:t>gian</a:t>
            </a:r>
            <a:r>
              <a:rPr lang="en-US" dirty="0">
                <a:solidFill>
                  <a:schemeClr val="bg1"/>
                </a:solidFill>
              </a:rPr>
              <a:t> </a:t>
            </a:r>
            <a:r>
              <a:rPr lang="en-US" dirty="0" err="1">
                <a:solidFill>
                  <a:schemeClr val="bg1"/>
                </a:solidFill>
              </a:rPr>
              <a:t>thực</a:t>
            </a:r>
            <a:r>
              <a:rPr lang="en-US" dirty="0">
                <a:solidFill>
                  <a:schemeClr val="bg1"/>
                </a:solidFill>
              </a:rPr>
              <a:t> </a:t>
            </a:r>
            <a:r>
              <a:rPr lang="en-US" dirty="0" err="1">
                <a:solidFill>
                  <a:schemeClr val="bg1"/>
                </a:solidFill>
              </a:rPr>
              <a:t>hiên</a:t>
            </a:r>
            <a:r>
              <a:rPr lang="en-US" dirty="0">
                <a:solidFill>
                  <a:schemeClr val="bg1"/>
                </a:solidFill>
              </a:rPr>
              <a:t> </a:t>
            </a:r>
            <a:r>
              <a:rPr lang="en-US" dirty="0" err="1">
                <a:solidFill>
                  <a:schemeClr val="bg1"/>
                </a:solidFill>
              </a:rPr>
              <a:t>dự</a:t>
            </a:r>
            <a:r>
              <a:rPr lang="en-US" dirty="0">
                <a:solidFill>
                  <a:schemeClr val="bg1"/>
                </a:solidFill>
              </a:rPr>
              <a:t> </a:t>
            </a:r>
            <a:r>
              <a:rPr lang="en-US" dirty="0" err="1">
                <a:solidFill>
                  <a:schemeClr val="bg1"/>
                </a:solidFill>
              </a:rPr>
              <a:t>án</a:t>
            </a:r>
            <a:endParaRPr lang="en-US" dirty="0">
              <a:solidFill>
                <a:schemeClr val="bg1"/>
              </a:solidFill>
            </a:endParaRPr>
          </a:p>
        </p:txBody>
      </p:sp>
    </p:spTree>
    <p:extLst>
      <p:ext uri="{BB962C8B-B14F-4D97-AF65-F5344CB8AC3E}">
        <p14:creationId xmlns:p14="http://schemas.microsoft.com/office/powerpoint/2010/main" val="132344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t>Các thành phần của giá trị thu được</a:t>
            </a:r>
          </a:p>
          <a:p>
            <a:r>
              <a:rPr lang="en-US" smtClean="0"/>
              <a:t>Chi phí cơ bản</a:t>
            </a:r>
          </a:p>
          <a:p>
            <a:r>
              <a:rPr lang="en-US" smtClean="0"/>
              <a:t>Biểu đồ theo dõi Gantt</a:t>
            </a:r>
          </a:p>
          <a:p>
            <a:r>
              <a:rPr lang="en-US" smtClean="0"/>
              <a:t>Tính toán giá trị thu được</a:t>
            </a:r>
            <a:endParaRPr lang="en-US" dirty="0"/>
          </a:p>
        </p:txBody>
      </p:sp>
      <p:sp>
        <p:nvSpPr>
          <p:cNvPr id="2" name="Title 1"/>
          <p:cNvSpPr>
            <a:spLocks noGrp="1"/>
          </p:cNvSpPr>
          <p:nvPr>
            <p:ph type="title"/>
          </p:nvPr>
        </p:nvSpPr>
        <p:spPr/>
        <p:txBody>
          <a:bodyPr/>
          <a:lstStyle/>
          <a:p>
            <a:r>
              <a:rPr lang="en-US" dirty="0" err="1" smtClean="0"/>
              <a:t>Triển</a:t>
            </a:r>
            <a:r>
              <a:rPr lang="en-US" dirty="0" smtClean="0"/>
              <a:t> </a:t>
            </a:r>
            <a:r>
              <a:rPr lang="en-US" dirty="0" err="1" smtClean="0"/>
              <a:t>khai</a:t>
            </a:r>
            <a:r>
              <a:rPr lang="en-US" dirty="0" smtClean="0"/>
              <a:t> </a:t>
            </a:r>
            <a:r>
              <a:rPr lang="en-US" dirty="0" err="1" smtClean="0"/>
              <a:t>lịch</a:t>
            </a:r>
            <a:r>
              <a:rPr lang="en-US" dirty="0" smtClean="0"/>
              <a:t> </a:t>
            </a:r>
            <a:r>
              <a:rPr lang="en-US" dirty="0" err="1" smtClean="0"/>
              <a:t>trình</a:t>
            </a:r>
            <a:endParaRPr lang="en-US" dirty="0"/>
          </a:p>
        </p:txBody>
      </p:sp>
      <p:sp>
        <p:nvSpPr>
          <p:cNvPr id="4" name=" 3"/>
          <p:cNvSpPr>
            <a:spLocks noGrp="1"/>
          </p:cNvSpPr>
          <p:nvPr/>
        </p:nvSpPr>
        <p:spPr bwMode="auto">
          <a:xfrm>
            <a:off x="8400256" y="6380284"/>
            <a:ext cx="2016224"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dirty="0">
                <a:solidFill>
                  <a:schemeClr val="bg1"/>
                </a:solidFill>
              </a:rPr>
              <a:t>15</a:t>
            </a:r>
          </a:p>
        </p:txBody>
      </p:sp>
    </p:spTree>
    <p:extLst>
      <p:ext uri="{BB962C8B-B14F-4D97-AF65-F5344CB8AC3E}">
        <p14:creationId xmlns:p14="http://schemas.microsoft.com/office/powerpoint/2010/main" val="31626959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t>Là khoản ước lượng được tính bằng tổng tất cả các chi phí: lao động, trang thiết bị…</a:t>
            </a:r>
          </a:p>
          <a:p>
            <a:r>
              <a:rPr lang="en-US" smtClean="0"/>
              <a:t>Phần trăm hoàn thành (Percent complete) là khoản ước tính công việc hoàn thành trong một hoạt động</a:t>
            </a:r>
          </a:p>
          <a:p>
            <a:pPr lvl="1"/>
            <a:r>
              <a:rPr lang="en-US" smtClean="0"/>
              <a:t>Quy tắc phần trăm 0/100</a:t>
            </a:r>
          </a:p>
          <a:p>
            <a:pPr lvl="1"/>
            <a:r>
              <a:rPr lang="en-US" smtClean="0"/>
              <a:t>Quy tắc phần trăm 0-50-100 hoặc 50-50</a:t>
            </a:r>
          </a:p>
          <a:p>
            <a:pPr lvl="1"/>
            <a:r>
              <a:rPr lang="en-US" smtClean="0"/>
              <a:t>Quy tắc hoàn thành theo phần trăm</a:t>
            </a:r>
          </a:p>
          <a:p>
            <a:pPr lvl="1"/>
            <a:r>
              <a:rPr lang="en-US" smtClean="0"/>
              <a:t>Các mốc quan trọng</a:t>
            </a:r>
          </a:p>
          <a:p>
            <a:pPr lvl="1"/>
            <a:endParaRPr lang="en-US" dirty="0"/>
          </a:p>
        </p:txBody>
      </p:sp>
      <p:sp>
        <p:nvSpPr>
          <p:cNvPr id="2" name="Title 1"/>
          <p:cNvSpPr>
            <a:spLocks noGrp="1"/>
          </p:cNvSpPr>
          <p:nvPr>
            <p:ph type="title"/>
          </p:nvPr>
        </p:nvSpPr>
        <p:spPr/>
        <p:txBody>
          <a:bodyPr/>
          <a:lstStyle/>
          <a:p>
            <a:r>
              <a:rPr lang="en-US" smtClean="0"/>
              <a:t>Chi phí cơ bản</a:t>
            </a:r>
            <a:endParaRPr lang="en-US" dirty="0"/>
          </a:p>
        </p:txBody>
      </p:sp>
      <p:sp>
        <p:nvSpPr>
          <p:cNvPr id="4" name=" 3"/>
          <p:cNvSpPr>
            <a:spLocks noGrp="1"/>
          </p:cNvSpPr>
          <p:nvPr/>
        </p:nvSpPr>
        <p:spPr bwMode="auto">
          <a:xfrm>
            <a:off x="8400256" y="6380284"/>
            <a:ext cx="2016224"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dirty="0">
                <a:solidFill>
                  <a:schemeClr val="bg1"/>
                </a:solidFill>
              </a:rPr>
              <a:t>17</a:t>
            </a:r>
          </a:p>
        </p:txBody>
      </p:sp>
    </p:spTree>
    <p:extLst>
      <p:ext uri="{BB962C8B-B14F-4D97-AF65-F5344CB8AC3E}">
        <p14:creationId xmlns:p14="http://schemas.microsoft.com/office/powerpoint/2010/main" val="28927952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Các thành phần của giá trị thu được</a:t>
            </a:r>
            <a:endParaRPr lang="en-US" dirty="0"/>
          </a:p>
        </p:txBody>
      </p:sp>
      <p:graphicFrame>
        <p:nvGraphicFramePr>
          <p:cNvPr id="8" name="Content Placeholder 7"/>
          <p:cNvGraphicFramePr>
            <a:graphicFrameLocks noGrp="1"/>
          </p:cNvGraphicFramePr>
          <p:nvPr>
            <p:ph sz="half" idx="1"/>
            <p:extLst/>
          </p:nvPr>
        </p:nvGraphicFramePr>
        <p:xfrm>
          <a:off x="1096963" y="1846263"/>
          <a:ext cx="4938712" cy="2451100"/>
        </p:xfrm>
        <a:graphic>
          <a:graphicData uri="http://schemas.openxmlformats.org/drawingml/2006/table">
            <a:tbl>
              <a:tblPr firstRow="1" bandRow="1">
                <a:tableStyleId>{21E4AEA4-8DFA-4A89-87EB-49C32662AFE0}</a:tableStyleId>
              </a:tblPr>
              <a:tblGrid>
                <a:gridCol w="1064686"/>
                <a:gridCol w="3874026"/>
              </a:tblGrid>
              <a:tr h="889000">
                <a:tc>
                  <a:txBody>
                    <a:bodyPr/>
                    <a:lstStyle/>
                    <a:p>
                      <a:r>
                        <a:rPr lang="en-US" dirty="0" smtClean="0"/>
                        <a:t>BCWS</a:t>
                      </a:r>
                      <a:endParaRPr lang="en-US" dirty="0"/>
                    </a:p>
                  </a:txBody>
                  <a:tcPr marL="64418" marR="64418"/>
                </a:tc>
                <a:tc>
                  <a:txBody>
                    <a:bodyPr/>
                    <a:lstStyle/>
                    <a:p>
                      <a:r>
                        <a:rPr lang="en-US" dirty="0" smtClean="0"/>
                        <a:t>Budgeted</a:t>
                      </a:r>
                      <a:r>
                        <a:rPr lang="en-US" baseline="0" dirty="0" smtClean="0"/>
                        <a:t> Cost of Work Scheduled</a:t>
                      </a:r>
                    </a:p>
                    <a:p>
                      <a:r>
                        <a:rPr lang="en-US" baseline="0" dirty="0" smtClean="0"/>
                        <a:t>- Chi </a:t>
                      </a:r>
                      <a:r>
                        <a:rPr lang="en-US" baseline="0" dirty="0" err="1" smtClean="0"/>
                        <a:t>phí</a:t>
                      </a:r>
                      <a:r>
                        <a:rPr lang="en-US" baseline="0" dirty="0" smtClean="0"/>
                        <a:t> </a:t>
                      </a:r>
                      <a:r>
                        <a:rPr lang="en-US" baseline="0" dirty="0" err="1" smtClean="0"/>
                        <a:t>dự</a:t>
                      </a:r>
                      <a:r>
                        <a:rPr lang="en-US" baseline="0" dirty="0" smtClean="0"/>
                        <a:t> </a:t>
                      </a:r>
                      <a:r>
                        <a:rPr lang="en-US" baseline="0" dirty="0" err="1" smtClean="0"/>
                        <a:t>toán</a:t>
                      </a:r>
                      <a:r>
                        <a:rPr lang="en-US" baseline="0" dirty="0" smtClean="0"/>
                        <a:t> </a:t>
                      </a:r>
                      <a:r>
                        <a:rPr lang="en-US" baseline="0" dirty="0" err="1" smtClean="0"/>
                        <a:t>của</a:t>
                      </a:r>
                      <a:r>
                        <a:rPr lang="en-US" baseline="0" dirty="0" smtClean="0"/>
                        <a:t> </a:t>
                      </a:r>
                      <a:r>
                        <a:rPr lang="en-US" baseline="0" dirty="0" err="1" smtClean="0"/>
                        <a:t>việc</a:t>
                      </a:r>
                      <a:r>
                        <a:rPr lang="en-US" baseline="0" dirty="0" smtClean="0"/>
                        <a:t> </a:t>
                      </a:r>
                      <a:r>
                        <a:rPr lang="en-US" baseline="0" dirty="0" err="1" smtClean="0"/>
                        <a:t>đã</a:t>
                      </a:r>
                      <a:r>
                        <a:rPr lang="en-US" baseline="0" dirty="0" smtClean="0"/>
                        <a:t> </a:t>
                      </a:r>
                      <a:r>
                        <a:rPr lang="en-US" baseline="0" dirty="0" err="1" smtClean="0"/>
                        <a:t>xếp</a:t>
                      </a:r>
                      <a:r>
                        <a:rPr lang="en-US" baseline="0" dirty="0" smtClean="0"/>
                        <a:t> </a:t>
                      </a:r>
                      <a:r>
                        <a:rPr lang="en-US" baseline="0" dirty="0" err="1" smtClean="0"/>
                        <a:t>lịch</a:t>
                      </a:r>
                      <a:endParaRPr lang="en-US" dirty="0"/>
                    </a:p>
                  </a:txBody>
                  <a:tcPr marL="64418" marR="64418"/>
                </a:tc>
              </a:tr>
              <a:tr h="922020">
                <a:tc>
                  <a:txBody>
                    <a:bodyPr/>
                    <a:lstStyle/>
                    <a:p>
                      <a:r>
                        <a:rPr lang="en-US" dirty="0" smtClean="0"/>
                        <a:t>BCWP</a:t>
                      </a:r>
                      <a:endParaRPr lang="en-US" dirty="0"/>
                    </a:p>
                  </a:txBody>
                  <a:tcPr marL="64418" marR="64418"/>
                </a:tc>
                <a:tc>
                  <a:txBody>
                    <a:bodyPr/>
                    <a:lstStyle/>
                    <a:p>
                      <a:r>
                        <a:rPr lang="en-US" dirty="0" smtClean="0"/>
                        <a:t>Budgeted Cost</a:t>
                      </a:r>
                      <a:r>
                        <a:rPr lang="en-US" baseline="0" dirty="0" smtClean="0"/>
                        <a:t> of Work Performed</a:t>
                      </a:r>
                    </a:p>
                    <a:p>
                      <a:r>
                        <a:rPr lang="en-US" baseline="0" dirty="0" smtClean="0"/>
                        <a:t>- Chi </a:t>
                      </a:r>
                      <a:r>
                        <a:rPr lang="en-US" baseline="0" dirty="0" err="1" smtClean="0"/>
                        <a:t>phí</a:t>
                      </a:r>
                      <a:r>
                        <a:rPr lang="en-US" baseline="0" dirty="0" smtClean="0"/>
                        <a:t> </a:t>
                      </a:r>
                      <a:r>
                        <a:rPr lang="en-US" baseline="0" dirty="0" err="1" smtClean="0"/>
                        <a:t>dự</a:t>
                      </a:r>
                      <a:r>
                        <a:rPr lang="en-US" baseline="0" dirty="0" smtClean="0"/>
                        <a:t> </a:t>
                      </a:r>
                      <a:r>
                        <a:rPr lang="en-US" baseline="0" dirty="0" err="1" smtClean="0"/>
                        <a:t>toán</a:t>
                      </a:r>
                      <a:r>
                        <a:rPr lang="en-US" baseline="0" dirty="0" smtClean="0"/>
                        <a:t> </a:t>
                      </a:r>
                      <a:r>
                        <a:rPr lang="en-US" baseline="0" dirty="0" err="1" smtClean="0"/>
                        <a:t>của</a:t>
                      </a:r>
                      <a:r>
                        <a:rPr lang="en-US" baseline="0" dirty="0" smtClean="0"/>
                        <a:t> </a:t>
                      </a:r>
                      <a:r>
                        <a:rPr lang="en-US" baseline="0" dirty="0" err="1" smtClean="0"/>
                        <a:t>việc</a:t>
                      </a:r>
                      <a:r>
                        <a:rPr lang="en-US" baseline="0" dirty="0" smtClean="0"/>
                        <a:t> </a:t>
                      </a:r>
                      <a:r>
                        <a:rPr lang="en-US" baseline="0" dirty="0" err="1" smtClean="0"/>
                        <a:t>được</a:t>
                      </a:r>
                      <a:r>
                        <a:rPr lang="en-US" baseline="0" dirty="0" smtClean="0"/>
                        <a:t> </a:t>
                      </a:r>
                      <a:r>
                        <a:rPr lang="en-US" baseline="0" dirty="0" err="1" smtClean="0"/>
                        <a:t>thực</a:t>
                      </a:r>
                      <a:r>
                        <a:rPr lang="en-US" baseline="0" dirty="0" smtClean="0"/>
                        <a:t> </a:t>
                      </a:r>
                      <a:r>
                        <a:rPr lang="en-US" baseline="0" dirty="0" err="1" smtClean="0"/>
                        <a:t>hiện</a:t>
                      </a:r>
                      <a:endParaRPr lang="en-US" dirty="0"/>
                    </a:p>
                  </a:txBody>
                  <a:tcPr marL="64418" marR="64418"/>
                </a:tc>
              </a:tr>
              <a:tr h="360189">
                <a:tc>
                  <a:txBody>
                    <a:bodyPr/>
                    <a:lstStyle/>
                    <a:p>
                      <a:r>
                        <a:rPr lang="en-US" dirty="0" smtClean="0"/>
                        <a:t>ACWP</a:t>
                      </a:r>
                      <a:endParaRPr lang="en-US" dirty="0"/>
                    </a:p>
                  </a:txBody>
                  <a:tcPr marL="64418" marR="64418"/>
                </a:tc>
                <a:tc>
                  <a:txBody>
                    <a:bodyPr/>
                    <a:lstStyle/>
                    <a:p>
                      <a:r>
                        <a:rPr lang="en-US" dirty="0" smtClean="0"/>
                        <a:t>Actual Cost</a:t>
                      </a:r>
                      <a:r>
                        <a:rPr lang="en-US" baseline="0" dirty="0" smtClean="0"/>
                        <a:t> of Work Performed</a:t>
                      </a:r>
                    </a:p>
                    <a:p>
                      <a:r>
                        <a:rPr lang="en-US" baseline="0" dirty="0" smtClean="0"/>
                        <a:t>- Chi </a:t>
                      </a:r>
                      <a:r>
                        <a:rPr lang="en-US" baseline="0" dirty="0" err="1" smtClean="0"/>
                        <a:t>phí</a:t>
                      </a:r>
                      <a:r>
                        <a:rPr lang="en-US" baseline="0" dirty="0" smtClean="0"/>
                        <a:t> </a:t>
                      </a:r>
                      <a:r>
                        <a:rPr lang="en-US" baseline="0" dirty="0" err="1" smtClean="0"/>
                        <a:t>của</a:t>
                      </a:r>
                      <a:r>
                        <a:rPr lang="en-US" baseline="0" dirty="0" smtClean="0"/>
                        <a:t> </a:t>
                      </a:r>
                      <a:r>
                        <a:rPr lang="en-US" baseline="0" dirty="0" err="1" smtClean="0"/>
                        <a:t>công</a:t>
                      </a:r>
                      <a:r>
                        <a:rPr lang="en-US" baseline="0" dirty="0" smtClean="0"/>
                        <a:t> </a:t>
                      </a:r>
                      <a:r>
                        <a:rPr lang="en-US" baseline="0" dirty="0" err="1" smtClean="0"/>
                        <a:t>việc</a:t>
                      </a:r>
                      <a:r>
                        <a:rPr lang="en-US" baseline="0" dirty="0" smtClean="0"/>
                        <a:t> </a:t>
                      </a:r>
                      <a:r>
                        <a:rPr lang="en-US" baseline="0" dirty="0" err="1" smtClean="0"/>
                        <a:t>đã</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endParaRPr lang="en-US" dirty="0"/>
                    </a:p>
                  </a:txBody>
                  <a:tcPr marL="64418" marR="64418"/>
                </a:tc>
              </a:tr>
            </a:tbl>
          </a:graphicData>
        </a:graphic>
      </p:graphicFrame>
      <p:sp>
        <p:nvSpPr>
          <p:cNvPr id="3" name="Content Placeholder 2"/>
          <p:cNvSpPr>
            <a:spLocks noGrp="1"/>
          </p:cNvSpPr>
          <p:nvPr>
            <p:ph sz="half" idx="2"/>
          </p:nvPr>
        </p:nvSpPr>
        <p:spPr/>
        <p:txBody>
          <a:bodyPr/>
          <a:lstStyle/>
          <a:p>
            <a:r>
              <a:rPr lang="en-US" dirty="0" smtClean="0"/>
              <a:t>SV </a:t>
            </a:r>
            <a:r>
              <a:rPr lang="en-US" dirty="0"/>
              <a:t>(</a:t>
            </a:r>
            <a:r>
              <a:rPr lang="en-US" dirty="0" err="1"/>
              <a:t>biến</a:t>
            </a:r>
            <a:r>
              <a:rPr lang="en-US" dirty="0"/>
              <a:t> </a:t>
            </a:r>
            <a:r>
              <a:rPr lang="en-US" dirty="0" err="1"/>
              <a:t>động</a:t>
            </a:r>
            <a:r>
              <a:rPr lang="en-US" dirty="0"/>
              <a:t> </a:t>
            </a:r>
            <a:r>
              <a:rPr lang="en-US" dirty="0" err="1"/>
              <a:t>lịch</a:t>
            </a:r>
            <a:r>
              <a:rPr lang="en-US" dirty="0"/>
              <a:t> </a:t>
            </a:r>
            <a:r>
              <a:rPr lang="en-US" dirty="0" err="1"/>
              <a:t>trình</a:t>
            </a:r>
            <a:r>
              <a:rPr lang="en-US" dirty="0"/>
              <a:t>) </a:t>
            </a:r>
            <a:r>
              <a:rPr lang="en-US" dirty="0" err="1"/>
              <a:t>là</a:t>
            </a:r>
            <a:r>
              <a:rPr lang="en-US" dirty="0"/>
              <a:t> </a:t>
            </a:r>
            <a:r>
              <a:rPr lang="en-US" dirty="0" err="1"/>
              <a:t>độ</a:t>
            </a:r>
            <a:r>
              <a:rPr lang="en-US" dirty="0"/>
              <a:t> </a:t>
            </a:r>
            <a:r>
              <a:rPr lang="en-US" dirty="0" err="1"/>
              <a:t>chênh</a:t>
            </a:r>
            <a:r>
              <a:rPr lang="en-US" dirty="0"/>
              <a:t> </a:t>
            </a:r>
            <a:r>
              <a:rPr lang="en-US" dirty="0" err="1"/>
              <a:t>lệch</a:t>
            </a:r>
            <a:r>
              <a:rPr lang="en-US" dirty="0"/>
              <a:t> </a:t>
            </a:r>
            <a:r>
              <a:rPr lang="en-US" dirty="0" err="1"/>
              <a:t>đo</a:t>
            </a:r>
            <a:r>
              <a:rPr lang="en-US" dirty="0"/>
              <a:t> </a:t>
            </a:r>
            <a:r>
              <a:rPr lang="en-US" dirty="0" err="1"/>
              <a:t>được</a:t>
            </a:r>
            <a:r>
              <a:rPr lang="en-US" dirty="0"/>
              <a:t> </a:t>
            </a:r>
            <a:r>
              <a:rPr lang="en-US" dirty="0" err="1"/>
              <a:t>giữa</a:t>
            </a:r>
            <a:r>
              <a:rPr lang="en-US" dirty="0"/>
              <a:t> các </a:t>
            </a:r>
            <a:r>
              <a:rPr lang="en-US" dirty="0" err="1"/>
              <a:t>khoản</a:t>
            </a:r>
            <a:r>
              <a:rPr lang="en-US" dirty="0"/>
              <a:t> </a:t>
            </a:r>
            <a:r>
              <a:rPr lang="en-US" dirty="0" err="1"/>
              <a:t>thời</a:t>
            </a:r>
            <a:r>
              <a:rPr lang="en-US" dirty="0"/>
              <a:t> </a:t>
            </a:r>
            <a:r>
              <a:rPr lang="en-US" dirty="0" err="1"/>
              <a:t>gian</a:t>
            </a:r>
            <a:r>
              <a:rPr lang="en-US" dirty="0"/>
              <a:t> </a:t>
            </a:r>
            <a:r>
              <a:rPr lang="en-US" dirty="0" err="1"/>
              <a:t>dự</a:t>
            </a:r>
            <a:r>
              <a:rPr lang="en-US" dirty="0"/>
              <a:t> </a:t>
            </a:r>
            <a:r>
              <a:rPr lang="en-US" dirty="0" err="1"/>
              <a:t>toán</a:t>
            </a:r>
            <a:r>
              <a:rPr lang="en-US" dirty="0"/>
              <a:t> </a:t>
            </a:r>
            <a:r>
              <a:rPr lang="en-US" dirty="0" err="1"/>
              <a:t>với</a:t>
            </a:r>
            <a:r>
              <a:rPr lang="en-US" dirty="0"/>
              <a:t> </a:t>
            </a:r>
            <a:r>
              <a:rPr lang="en-US" dirty="0" err="1"/>
              <a:t>thời</a:t>
            </a:r>
            <a:r>
              <a:rPr lang="en-US" dirty="0"/>
              <a:t> </a:t>
            </a:r>
            <a:r>
              <a:rPr lang="en-US" dirty="0" err="1"/>
              <a:t>gian</a:t>
            </a:r>
            <a:r>
              <a:rPr lang="en-US" dirty="0"/>
              <a:t> </a:t>
            </a:r>
            <a:r>
              <a:rPr lang="en-US" dirty="0" err="1"/>
              <a:t>thực</a:t>
            </a:r>
            <a:r>
              <a:rPr lang="en-US" dirty="0"/>
              <a:t> để </a:t>
            </a:r>
            <a:r>
              <a:rPr lang="en-US" dirty="0" err="1"/>
              <a:t>thực</a:t>
            </a:r>
            <a:r>
              <a:rPr lang="en-US" dirty="0"/>
              <a:t> </a:t>
            </a:r>
            <a:r>
              <a:rPr lang="en-US" dirty="0" err="1"/>
              <a:t>hiện</a:t>
            </a:r>
            <a:r>
              <a:rPr lang="en-US" dirty="0"/>
              <a:t> </a:t>
            </a:r>
            <a:r>
              <a:rPr lang="en-US" dirty="0" err="1"/>
              <a:t>dự</a:t>
            </a:r>
            <a:r>
              <a:rPr lang="en-US" dirty="0"/>
              <a:t> án </a:t>
            </a:r>
            <a:r>
              <a:rPr lang="en-US" dirty="0" err="1"/>
              <a:t>đó</a:t>
            </a:r>
            <a:r>
              <a:rPr lang="en-US" dirty="0"/>
              <a:t>. SV = BCWP – BCWS</a:t>
            </a:r>
          </a:p>
          <a:p>
            <a:r>
              <a:rPr lang="en-US" dirty="0"/>
              <a:t>SPI (</a:t>
            </a:r>
            <a:r>
              <a:rPr lang="en-US" dirty="0" err="1"/>
              <a:t>hiệu</a:t>
            </a:r>
            <a:r>
              <a:rPr lang="en-US" dirty="0"/>
              <a:t> </a:t>
            </a:r>
            <a:r>
              <a:rPr lang="en-US" dirty="0" err="1"/>
              <a:t>suất</a:t>
            </a:r>
            <a:r>
              <a:rPr lang="en-US" dirty="0"/>
              <a:t> </a:t>
            </a:r>
            <a:r>
              <a:rPr lang="en-US" dirty="0" err="1"/>
              <a:t>tính</a:t>
            </a:r>
            <a:r>
              <a:rPr lang="en-US" dirty="0"/>
              <a:t> </a:t>
            </a:r>
            <a:r>
              <a:rPr lang="en-US" dirty="0" err="1"/>
              <a:t>theo</a:t>
            </a:r>
            <a:r>
              <a:rPr lang="en-US" dirty="0"/>
              <a:t> </a:t>
            </a:r>
            <a:r>
              <a:rPr lang="en-US" dirty="0" err="1"/>
              <a:t>lịch</a:t>
            </a:r>
            <a:r>
              <a:rPr lang="en-US" dirty="0"/>
              <a:t> </a:t>
            </a:r>
            <a:r>
              <a:rPr lang="en-US" dirty="0" err="1"/>
              <a:t>trình</a:t>
            </a:r>
            <a:r>
              <a:rPr lang="en-US" dirty="0"/>
              <a:t>) </a:t>
            </a:r>
            <a:r>
              <a:rPr lang="en-US" dirty="0" err="1"/>
              <a:t>là</a:t>
            </a:r>
            <a:r>
              <a:rPr lang="en-US" dirty="0"/>
              <a:t> </a:t>
            </a:r>
            <a:r>
              <a:rPr lang="en-US" dirty="0" err="1"/>
              <a:t>tỉ</a:t>
            </a:r>
            <a:r>
              <a:rPr lang="en-US" dirty="0"/>
              <a:t> </a:t>
            </a:r>
            <a:r>
              <a:rPr lang="en-US" dirty="0" err="1"/>
              <a:t>số</a:t>
            </a:r>
            <a:r>
              <a:rPr lang="en-US" dirty="0"/>
              <a:t> </a:t>
            </a:r>
            <a:r>
              <a:rPr lang="en-US" dirty="0" err="1"/>
              <a:t>giữa</a:t>
            </a:r>
            <a:r>
              <a:rPr lang="en-US" dirty="0"/>
              <a:t> công việc hoàn thành </a:t>
            </a:r>
            <a:r>
              <a:rPr lang="en-US" dirty="0" err="1"/>
              <a:t>với</a:t>
            </a:r>
            <a:r>
              <a:rPr lang="en-US" dirty="0"/>
              <a:t> công việc </a:t>
            </a:r>
            <a:r>
              <a:rPr lang="en-US" dirty="0" err="1"/>
              <a:t>dự</a:t>
            </a:r>
            <a:r>
              <a:rPr lang="en-US" dirty="0"/>
              <a:t> </a:t>
            </a:r>
            <a:r>
              <a:rPr lang="en-US" dirty="0" err="1"/>
              <a:t>toán</a:t>
            </a:r>
            <a:r>
              <a:rPr lang="en-US" dirty="0"/>
              <a:t>. SPI = BCWP/BCWS</a:t>
            </a:r>
          </a:p>
          <a:p>
            <a:r>
              <a:rPr lang="en-US" dirty="0" err="1"/>
              <a:t>Nếu</a:t>
            </a:r>
            <a:r>
              <a:rPr lang="en-US" dirty="0"/>
              <a:t> SPI &gt;1 </a:t>
            </a:r>
            <a:r>
              <a:rPr lang="en-US" dirty="0" err="1"/>
              <a:t>điều</a:t>
            </a:r>
            <a:r>
              <a:rPr lang="en-US" dirty="0"/>
              <a:t> </a:t>
            </a:r>
            <a:r>
              <a:rPr lang="en-US" dirty="0" err="1"/>
              <a:t>đó</a:t>
            </a:r>
            <a:r>
              <a:rPr lang="en-US" dirty="0"/>
              <a:t> có </a:t>
            </a:r>
            <a:r>
              <a:rPr lang="en-US" dirty="0" err="1"/>
              <a:t>nghĩa</a:t>
            </a:r>
            <a:r>
              <a:rPr lang="en-US" dirty="0"/>
              <a:t> </a:t>
            </a:r>
            <a:r>
              <a:rPr lang="en-US" dirty="0" err="1"/>
              <a:t>là</a:t>
            </a:r>
            <a:r>
              <a:rPr lang="en-US" dirty="0"/>
              <a:t> công việc </a:t>
            </a:r>
            <a:r>
              <a:rPr lang="en-US" dirty="0" err="1"/>
              <a:t>đang</a:t>
            </a:r>
            <a:r>
              <a:rPr lang="en-US" dirty="0"/>
              <a:t> </a:t>
            </a:r>
            <a:r>
              <a:rPr lang="en-US" dirty="0" err="1"/>
              <a:t>vượt</a:t>
            </a:r>
            <a:r>
              <a:rPr lang="en-US" dirty="0"/>
              <a:t> </a:t>
            </a:r>
            <a:r>
              <a:rPr lang="en-US" dirty="0" err="1"/>
              <a:t>tiến</a:t>
            </a:r>
            <a:r>
              <a:rPr lang="en-US" dirty="0"/>
              <a:t> </a:t>
            </a:r>
            <a:r>
              <a:rPr lang="en-US" dirty="0" err="1"/>
              <a:t>trình</a:t>
            </a:r>
            <a:endParaRPr lang="en-US" dirty="0"/>
          </a:p>
        </p:txBody>
      </p:sp>
      <p:sp>
        <p:nvSpPr>
          <p:cNvPr id="4" name=" 3"/>
          <p:cNvSpPr>
            <a:spLocks noGrp="1"/>
          </p:cNvSpPr>
          <p:nvPr/>
        </p:nvSpPr>
        <p:spPr bwMode="auto">
          <a:xfrm>
            <a:off x="8400256" y="6380284"/>
            <a:ext cx="2016224"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dirty="0">
                <a:solidFill>
                  <a:schemeClr val="bg1"/>
                </a:solidFill>
              </a:rPr>
              <a:t>16</a:t>
            </a:r>
          </a:p>
        </p:txBody>
      </p:sp>
    </p:spTree>
    <p:extLst>
      <p:ext uri="{BB962C8B-B14F-4D97-AF65-F5344CB8AC3E}">
        <p14:creationId xmlns:p14="http://schemas.microsoft.com/office/powerpoint/2010/main" val="3816826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mtClean="0"/>
              <a:t>Cập nhập lịch trình:</a:t>
            </a:r>
          </a:p>
          <a:p>
            <a:pPr lvl="1"/>
            <a:r>
              <a:rPr lang="en-US" smtClean="0"/>
              <a:t>Sử dụng thông tin về lịch trình dự án để xác định được khoản thời gian được chia</a:t>
            </a:r>
          </a:p>
          <a:p>
            <a:pPr lvl="1"/>
            <a:r>
              <a:rPr lang="en-US" smtClean="0"/>
              <a:t>Tính toán chi phí dự toán của BCWS</a:t>
            </a:r>
          </a:p>
          <a:p>
            <a:pPr lvl="1"/>
            <a:r>
              <a:rPr lang="en-US" smtClean="0"/>
              <a:t>Tính toán chi phí dự toán của BCWP</a:t>
            </a:r>
          </a:p>
          <a:p>
            <a:pPr lvl="1"/>
            <a:r>
              <a:rPr lang="en-US" smtClean="0"/>
              <a:t>Tính toán biến động lịch trình (SV) để xét xem dự toán có theo kịp tiến độ lịch trình hay không</a:t>
            </a:r>
          </a:p>
          <a:p>
            <a:pPr lvl="1"/>
            <a:r>
              <a:rPr lang="en-US" smtClean="0"/>
              <a:t>Tính toán hiệu suất SPI để xét xem dự án đang đúng theo tiến độ hay thụt lùi</a:t>
            </a:r>
            <a:endParaRPr lang="en-US" dirty="0" smtClean="0"/>
          </a:p>
        </p:txBody>
      </p:sp>
      <p:sp>
        <p:nvSpPr>
          <p:cNvPr id="2" name="Title 1"/>
          <p:cNvSpPr>
            <a:spLocks noGrp="1"/>
          </p:cNvSpPr>
          <p:nvPr>
            <p:ph type="title"/>
          </p:nvPr>
        </p:nvSpPr>
        <p:spPr/>
        <p:txBody>
          <a:bodyPr/>
          <a:lstStyle/>
          <a:p>
            <a:r>
              <a:rPr lang="en-US" smtClean="0"/>
              <a:t>Kiểm soát lịch trình</a:t>
            </a:r>
            <a:endParaRPr lang="en-US" dirty="0"/>
          </a:p>
        </p:txBody>
      </p:sp>
      <p:sp>
        <p:nvSpPr>
          <p:cNvPr id="4" name=" 3"/>
          <p:cNvSpPr>
            <a:spLocks noGrp="1"/>
          </p:cNvSpPr>
          <p:nvPr/>
        </p:nvSpPr>
        <p:spPr bwMode="auto">
          <a:xfrm>
            <a:off x="8400256" y="6380284"/>
            <a:ext cx="2016224"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dirty="0">
                <a:solidFill>
                  <a:schemeClr val="bg1"/>
                </a:solidFill>
              </a:rPr>
              <a:t>22</a:t>
            </a:r>
          </a:p>
        </p:txBody>
      </p:sp>
      <p:sp>
        <p:nvSpPr>
          <p:cNvPr id="5" name=" 3"/>
          <p:cNvSpPr>
            <a:spLocks noGrp="1"/>
          </p:cNvSpPr>
          <p:nvPr/>
        </p:nvSpPr>
        <p:spPr bwMode="auto">
          <a:xfrm>
            <a:off x="2798884" y="6380284"/>
            <a:ext cx="279306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dirty="0" err="1">
                <a:solidFill>
                  <a:schemeClr val="bg1"/>
                </a:solidFill>
              </a:rPr>
              <a:t>Chương</a:t>
            </a:r>
            <a:r>
              <a:rPr lang="en-US" dirty="0">
                <a:solidFill>
                  <a:schemeClr val="bg1"/>
                </a:solidFill>
              </a:rPr>
              <a:t> 4: </a:t>
            </a:r>
            <a:r>
              <a:rPr lang="en-US" dirty="0" err="1">
                <a:solidFill>
                  <a:schemeClr val="bg1"/>
                </a:solidFill>
              </a:rPr>
              <a:t>Thời</a:t>
            </a:r>
            <a:r>
              <a:rPr lang="en-US" dirty="0">
                <a:solidFill>
                  <a:schemeClr val="bg1"/>
                </a:solidFill>
              </a:rPr>
              <a:t> </a:t>
            </a:r>
            <a:r>
              <a:rPr lang="en-US" dirty="0" err="1">
                <a:solidFill>
                  <a:schemeClr val="bg1"/>
                </a:solidFill>
              </a:rPr>
              <a:t>gian</a:t>
            </a:r>
            <a:r>
              <a:rPr lang="en-US" dirty="0">
                <a:solidFill>
                  <a:schemeClr val="bg1"/>
                </a:solidFill>
              </a:rPr>
              <a:t> </a:t>
            </a:r>
            <a:r>
              <a:rPr lang="en-US" dirty="0" err="1">
                <a:solidFill>
                  <a:schemeClr val="bg1"/>
                </a:solidFill>
              </a:rPr>
              <a:t>thực</a:t>
            </a:r>
            <a:r>
              <a:rPr lang="en-US" dirty="0">
                <a:solidFill>
                  <a:schemeClr val="bg1"/>
                </a:solidFill>
              </a:rPr>
              <a:t> </a:t>
            </a:r>
            <a:r>
              <a:rPr lang="en-US" dirty="0" err="1">
                <a:solidFill>
                  <a:schemeClr val="bg1"/>
                </a:solidFill>
              </a:rPr>
              <a:t>hiên</a:t>
            </a:r>
            <a:r>
              <a:rPr lang="en-US" dirty="0">
                <a:solidFill>
                  <a:schemeClr val="bg1"/>
                </a:solidFill>
              </a:rPr>
              <a:t> </a:t>
            </a:r>
            <a:r>
              <a:rPr lang="en-US" dirty="0" err="1">
                <a:solidFill>
                  <a:schemeClr val="bg1"/>
                </a:solidFill>
              </a:rPr>
              <a:t>dự</a:t>
            </a:r>
            <a:r>
              <a:rPr lang="en-US" dirty="0">
                <a:solidFill>
                  <a:schemeClr val="bg1"/>
                </a:solidFill>
              </a:rPr>
              <a:t> </a:t>
            </a:r>
            <a:r>
              <a:rPr lang="en-US" dirty="0" err="1">
                <a:solidFill>
                  <a:schemeClr val="bg1"/>
                </a:solidFill>
              </a:rPr>
              <a:t>án</a:t>
            </a:r>
            <a:endParaRPr lang="en-US" dirty="0">
              <a:solidFill>
                <a:schemeClr val="bg1"/>
              </a:solidFill>
            </a:endParaRPr>
          </a:p>
        </p:txBody>
      </p:sp>
    </p:spTree>
    <p:extLst>
      <p:ext uri="{BB962C8B-B14F-4D97-AF65-F5344CB8AC3E}">
        <p14:creationId xmlns:p14="http://schemas.microsoft.com/office/powerpoint/2010/main" val="26593692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199" y="434340"/>
            <a:ext cx="10854268" cy="830997"/>
          </a:xfrm>
          <a:prstGeom prst="rect">
            <a:avLst/>
          </a:prstGeom>
          <a:noFill/>
        </p:spPr>
        <p:txBody>
          <a:bodyPr wrap="square" rtlCol="0">
            <a:spAutoFit/>
          </a:bodyPr>
          <a:lstStyle/>
          <a:p>
            <a:r>
              <a:rPr lang="en-US" sz="2400" b="1" u="sng" smtClean="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Unit </a:t>
            </a:r>
            <a:r>
              <a:rPr lang="en-US" sz="2400" b="1" u="sng">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Objectives </a:t>
            </a:r>
            <a:r>
              <a:rPr lang="en-US" sz="2400" b="1" i="1" smtClean="0">
                <a:ln w="0"/>
                <a:solidFill>
                  <a:srgbClr val="00B0F0"/>
                </a:solidFill>
                <a:latin typeface="Times New Roman" panose="02020603050405020304" pitchFamily="18" charset="0"/>
                <a:cs typeface="Times New Roman" panose="02020603050405020304" pitchFamily="18" charset="0"/>
              </a:rPr>
              <a:t>				   </a:t>
            </a:r>
            <a:r>
              <a:rPr lang="en-US" sz="2400" b="1" i="1" smtClean="0">
                <a:ln w="0"/>
                <a:solidFill>
                  <a:srgbClr val="0070C0"/>
                </a:solidFill>
                <a:latin typeface="Times New Roman" panose="02020603050405020304" pitchFamily="18" charset="0"/>
                <a:cs typeface="Times New Roman" panose="02020603050405020304" pitchFamily="18" charset="0"/>
              </a:rPr>
              <a:t>Mục </a:t>
            </a:r>
            <a:r>
              <a:rPr lang="en-US" sz="2400" b="1" i="1">
                <a:ln w="0"/>
                <a:solidFill>
                  <a:srgbClr val="0070C0"/>
                </a:solidFill>
                <a:latin typeface="Times New Roman" panose="02020603050405020304" pitchFamily="18" charset="0"/>
                <a:cs typeface="Times New Roman" panose="02020603050405020304" pitchFamily="18" charset="0"/>
              </a:rPr>
              <a:t>tiêu bài học</a:t>
            </a:r>
          </a:p>
          <a:p>
            <a:endPar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383116" y="1265337"/>
            <a:ext cx="5427134" cy="1754326"/>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After completing this unit, you should be able to </a:t>
            </a:r>
            <a:r>
              <a:rPr lang="en-US" b="1" dirty="0">
                <a:latin typeface="Times New Roman" panose="02020603050405020304" pitchFamily="18" charset="0"/>
                <a:cs typeface="Times New Roman" panose="02020603050405020304" pitchFamily="18" charset="0"/>
              </a:rPr>
              <a:t>:	</a:t>
            </a:r>
            <a:endParaRPr lang="en-US" b="1" i="1" dirty="0" smtClean="0">
              <a:solidFill>
                <a:srgbClr val="00B0F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List the activities included in Planning </a:t>
            </a:r>
            <a:r>
              <a:rPr lang="en-US" dirty="0">
                <a:latin typeface="Times New Roman" panose="02020603050405020304" pitchFamily="18" charset="0"/>
                <a:cs typeface="Times New Roman" panose="02020603050405020304" pitchFamily="18" charset="0"/>
              </a:rPr>
              <a:t>processes 	</a:t>
            </a:r>
            <a:endParaRPr lang="en-US" i="1" dirty="0" smtClean="0">
              <a:solidFill>
                <a:srgbClr val="00B0F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State the aims of Planning </a:t>
            </a:r>
            <a:r>
              <a:rPr lang="en-US" dirty="0">
                <a:latin typeface="Times New Roman" panose="02020603050405020304" pitchFamily="18" charset="0"/>
                <a:cs typeface="Times New Roman" panose="02020603050405020304" pitchFamily="18" charset="0"/>
              </a:rPr>
              <a:t>processes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5876" y="4271945"/>
            <a:ext cx="1841991" cy="1743313"/>
          </a:xfrm>
          <a:prstGeom prst="rect">
            <a:avLst/>
          </a:prstGeom>
        </p:spPr>
      </p:pic>
      <p:sp>
        <p:nvSpPr>
          <p:cNvPr id="4" name="TextBox 3"/>
          <p:cNvSpPr txBox="1"/>
          <p:nvPr/>
        </p:nvSpPr>
        <p:spPr>
          <a:xfrm>
            <a:off x="6153150" y="1265337"/>
            <a:ext cx="5353050" cy="2031325"/>
          </a:xfrm>
          <a:prstGeom prst="rect">
            <a:avLst/>
          </a:prstGeom>
          <a:noFill/>
        </p:spPr>
        <p:txBody>
          <a:bodyPr wrap="square" rtlCol="0">
            <a:spAutoFit/>
          </a:bodyPr>
          <a:lstStyle/>
          <a:p>
            <a:r>
              <a:rPr lang="en-US" b="1" i="1" dirty="0">
                <a:solidFill>
                  <a:srgbClr val="0070C0"/>
                </a:solidFill>
                <a:latin typeface="Times New Roman" panose="02020603050405020304" pitchFamily="18" charset="0"/>
                <a:cs typeface="Times New Roman" panose="02020603050405020304" pitchFamily="18" charset="0"/>
              </a:rPr>
              <a:t>Sau </a:t>
            </a:r>
            <a:r>
              <a:rPr lang="en-US" b="1" i="1" dirty="0" err="1">
                <a:solidFill>
                  <a:srgbClr val="0070C0"/>
                </a:solidFill>
                <a:latin typeface="Times New Roman" panose="02020603050405020304" pitchFamily="18" charset="0"/>
                <a:cs typeface="Times New Roman" panose="02020603050405020304" pitchFamily="18" charset="0"/>
              </a:rPr>
              <a:t>bài</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học</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bạn</a:t>
            </a:r>
            <a:r>
              <a:rPr lang="en-US" b="1" i="1" dirty="0">
                <a:solidFill>
                  <a:srgbClr val="0070C0"/>
                </a:solidFill>
                <a:latin typeface="Times New Roman" panose="02020603050405020304" pitchFamily="18" charset="0"/>
                <a:cs typeface="Times New Roman" panose="02020603050405020304" pitchFamily="18" charset="0"/>
              </a:rPr>
              <a:t> có </a:t>
            </a:r>
            <a:r>
              <a:rPr lang="en-US" b="1" i="1" dirty="0" err="1">
                <a:solidFill>
                  <a:srgbClr val="0070C0"/>
                </a:solidFill>
                <a:latin typeface="Times New Roman" panose="02020603050405020304" pitchFamily="18" charset="0"/>
                <a:cs typeface="Times New Roman" panose="02020603050405020304" pitchFamily="18" charset="0"/>
              </a:rPr>
              <a:t>thể</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smtClean="0">
                <a:solidFill>
                  <a:srgbClr val="0070C0"/>
                </a:solidFill>
                <a:latin typeface="Times New Roman" panose="02020603050405020304" pitchFamily="18" charset="0"/>
                <a:cs typeface="Times New Roman" panose="02020603050405020304" pitchFamily="18" charset="0"/>
              </a:rPr>
              <a:t>:</a:t>
            </a:r>
          </a:p>
          <a:p>
            <a:endParaRPr lang="en-US" b="1" i="1" dirty="0" smtClean="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i="1" dirty="0">
                <a:solidFill>
                  <a:srgbClr val="0070C0"/>
                </a:solidFill>
                <a:latin typeface="Times New Roman" panose="02020603050405020304" pitchFamily="18" charset="0"/>
                <a:cs typeface="Times New Roman" panose="02020603050405020304" pitchFamily="18" charset="0"/>
              </a:rPr>
              <a:t>Lên </a:t>
            </a:r>
            <a:r>
              <a:rPr lang="en-US" i="1" dirty="0" err="1">
                <a:solidFill>
                  <a:srgbClr val="0070C0"/>
                </a:solidFill>
                <a:latin typeface="Times New Roman" panose="02020603050405020304" pitchFamily="18" charset="0"/>
                <a:cs typeface="Times New Roman" panose="02020603050405020304" pitchFamily="18" charset="0"/>
              </a:rPr>
              <a:t>danh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sách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các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hoạt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động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trong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quy</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trình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lập</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kế</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hoạch</a:t>
            </a:r>
            <a:r>
              <a:rPr lang="en-US" i="1" dirty="0">
                <a:solidFill>
                  <a:srgbClr val="0070C0"/>
                </a:solidFill>
                <a:latin typeface="Times New Roman" panose="02020603050405020304" pitchFamily="18" charset="0"/>
                <a:cs typeface="Times New Roman" panose="02020603050405020304" pitchFamily="18" charset="0"/>
              </a:rPr>
              <a:t>.</a:t>
            </a:r>
            <a:endParaRPr lang="vi-VN" i="1"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Xác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định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các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mục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tiêu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của</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lập</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kế</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hoạch</a:t>
            </a:r>
            <a:r>
              <a:rPr lang="en-US" i="1" dirty="0">
                <a:solidFill>
                  <a:srgbClr val="0070C0"/>
                </a:solidFill>
                <a:latin typeface="Times New Roman" panose="02020603050405020304" pitchFamily="18" charset="0"/>
                <a:cs typeface="Times New Roman" panose="02020603050405020304" pitchFamily="18" charset="0"/>
              </a:rPr>
              <a:t>.</a:t>
            </a:r>
            <a:endParaRPr lang="vi-VN" i="1" dirty="0">
              <a:solidFill>
                <a:srgbClr val="0070C0"/>
              </a:solidFill>
              <a:latin typeface="Times New Roman" panose="02020603050405020304" pitchFamily="18" charset="0"/>
              <a:cs typeface="Times New Roman" panose="02020603050405020304" pitchFamily="18" charset="0"/>
            </a:endParaRPr>
          </a:p>
          <a:p>
            <a:endParaRPr lang="en-US" i="1" dirty="0">
              <a:solidFill>
                <a:srgbClr val="00B0F0"/>
              </a:solidFill>
              <a:latin typeface="Times New Roman" panose="02020603050405020304" pitchFamily="18" charset="0"/>
              <a:cs typeface="Times New Roman" panose="02020603050405020304" pitchFamily="18" charset="0"/>
            </a:endParaRPr>
          </a:p>
          <a:p>
            <a:endParaRPr lang="vi-VN" dirty="0"/>
          </a:p>
        </p:txBody>
      </p:sp>
    </p:spTree>
    <p:extLst>
      <p:ext uri="{BB962C8B-B14F-4D97-AF65-F5344CB8AC3E}">
        <p14:creationId xmlns:p14="http://schemas.microsoft.com/office/powerpoint/2010/main" val="39693961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en-AU" altLang="en-US" dirty="0"/>
              <a:t>Resource </a:t>
            </a:r>
            <a:r>
              <a:rPr lang="en-AU" altLang="en-US" dirty="0" smtClean="0"/>
              <a:t>allocation</a:t>
            </a:r>
            <a:br>
              <a:rPr lang="en-AU" altLang="en-US" dirty="0" smtClean="0"/>
            </a:br>
            <a:r>
              <a:rPr lang="en-AU" altLang="en-US" dirty="0" err="1" smtClean="0">
                <a:solidFill>
                  <a:srgbClr val="0070C0"/>
                </a:solidFill>
              </a:rPr>
              <a:t>Phân</a:t>
            </a:r>
            <a:r>
              <a:rPr lang="en-AU" altLang="en-US" dirty="0" smtClean="0">
                <a:solidFill>
                  <a:srgbClr val="0070C0"/>
                </a:solidFill>
              </a:rPr>
              <a:t> </a:t>
            </a:r>
            <a:r>
              <a:rPr lang="en-AU" altLang="en-US" dirty="0" err="1">
                <a:solidFill>
                  <a:srgbClr val="0070C0"/>
                </a:solidFill>
              </a:rPr>
              <a:t>bố</a:t>
            </a:r>
            <a:r>
              <a:rPr lang="en-AU" altLang="en-US" dirty="0">
                <a:solidFill>
                  <a:srgbClr val="0070C0"/>
                </a:solidFill>
              </a:rPr>
              <a:t> </a:t>
            </a:r>
            <a:r>
              <a:rPr lang="en-AU" altLang="en-US" dirty="0" err="1" smtClean="0">
                <a:solidFill>
                  <a:srgbClr val="0070C0"/>
                </a:solidFill>
              </a:rPr>
              <a:t>tài</a:t>
            </a:r>
            <a:r>
              <a:rPr lang="en-AU" altLang="en-US" dirty="0" smtClean="0">
                <a:solidFill>
                  <a:srgbClr val="0070C0"/>
                </a:solidFill>
              </a:rPr>
              <a:t> </a:t>
            </a:r>
            <a:r>
              <a:rPr lang="en-AU" altLang="en-US" dirty="0" err="1">
                <a:solidFill>
                  <a:srgbClr val="0070C0"/>
                </a:solidFill>
              </a:rPr>
              <a:t>nguyên</a:t>
            </a:r>
            <a:endParaRPr lang="en-AU" altLang="en-US" dirty="0">
              <a:solidFill>
                <a:srgbClr val="0070C0"/>
              </a:solidFill>
            </a:endParaRPr>
          </a:p>
        </p:txBody>
      </p:sp>
      <p:sp>
        <p:nvSpPr>
          <p:cNvPr id="492547" name="Rectangle 3"/>
          <p:cNvSpPr>
            <a:spLocks noGrp="1" noChangeArrowheads="1"/>
          </p:cNvSpPr>
          <p:nvPr>
            <p:ph sz="half" idx="1"/>
          </p:nvPr>
        </p:nvSpPr>
        <p:spPr/>
        <p:txBody>
          <a:bodyPr>
            <a:normAutofit fontScale="92500" lnSpcReduction="20000"/>
          </a:bodyPr>
          <a:lstStyle/>
          <a:p>
            <a:r>
              <a:rPr lang="en-US" altLang="en-US" dirty="0">
                <a:solidFill>
                  <a:srgbClr val="0070C0"/>
                </a:solidFill>
              </a:rPr>
              <a:t>Con </a:t>
            </a:r>
            <a:r>
              <a:rPr lang="en-US" altLang="en-US" dirty="0" err="1">
                <a:solidFill>
                  <a:srgbClr val="0070C0"/>
                </a:solidFill>
              </a:rPr>
              <a:t>người</a:t>
            </a:r>
            <a:r>
              <a:rPr lang="en-US" altLang="en-US" dirty="0">
                <a:solidFill>
                  <a:srgbClr val="0070C0"/>
                </a:solidFill>
              </a:rPr>
              <a:t> - </a:t>
            </a:r>
            <a:r>
              <a:rPr lang="en-US" altLang="en-US" dirty="0" err="1">
                <a:solidFill>
                  <a:srgbClr val="0070C0"/>
                </a:solidFill>
              </a:rPr>
              <a:t>là</a:t>
            </a:r>
            <a:r>
              <a:rPr lang="en-US" altLang="en-US" dirty="0">
                <a:solidFill>
                  <a:srgbClr val="0070C0"/>
                </a:solidFill>
              </a:rPr>
              <a:t> </a:t>
            </a:r>
            <a:r>
              <a:rPr lang="en-US" altLang="en-US" dirty="0" err="1">
                <a:solidFill>
                  <a:srgbClr val="0070C0"/>
                </a:solidFill>
              </a:rPr>
              <a:t>những</a:t>
            </a:r>
            <a:r>
              <a:rPr lang="en-US" altLang="en-US" dirty="0">
                <a:solidFill>
                  <a:srgbClr val="0070C0"/>
                </a:solidFill>
              </a:rPr>
              <a:t> </a:t>
            </a:r>
            <a:r>
              <a:rPr lang="en-US" altLang="en-US" dirty="0" err="1">
                <a:solidFill>
                  <a:srgbClr val="0070C0"/>
                </a:solidFill>
              </a:rPr>
              <a:t>người</a:t>
            </a:r>
            <a:r>
              <a:rPr lang="en-US" altLang="en-US" dirty="0">
                <a:solidFill>
                  <a:srgbClr val="0070C0"/>
                </a:solidFill>
              </a:rPr>
              <a:t> </a:t>
            </a:r>
            <a:r>
              <a:rPr lang="en-US" altLang="en-US" dirty="0" err="1">
                <a:solidFill>
                  <a:srgbClr val="0070C0"/>
                </a:solidFill>
              </a:rPr>
              <a:t>được</a:t>
            </a:r>
            <a:r>
              <a:rPr lang="en-US" altLang="en-US" dirty="0">
                <a:solidFill>
                  <a:srgbClr val="0070C0"/>
                </a:solidFill>
              </a:rPr>
              <a:t> </a:t>
            </a:r>
            <a:r>
              <a:rPr lang="en-US" altLang="en-US" dirty="0" err="1">
                <a:solidFill>
                  <a:srgbClr val="0070C0"/>
                </a:solidFill>
              </a:rPr>
              <a:t>lựa</a:t>
            </a:r>
            <a:r>
              <a:rPr lang="en-US" altLang="en-US" dirty="0">
                <a:solidFill>
                  <a:srgbClr val="0070C0"/>
                </a:solidFill>
              </a:rPr>
              <a:t> </a:t>
            </a:r>
            <a:r>
              <a:rPr lang="en-US" altLang="en-US" dirty="0" err="1">
                <a:solidFill>
                  <a:srgbClr val="0070C0"/>
                </a:solidFill>
              </a:rPr>
              <a:t>chọn</a:t>
            </a:r>
            <a:r>
              <a:rPr lang="en-US" altLang="en-US" dirty="0">
                <a:solidFill>
                  <a:srgbClr val="0070C0"/>
                </a:solidFill>
              </a:rPr>
              <a:t> </a:t>
            </a:r>
            <a:r>
              <a:rPr lang="en-US" altLang="en-US" dirty="0" err="1">
                <a:solidFill>
                  <a:srgbClr val="0070C0"/>
                </a:solidFill>
              </a:rPr>
              <a:t>cho</a:t>
            </a:r>
            <a:r>
              <a:rPr lang="en-US" altLang="en-US" dirty="0">
                <a:solidFill>
                  <a:srgbClr val="0070C0"/>
                </a:solidFill>
              </a:rPr>
              <a:t> </a:t>
            </a:r>
            <a:r>
              <a:rPr lang="en-US" altLang="en-US" dirty="0" err="1">
                <a:solidFill>
                  <a:srgbClr val="0070C0"/>
                </a:solidFill>
              </a:rPr>
              <a:t>đội</a:t>
            </a:r>
            <a:r>
              <a:rPr lang="en-US" altLang="en-US" dirty="0">
                <a:solidFill>
                  <a:srgbClr val="0070C0"/>
                </a:solidFill>
              </a:rPr>
              <a:t> </a:t>
            </a:r>
            <a:r>
              <a:rPr lang="en-US" altLang="en-US" dirty="0" err="1">
                <a:solidFill>
                  <a:srgbClr val="0070C0"/>
                </a:solidFill>
              </a:rPr>
              <a:t>dự</a:t>
            </a:r>
            <a:r>
              <a:rPr lang="en-US" altLang="en-US" dirty="0">
                <a:solidFill>
                  <a:srgbClr val="0070C0"/>
                </a:solidFill>
              </a:rPr>
              <a:t> </a:t>
            </a:r>
            <a:r>
              <a:rPr lang="en-US" altLang="en-US" dirty="0" err="1">
                <a:solidFill>
                  <a:srgbClr val="0070C0"/>
                </a:solidFill>
              </a:rPr>
              <a:t>án</a:t>
            </a:r>
            <a:r>
              <a:rPr lang="en-US" altLang="en-US" dirty="0">
                <a:solidFill>
                  <a:srgbClr val="0070C0"/>
                </a:solidFill>
              </a:rPr>
              <a:t>.  </a:t>
            </a:r>
            <a:r>
              <a:rPr lang="en-US" altLang="en-US" dirty="0" err="1">
                <a:solidFill>
                  <a:srgbClr val="0070C0"/>
                </a:solidFill>
              </a:rPr>
              <a:t>Họ</a:t>
            </a:r>
            <a:r>
              <a:rPr lang="en-US" altLang="en-US" dirty="0">
                <a:solidFill>
                  <a:srgbClr val="0070C0"/>
                </a:solidFill>
              </a:rPr>
              <a:t> </a:t>
            </a:r>
            <a:r>
              <a:rPr lang="en-US" altLang="en-US" dirty="0" err="1">
                <a:solidFill>
                  <a:srgbClr val="0070C0"/>
                </a:solidFill>
              </a:rPr>
              <a:t>thể</a:t>
            </a:r>
            <a:r>
              <a:rPr lang="en-US" altLang="en-US" dirty="0">
                <a:solidFill>
                  <a:srgbClr val="0070C0"/>
                </a:solidFill>
              </a:rPr>
              <a:t> </a:t>
            </a:r>
            <a:r>
              <a:rPr lang="en-US" altLang="en-US" dirty="0" err="1">
                <a:solidFill>
                  <a:srgbClr val="0070C0"/>
                </a:solidFill>
              </a:rPr>
              <a:t>hiện</a:t>
            </a:r>
            <a:r>
              <a:rPr lang="en-US" altLang="en-US" dirty="0">
                <a:solidFill>
                  <a:srgbClr val="0070C0"/>
                </a:solidFill>
              </a:rPr>
              <a:t> </a:t>
            </a:r>
            <a:r>
              <a:rPr lang="en-US" altLang="en-US" dirty="0" err="1">
                <a:solidFill>
                  <a:srgbClr val="0070C0"/>
                </a:solidFill>
              </a:rPr>
              <a:t>các</a:t>
            </a:r>
            <a:r>
              <a:rPr lang="en-US" altLang="en-US" dirty="0">
                <a:solidFill>
                  <a:srgbClr val="0070C0"/>
                </a:solidFill>
              </a:rPr>
              <a:t> </a:t>
            </a:r>
            <a:r>
              <a:rPr lang="en-US" altLang="en-US" dirty="0" err="1">
                <a:solidFill>
                  <a:srgbClr val="0070C0"/>
                </a:solidFill>
              </a:rPr>
              <a:t>kinh</a:t>
            </a:r>
            <a:r>
              <a:rPr lang="en-US" altLang="en-US" dirty="0">
                <a:solidFill>
                  <a:srgbClr val="0070C0"/>
                </a:solidFill>
              </a:rPr>
              <a:t> </a:t>
            </a:r>
            <a:r>
              <a:rPr lang="en-US" altLang="en-US" dirty="0" err="1">
                <a:solidFill>
                  <a:srgbClr val="0070C0"/>
                </a:solidFill>
              </a:rPr>
              <a:t>nghiệm</a:t>
            </a:r>
            <a:r>
              <a:rPr lang="en-US" altLang="en-US" dirty="0">
                <a:solidFill>
                  <a:srgbClr val="0070C0"/>
                </a:solidFill>
              </a:rPr>
              <a:t> </a:t>
            </a:r>
            <a:r>
              <a:rPr lang="en-US" altLang="en-US" dirty="0" err="1">
                <a:solidFill>
                  <a:srgbClr val="0070C0"/>
                </a:solidFill>
              </a:rPr>
              <a:t>và</a:t>
            </a:r>
            <a:r>
              <a:rPr lang="en-US" altLang="en-US" dirty="0">
                <a:solidFill>
                  <a:srgbClr val="0070C0"/>
                </a:solidFill>
              </a:rPr>
              <a:t> </a:t>
            </a:r>
            <a:r>
              <a:rPr lang="en-US" altLang="en-US" dirty="0" err="1">
                <a:solidFill>
                  <a:srgbClr val="0070C0"/>
                </a:solidFill>
              </a:rPr>
              <a:t>kỹ</a:t>
            </a:r>
            <a:r>
              <a:rPr lang="en-US" altLang="en-US" dirty="0">
                <a:solidFill>
                  <a:srgbClr val="0070C0"/>
                </a:solidFill>
              </a:rPr>
              <a:t> </a:t>
            </a:r>
            <a:r>
              <a:rPr lang="en-US" altLang="en-US" dirty="0" err="1">
                <a:solidFill>
                  <a:srgbClr val="0070C0"/>
                </a:solidFill>
              </a:rPr>
              <a:t>năng</a:t>
            </a:r>
            <a:r>
              <a:rPr lang="en-US" altLang="en-US" dirty="0">
                <a:solidFill>
                  <a:srgbClr val="0070C0"/>
                </a:solidFill>
              </a:rPr>
              <a:t> </a:t>
            </a:r>
            <a:r>
              <a:rPr lang="en-US" altLang="en-US" dirty="0" err="1">
                <a:solidFill>
                  <a:srgbClr val="0070C0"/>
                </a:solidFill>
              </a:rPr>
              <a:t>sẵn</a:t>
            </a:r>
            <a:r>
              <a:rPr lang="en-US" altLang="en-US" dirty="0">
                <a:solidFill>
                  <a:srgbClr val="0070C0"/>
                </a:solidFill>
              </a:rPr>
              <a:t> </a:t>
            </a:r>
            <a:r>
              <a:rPr lang="en-US" altLang="en-US" dirty="0" err="1">
                <a:solidFill>
                  <a:srgbClr val="0070C0"/>
                </a:solidFill>
              </a:rPr>
              <a:t>sàng</a:t>
            </a:r>
            <a:r>
              <a:rPr lang="en-US" altLang="en-US" dirty="0">
                <a:solidFill>
                  <a:srgbClr val="0070C0"/>
                </a:solidFill>
              </a:rPr>
              <a:t> </a:t>
            </a:r>
            <a:r>
              <a:rPr lang="en-US" altLang="en-US" dirty="0" err="1">
                <a:solidFill>
                  <a:srgbClr val="0070C0"/>
                </a:solidFill>
              </a:rPr>
              <a:t>để</a:t>
            </a:r>
            <a:r>
              <a:rPr lang="en-US" altLang="en-US" dirty="0">
                <a:solidFill>
                  <a:srgbClr val="0070C0"/>
                </a:solidFill>
              </a:rPr>
              <a:t> </a:t>
            </a:r>
            <a:r>
              <a:rPr lang="en-US" altLang="en-US" dirty="0" err="1">
                <a:solidFill>
                  <a:srgbClr val="0070C0"/>
                </a:solidFill>
              </a:rPr>
              <a:t>hoàn</a:t>
            </a:r>
            <a:r>
              <a:rPr lang="en-US" altLang="en-US" dirty="0">
                <a:solidFill>
                  <a:srgbClr val="0070C0"/>
                </a:solidFill>
              </a:rPr>
              <a:t> </a:t>
            </a:r>
            <a:r>
              <a:rPr lang="en-US" altLang="en-US" dirty="0" err="1">
                <a:solidFill>
                  <a:srgbClr val="0070C0"/>
                </a:solidFill>
              </a:rPr>
              <a:t>thành</a:t>
            </a:r>
            <a:r>
              <a:rPr lang="en-US" altLang="en-US" dirty="0">
                <a:solidFill>
                  <a:srgbClr val="0070C0"/>
                </a:solidFill>
              </a:rPr>
              <a:t> </a:t>
            </a:r>
            <a:r>
              <a:rPr lang="en-US" altLang="en-US" dirty="0" err="1">
                <a:solidFill>
                  <a:srgbClr val="0070C0"/>
                </a:solidFill>
              </a:rPr>
              <a:t>mục</a:t>
            </a:r>
            <a:r>
              <a:rPr lang="en-US" altLang="en-US" dirty="0">
                <a:solidFill>
                  <a:srgbClr val="0070C0"/>
                </a:solidFill>
              </a:rPr>
              <a:t> </a:t>
            </a:r>
            <a:r>
              <a:rPr lang="en-US" altLang="en-US" dirty="0" err="1">
                <a:solidFill>
                  <a:srgbClr val="0070C0"/>
                </a:solidFill>
              </a:rPr>
              <a:t>tiêu</a:t>
            </a:r>
            <a:r>
              <a:rPr lang="en-US" altLang="en-US" dirty="0">
                <a:solidFill>
                  <a:srgbClr val="0070C0"/>
                </a:solidFill>
              </a:rPr>
              <a:t>.</a:t>
            </a:r>
          </a:p>
          <a:p>
            <a:r>
              <a:rPr lang="en-US" altLang="en-US" dirty="0" err="1">
                <a:solidFill>
                  <a:srgbClr val="0070C0"/>
                </a:solidFill>
              </a:rPr>
              <a:t>Thiết</a:t>
            </a:r>
            <a:r>
              <a:rPr lang="en-US" altLang="en-US" dirty="0">
                <a:solidFill>
                  <a:srgbClr val="0070C0"/>
                </a:solidFill>
              </a:rPr>
              <a:t> </a:t>
            </a:r>
            <a:r>
              <a:rPr lang="en-US" altLang="en-US" dirty="0" err="1">
                <a:solidFill>
                  <a:srgbClr val="0070C0"/>
                </a:solidFill>
              </a:rPr>
              <a:t>bị</a:t>
            </a:r>
            <a:r>
              <a:rPr lang="en-US" altLang="en-US" dirty="0">
                <a:solidFill>
                  <a:srgbClr val="0070C0"/>
                </a:solidFill>
              </a:rPr>
              <a:t> - </a:t>
            </a:r>
            <a:r>
              <a:rPr lang="en-US" altLang="en-US" dirty="0" err="1">
                <a:solidFill>
                  <a:srgbClr val="0070C0"/>
                </a:solidFill>
              </a:rPr>
              <a:t>Thiết</a:t>
            </a:r>
            <a:r>
              <a:rPr lang="en-US" altLang="en-US" dirty="0">
                <a:solidFill>
                  <a:srgbClr val="0070C0"/>
                </a:solidFill>
              </a:rPr>
              <a:t> </a:t>
            </a:r>
            <a:r>
              <a:rPr lang="en-US" altLang="en-US" dirty="0" err="1">
                <a:solidFill>
                  <a:srgbClr val="0070C0"/>
                </a:solidFill>
              </a:rPr>
              <a:t>bị</a:t>
            </a:r>
            <a:r>
              <a:rPr lang="en-US" altLang="en-US" dirty="0">
                <a:solidFill>
                  <a:srgbClr val="0070C0"/>
                </a:solidFill>
              </a:rPr>
              <a:t> </a:t>
            </a:r>
            <a:r>
              <a:rPr lang="en-US" altLang="en-US" dirty="0" err="1">
                <a:solidFill>
                  <a:srgbClr val="0070C0"/>
                </a:solidFill>
              </a:rPr>
              <a:t>cần</a:t>
            </a:r>
            <a:r>
              <a:rPr lang="en-US" altLang="en-US" dirty="0">
                <a:solidFill>
                  <a:srgbClr val="0070C0"/>
                </a:solidFill>
              </a:rPr>
              <a:t> </a:t>
            </a:r>
            <a:r>
              <a:rPr lang="en-US" altLang="en-US" dirty="0" err="1">
                <a:solidFill>
                  <a:srgbClr val="0070C0"/>
                </a:solidFill>
              </a:rPr>
              <a:t>thiết</a:t>
            </a:r>
            <a:r>
              <a:rPr lang="en-US" altLang="en-US" dirty="0">
                <a:solidFill>
                  <a:srgbClr val="0070C0"/>
                </a:solidFill>
              </a:rPr>
              <a:t> </a:t>
            </a:r>
            <a:r>
              <a:rPr lang="en-US" altLang="en-US" dirty="0" err="1">
                <a:solidFill>
                  <a:srgbClr val="0070C0"/>
                </a:solidFill>
              </a:rPr>
              <a:t>cho</a:t>
            </a:r>
            <a:r>
              <a:rPr lang="en-US" altLang="en-US" dirty="0">
                <a:solidFill>
                  <a:srgbClr val="0070C0"/>
                </a:solidFill>
              </a:rPr>
              <a:t> </a:t>
            </a:r>
            <a:r>
              <a:rPr lang="en-US" altLang="en-US" dirty="0" err="1">
                <a:solidFill>
                  <a:srgbClr val="0070C0"/>
                </a:solidFill>
              </a:rPr>
              <a:t>dự</a:t>
            </a:r>
            <a:r>
              <a:rPr lang="en-US" altLang="en-US" dirty="0">
                <a:solidFill>
                  <a:srgbClr val="0070C0"/>
                </a:solidFill>
              </a:rPr>
              <a:t> </a:t>
            </a:r>
            <a:r>
              <a:rPr lang="en-US" altLang="en-US" dirty="0" err="1">
                <a:solidFill>
                  <a:srgbClr val="0070C0"/>
                </a:solidFill>
              </a:rPr>
              <a:t>án</a:t>
            </a:r>
            <a:r>
              <a:rPr lang="en-US" altLang="en-US" dirty="0">
                <a:solidFill>
                  <a:srgbClr val="0070C0"/>
                </a:solidFill>
              </a:rPr>
              <a:t>.  </a:t>
            </a:r>
            <a:r>
              <a:rPr lang="en-US" altLang="en-US" dirty="0" err="1">
                <a:solidFill>
                  <a:srgbClr val="0070C0"/>
                </a:solidFill>
              </a:rPr>
              <a:t>Nó</a:t>
            </a:r>
            <a:r>
              <a:rPr lang="en-US" altLang="en-US" dirty="0">
                <a:solidFill>
                  <a:srgbClr val="0070C0"/>
                </a:solidFill>
              </a:rPr>
              <a:t> </a:t>
            </a:r>
            <a:r>
              <a:rPr lang="en-US" altLang="en-US" dirty="0" err="1">
                <a:solidFill>
                  <a:srgbClr val="0070C0"/>
                </a:solidFill>
              </a:rPr>
              <a:t>có</a:t>
            </a:r>
            <a:r>
              <a:rPr lang="en-US" altLang="en-US" dirty="0">
                <a:solidFill>
                  <a:srgbClr val="0070C0"/>
                </a:solidFill>
              </a:rPr>
              <a:t> </a:t>
            </a:r>
            <a:r>
              <a:rPr lang="en-US" altLang="en-US" dirty="0" err="1">
                <a:solidFill>
                  <a:srgbClr val="0070C0"/>
                </a:solidFill>
              </a:rPr>
              <a:t>thế</a:t>
            </a:r>
            <a:r>
              <a:rPr lang="en-US" altLang="en-US" dirty="0">
                <a:solidFill>
                  <a:srgbClr val="0070C0"/>
                </a:solidFill>
              </a:rPr>
              <a:t> </a:t>
            </a:r>
            <a:r>
              <a:rPr lang="en-US" altLang="en-US" dirty="0" err="1">
                <a:solidFill>
                  <a:srgbClr val="0070C0"/>
                </a:solidFill>
              </a:rPr>
              <a:t>bao</a:t>
            </a:r>
            <a:r>
              <a:rPr lang="en-US" altLang="en-US" dirty="0">
                <a:solidFill>
                  <a:srgbClr val="0070C0"/>
                </a:solidFill>
              </a:rPr>
              <a:t> </a:t>
            </a:r>
            <a:r>
              <a:rPr lang="en-US" altLang="en-US" dirty="0" err="1">
                <a:solidFill>
                  <a:srgbClr val="0070C0"/>
                </a:solidFill>
              </a:rPr>
              <a:t>gồm</a:t>
            </a:r>
            <a:r>
              <a:rPr lang="en-US" altLang="en-US" dirty="0">
                <a:solidFill>
                  <a:srgbClr val="0070C0"/>
                </a:solidFill>
              </a:rPr>
              <a:t> </a:t>
            </a:r>
            <a:r>
              <a:rPr lang="en-US" altLang="en-US" dirty="0" err="1">
                <a:solidFill>
                  <a:srgbClr val="0070C0"/>
                </a:solidFill>
              </a:rPr>
              <a:t>từ</a:t>
            </a:r>
            <a:r>
              <a:rPr lang="en-US" altLang="en-US" dirty="0">
                <a:solidFill>
                  <a:srgbClr val="0070C0"/>
                </a:solidFill>
              </a:rPr>
              <a:t> </a:t>
            </a:r>
            <a:r>
              <a:rPr lang="en-US" altLang="en-US" dirty="0" err="1">
                <a:solidFill>
                  <a:srgbClr val="0070C0"/>
                </a:solidFill>
              </a:rPr>
              <a:t>những</a:t>
            </a:r>
            <a:r>
              <a:rPr lang="en-US" altLang="en-US" dirty="0">
                <a:solidFill>
                  <a:srgbClr val="0070C0"/>
                </a:solidFill>
              </a:rPr>
              <a:t> </a:t>
            </a:r>
            <a:r>
              <a:rPr lang="en-US" altLang="en-US" dirty="0" err="1">
                <a:solidFill>
                  <a:srgbClr val="0070C0"/>
                </a:solidFill>
              </a:rPr>
              <a:t>thiết</a:t>
            </a:r>
            <a:r>
              <a:rPr lang="en-US" altLang="en-US" dirty="0">
                <a:solidFill>
                  <a:srgbClr val="0070C0"/>
                </a:solidFill>
              </a:rPr>
              <a:t> </a:t>
            </a:r>
            <a:r>
              <a:rPr lang="en-US" altLang="en-US" dirty="0" err="1">
                <a:solidFill>
                  <a:srgbClr val="0070C0"/>
                </a:solidFill>
              </a:rPr>
              <a:t>bị</a:t>
            </a:r>
            <a:r>
              <a:rPr lang="en-US" altLang="en-US" dirty="0">
                <a:solidFill>
                  <a:srgbClr val="0070C0"/>
                </a:solidFill>
              </a:rPr>
              <a:t> </a:t>
            </a:r>
            <a:r>
              <a:rPr lang="en-US" altLang="en-US" dirty="0" err="1">
                <a:solidFill>
                  <a:srgbClr val="0070C0"/>
                </a:solidFill>
              </a:rPr>
              <a:t>lớn</a:t>
            </a:r>
            <a:r>
              <a:rPr lang="en-US" altLang="en-US" dirty="0">
                <a:solidFill>
                  <a:srgbClr val="0070C0"/>
                </a:solidFill>
              </a:rPr>
              <a:t> </a:t>
            </a:r>
            <a:r>
              <a:rPr lang="en-US" altLang="en-US" dirty="0" err="1">
                <a:solidFill>
                  <a:srgbClr val="0070C0"/>
                </a:solidFill>
              </a:rPr>
              <a:t>đến</a:t>
            </a:r>
            <a:r>
              <a:rPr lang="en-US" altLang="en-US" dirty="0">
                <a:solidFill>
                  <a:srgbClr val="0070C0"/>
                </a:solidFill>
              </a:rPr>
              <a:t> </a:t>
            </a:r>
            <a:r>
              <a:rPr lang="en-US" altLang="en-US" dirty="0" err="1">
                <a:solidFill>
                  <a:srgbClr val="0070C0"/>
                </a:solidFill>
              </a:rPr>
              <a:t>máy</a:t>
            </a:r>
            <a:r>
              <a:rPr lang="en-US" altLang="en-US" dirty="0">
                <a:solidFill>
                  <a:srgbClr val="0070C0"/>
                </a:solidFill>
              </a:rPr>
              <a:t> </a:t>
            </a:r>
            <a:r>
              <a:rPr lang="en-US" altLang="en-US" dirty="0" err="1">
                <a:solidFill>
                  <a:srgbClr val="0070C0"/>
                </a:solidFill>
              </a:rPr>
              <a:t>tính</a:t>
            </a:r>
            <a:r>
              <a:rPr lang="en-US" altLang="en-US" dirty="0">
                <a:solidFill>
                  <a:srgbClr val="0070C0"/>
                </a:solidFill>
              </a:rPr>
              <a:t> </a:t>
            </a:r>
            <a:r>
              <a:rPr lang="en-US" altLang="en-US" dirty="0" err="1">
                <a:solidFill>
                  <a:srgbClr val="0070C0"/>
                </a:solidFill>
              </a:rPr>
              <a:t>và</a:t>
            </a:r>
            <a:r>
              <a:rPr lang="en-US" altLang="en-US" dirty="0">
                <a:solidFill>
                  <a:srgbClr val="0070C0"/>
                </a:solidFill>
              </a:rPr>
              <a:t> </a:t>
            </a:r>
            <a:r>
              <a:rPr lang="en-US" altLang="en-US" dirty="0" err="1">
                <a:solidFill>
                  <a:srgbClr val="0070C0"/>
                </a:solidFill>
              </a:rPr>
              <a:t>những</a:t>
            </a:r>
            <a:r>
              <a:rPr lang="en-US" altLang="en-US" dirty="0">
                <a:solidFill>
                  <a:srgbClr val="0070C0"/>
                </a:solidFill>
              </a:rPr>
              <a:t> </a:t>
            </a:r>
            <a:r>
              <a:rPr lang="en-US" altLang="en-US" dirty="0" err="1">
                <a:solidFill>
                  <a:srgbClr val="0070C0"/>
                </a:solidFill>
              </a:rPr>
              <a:t>công</a:t>
            </a:r>
            <a:r>
              <a:rPr lang="en-US" altLang="en-US" dirty="0">
                <a:solidFill>
                  <a:srgbClr val="0070C0"/>
                </a:solidFill>
              </a:rPr>
              <a:t> </a:t>
            </a:r>
            <a:r>
              <a:rPr lang="en-US" altLang="en-US" dirty="0" err="1">
                <a:solidFill>
                  <a:srgbClr val="0070C0"/>
                </a:solidFill>
              </a:rPr>
              <a:t>cụ</a:t>
            </a:r>
            <a:r>
              <a:rPr lang="en-US" altLang="en-US" dirty="0">
                <a:solidFill>
                  <a:srgbClr val="0070C0"/>
                </a:solidFill>
              </a:rPr>
              <a:t> </a:t>
            </a:r>
            <a:r>
              <a:rPr lang="en-US" altLang="en-US" dirty="0" err="1">
                <a:solidFill>
                  <a:srgbClr val="0070C0"/>
                </a:solidFill>
              </a:rPr>
              <a:t>kiểm</a:t>
            </a:r>
            <a:r>
              <a:rPr lang="en-US" altLang="en-US" dirty="0">
                <a:solidFill>
                  <a:srgbClr val="0070C0"/>
                </a:solidFill>
              </a:rPr>
              <a:t> </a:t>
            </a:r>
            <a:r>
              <a:rPr lang="en-US" altLang="en-US" dirty="0" err="1">
                <a:solidFill>
                  <a:srgbClr val="0070C0"/>
                </a:solidFill>
              </a:rPr>
              <a:t>tra</a:t>
            </a:r>
            <a:r>
              <a:rPr lang="en-US" altLang="en-US" dirty="0">
                <a:solidFill>
                  <a:srgbClr val="0070C0"/>
                </a:solidFill>
              </a:rPr>
              <a:t> </a:t>
            </a:r>
            <a:r>
              <a:rPr lang="en-US" altLang="en-US" dirty="0" err="1">
                <a:solidFill>
                  <a:srgbClr val="0070C0"/>
                </a:solidFill>
              </a:rPr>
              <a:t>đặc</a:t>
            </a:r>
            <a:r>
              <a:rPr lang="en-US" altLang="en-US" dirty="0">
                <a:solidFill>
                  <a:srgbClr val="0070C0"/>
                </a:solidFill>
              </a:rPr>
              <a:t> </a:t>
            </a:r>
            <a:r>
              <a:rPr lang="en-US" altLang="en-US" dirty="0" err="1">
                <a:solidFill>
                  <a:srgbClr val="0070C0"/>
                </a:solidFill>
              </a:rPr>
              <a:t>biệt</a:t>
            </a:r>
            <a:r>
              <a:rPr lang="en-US" altLang="en-US" dirty="0">
                <a:solidFill>
                  <a:srgbClr val="0070C0"/>
                </a:solidFill>
              </a:rPr>
              <a:t>.</a:t>
            </a:r>
          </a:p>
          <a:p>
            <a:r>
              <a:rPr lang="en-US" altLang="en-US" dirty="0" err="1">
                <a:solidFill>
                  <a:srgbClr val="0070C0"/>
                </a:solidFill>
              </a:rPr>
              <a:t>Văn</a:t>
            </a:r>
            <a:r>
              <a:rPr lang="en-US" altLang="en-US" dirty="0">
                <a:solidFill>
                  <a:srgbClr val="0070C0"/>
                </a:solidFill>
              </a:rPr>
              <a:t> </a:t>
            </a:r>
            <a:r>
              <a:rPr lang="en-US" altLang="en-US" dirty="0" err="1">
                <a:solidFill>
                  <a:srgbClr val="0070C0"/>
                </a:solidFill>
              </a:rPr>
              <a:t>phòng</a:t>
            </a:r>
            <a:r>
              <a:rPr lang="en-US" altLang="en-US" dirty="0">
                <a:solidFill>
                  <a:srgbClr val="0070C0"/>
                </a:solidFill>
              </a:rPr>
              <a:t> </a:t>
            </a:r>
            <a:r>
              <a:rPr lang="en-US" altLang="en-US" dirty="0" err="1">
                <a:solidFill>
                  <a:srgbClr val="0070C0"/>
                </a:solidFill>
              </a:rPr>
              <a:t>phẩm</a:t>
            </a:r>
            <a:r>
              <a:rPr lang="en-US" altLang="en-US" dirty="0">
                <a:solidFill>
                  <a:srgbClr val="0070C0"/>
                </a:solidFill>
              </a:rPr>
              <a:t> - </a:t>
            </a:r>
            <a:r>
              <a:rPr lang="en-US" altLang="en-US" dirty="0" err="1">
                <a:solidFill>
                  <a:srgbClr val="0070C0"/>
                </a:solidFill>
              </a:rPr>
              <a:t>là</a:t>
            </a:r>
            <a:r>
              <a:rPr lang="en-US" altLang="en-US" dirty="0">
                <a:solidFill>
                  <a:srgbClr val="0070C0"/>
                </a:solidFill>
              </a:rPr>
              <a:t> </a:t>
            </a:r>
            <a:r>
              <a:rPr lang="en-US" altLang="en-US" dirty="0" err="1">
                <a:solidFill>
                  <a:srgbClr val="0070C0"/>
                </a:solidFill>
              </a:rPr>
              <a:t>những</a:t>
            </a:r>
            <a:r>
              <a:rPr lang="en-US" altLang="en-US" dirty="0">
                <a:solidFill>
                  <a:srgbClr val="0070C0"/>
                </a:solidFill>
              </a:rPr>
              <a:t> </a:t>
            </a:r>
            <a:r>
              <a:rPr lang="en-US" altLang="en-US" dirty="0" err="1">
                <a:solidFill>
                  <a:srgbClr val="0070C0"/>
                </a:solidFill>
              </a:rPr>
              <a:t>đồ</a:t>
            </a:r>
            <a:r>
              <a:rPr lang="en-US" altLang="en-US" dirty="0">
                <a:solidFill>
                  <a:srgbClr val="0070C0"/>
                </a:solidFill>
              </a:rPr>
              <a:t> </a:t>
            </a:r>
            <a:r>
              <a:rPr lang="en-US" altLang="en-US" dirty="0" err="1">
                <a:solidFill>
                  <a:srgbClr val="0070C0"/>
                </a:solidFill>
              </a:rPr>
              <a:t>dùng</a:t>
            </a:r>
            <a:r>
              <a:rPr lang="en-US" altLang="en-US" dirty="0">
                <a:solidFill>
                  <a:srgbClr val="0070C0"/>
                </a:solidFill>
              </a:rPr>
              <a:t> </a:t>
            </a:r>
            <a:r>
              <a:rPr lang="en-US" altLang="en-US" dirty="0" err="1">
                <a:solidFill>
                  <a:srgbClr val="0070C0"/>
                </a:solidFill>
              </a:rPr>
              <a:t>cần</a:t>
            </a:r>
            <a:r>
              <a:rPr lang="en-US" altLang="en-US" dirty="0">
                <a:solidFill>
                  <a:srgbClr val="0070C0"/>
                </a:solidFill>
              </a:rPr>
              <a:t> </a:t>
            </a:r>
            <a:r>
              <a:rPr lang="en-US" altLang="en-US" dirty="0" err="1">
                <a:solidFill>
                  <a:srgbClr val="0070C0"/>
                </a:solidFill>
              </a:rPr>
              <a:t>thiết</a:t>
            </a:r>
            <a:r>
              <a:rPr lang="en-US" altLang="en-US" dirty="0">
                <a:solidFill>
                  <a:srgbClr val="0070C0"/>
                </a:solidFill>
              </a:rPr>
              <a:t> </a:t>
            </a:r>
            <a:r>
              <a:rPr lang="en-US" altLang="en-US" dirty="0" err="1">
                <a:solidFill>
                  <a:srgbClr val="0070C0"/>
                </a:solidFill>
              </a:rPr>
              <a:t>cho</a:t>
            </a:r>
            <a:r>
              <a:rPr lang="en-US" altLang="en-US" dirty="0">
                <a:solidFill>
                  <a:srgbClr val="0070C0"/>
                </a:solidFill>
              </a:rPr>
              <a:t> </a:t>
            </a:r>
            <a:r>
              <a:rPr lang="en-US" altLang="en-US" dirty="0" err="1">
                <a:solidFill>
                  <a:srgbClr val="0070C0"/>
                </a:solidFill>
              </a:rPr>
              <a:t>dự</a:t>
            </a:r>
            <a:r>
              <a:rPr lang="en-US" altLang="en-US" dirty="0">
                <a:solidFill>
                  <a:srgbClr val="0070C0"/>
                </a:solidFill>
              </a:rPr>
              <a:t> </a:t>
            </a:r>
            <a:r>
              <a:rPr lang="en-US" altLang="en-US" dirty="0" err="1">
                <a:solidFill>
                  <a:srgbClr val="0070C0"/>
                </a:solidFill>
              </a:rPr>
              <a:t>án</a:t>
            </a:r>
            <a:r>
              <a:rPr lang="en-US" altLang="en-US" dirty="0">
                <a:solidFill>
                  <a:srgbClr val="0070C0"/>
                </a:solidFill>
              </a:rPr>
              <a:t>. </a:t>
            </a:r>
            <a:r>
              <a:rPr lang="en-US" altLang="en-US" dirty="0" err="1">
                <a:solidFill>
                  <a:srgbClr val="0070C0"/>
                </a:solidFill>
              </a:rPr>
              <a:t>Nó</a:t>
            </a:r>
            <a:r>
              <a:rPr lang="en-US" altLang="en-US" dirty="0">
                <a:solidFill>
                  <a:srgbClr val="0070C0"/>
                </a:solidFill>
              </a:rPr>
              <a:t> </a:t>
            </a:r>
            <a:r>
              <a:rPr lang="en-US" altLang="en-US" dirty="0" err="1">
                <a:solidFill>
                  <a:srgbClr val="0070C0"/>
                </a:solidFill>
              </a:rPr>
              <a:t>có</a:t>
            </a:r>
            <a:r>
              <a:rPr lang="en-US" altLang="en-US" dirty="0">
                <a:solidFill>
                  <a:srgbClr val="0070C0"/>
                </a:solidFill>
              </a:rPr>
              <a:t> </a:t>
            </a:r>
            <a:r>
              <a:rPr lang="en-US" altLang="en-US" dirty="0" err="1">
                <a:solidFill>
                  <a:srgbClr val="0070C0"/>
                </a:solidFill>
              </a:rPr>
              <a:t>thể</a:t>
            </a:r>
            <a:r>
              <a:rPr lang="en-US" altLang="en-US" dirty="0">
                <a:solidFill>
                  <a:srgbClr val="0070C0"/>
                </a:solidFill>
              </a:rPr>
              <a:t> </a:t>
            </a:r>
            <a:r>
              <a:rPr lang="en-US" altLang="en-US" dirty="0" err="1">
                <a:solidFill>
                  <a:srgbClr val="0070C0"/>
                </a:solidFill>
              </a:rPr>
              <a:t>bao</a:t>
            </a:r>
            <a:r>
              <a:rPr lang="en-US" altLang="en-US" dirty="0">
                <a:solidFill>
                  <a:srgbClr val="0070C0"/>
                </a:solidFill>
              </a:rPr>
              <a:t> </a:t>
            </a:r>
            <a:r>
              <a:rPr lang="en-US" altLang="en-US" dirty="0" err="1">
                <a:solidFill>
                  <a:srgbClr val="0070C0"/>
                </a:solidFill>
              </a:rPr>
              <a:t>gồm</a:t>
            </a:r>
            <a:r>
              <a:rPr lang="en-US" altLang="en-US" dirty="0">
                <a:solidFill>
                  <a:srgbClr val="0070C0"/>
                </a:solidFill>
              </a:rPr>
              <a:t> </a:t>
            </a:r>
            <a:r>
              <a:rPr lang="en-US" altLang="en-US" dirty="0" err="1">
                <a:solidFill>
                  <a:srgbClr val="0070C0"/>
                </a:solidFill>
              </a:rPr>
              <a:t>những</a:t>
            </a:r>
            <a:r>
              <a:rPr lang="en-US" altLang="en-US" dirty="0">
                <a:solidFill>
                  <a:srgbClr val="0070C0"/>
                </a:solidFill>
              </a:rPr>
              <a:t> </a:t>
            </a:r>
            <a:r>
              <a:rPr lang="en-US" altLang="en-US" dirty="0" err="1">
                <a:solidFill>
                  <a:srgbClr val="0070C0"/>
                </a:solidFill>
              </a:rPr>
              <a:t>thứ</a:t>
            </a:r>
            <a:r>
              <a:rPr lang="en-US" altLang="en-US" dirty="0">
                <a:solidFill>
                  <a:srgbClr val="0070C0"/>
                </a:solidFill>
              </a:rPr>
              <a:t> </a:t>
            </a:r>
            <a:r>
              <a:rPr lang="en-US" altLang="en-US" dirty="0" err="1">
                <a:solidFill>
                  <a:srgbClr val="0070C0"/>
                </a:solidFill>
              </a:rPr>
              <a:t>từ</a:t>
            </a:r>
            <a:r>
              <a:rPr lang="en-US" altLang="en-US" dirty="0">
                <a:solidFill>
                  <a:srgbClr val="0070C0"/>
                </a:solidFill>
              </a:rPr>
              <a:t> </a:t>
            </a:r>
            <a:r>
              <a:rPr lang="en-US" altLang="en-US" dirty="0" err="1">
                <a:solidFill>
                  <a:srgbClr val="0070C0"/>
                </a:solidFill>
              </a:rPr>
              <a:t>giấy</a:t>
            </a:r>
            <a:r>
              <a:rPr lang="en-US" altLang="en-US" dirty="0">
                <a:solidFill>
                  <a:srgbClr val="0070C0"/>
                </a:solidFill>
              </a:rPr>
              <a:t> </a:t>
            </a:r>
            <a:r>
              <a:rPr lang="en-US" altLang="en-US" dirty="0" err="1">
                <a:solidFill>
                  <a:srgbClr val="0070C0"/>
                </a:solidFill>
              </a:rPr>
              <a:t>và</a:t>
            </a:r>
            <a:r>
              <a:rPr lang="en-US" altLang="en-US" dirty="0">
                <a:solidFill>
                  <a:srgbClr val="0070C0"/>
                </a:solidFill>
              </a:rPr>
              <a:t> </a:t>
            </a:r>
            <a:r>
              <a:rPr lang="en-US" altLang="en-US" dirty="0" err="1">
                <a:solidFill>
                  <a:srgbClr val="0070C0"/>
                </a:solidFill>
              </a:rPr>
              <a:t>bút</a:t>
            </a:r>
            <a:r>
              <a:rPr lang="en-US" altLang="en-US" dirty="0">
                <a:solidFill>
                  <a:srgbClr val="0070C0"/>
                </a:solidFill>
              </a:rPr>
              <a:t> </a:t>
            </a:r>
            <a:r>
              <a:rPr lang="en-US" altLang="en-US" dirty="0" err="1">
                <a:solidFill>
                  <a:srgbClr val="0070C0"/>
                </a:solidFill>
              </a:rPr>
              <a:t>chì</a:t>
            </a:r>
            <a:r>
              <a:rPr lang="en-US" altLang="en-US" dirty="0">
                <a:solidFill>
                  <a:srgbClr val="0070C0"/>
                </a:solidFill>
              </a:rPr>
              <a:t> </a:t>
            </a:r>
            <a:r>
              <a:rPr lang="en-US" altLang="en-US" dirty="0" err="1">
                <a:solidFill>
                  <a:srgbClr val="0070C0"/>
                </a:solidFill>
              </a:rPr>
              <a:t>đến</a:t>
            </a:r>
            <a:r>
              <a:rPr lang="en-US" altLang="en-US" dirty="0">
                <a:solidFill>
                  <a:srgbClr val="0070C0"/>
                </a:solidFill>
              </a:rPr>
              <a:t> </a:t>
            </a:r>
            <a:r>
              <a:rPr lang="en-US" altLang="en-US" dirty="0" err="1">
                <a:solidFill>
                  <a:srgbClr val="0070C0"/>
                </a:solidFill>
              </a:rPr>
              <a:t>đĩa</a:t>
            </a:r>
            <a:r>
              <a:rPr lang="en-US" altLang="en-US" dirty="0">
                <a:solidFill>
                  <a:srgbClr val="0070C0"/>
                </a:solidFill>
              </a:rPr>
              <a:t> </a:t>
            </a:r>
            <a:r>
              <a:rPr lang="en-US" altLang="en-US" dirty="0" err="1">
                <a:solidFill>
                  <a:srgbClr val="0070C0"/>
                </a:solidFill>
              </a:rPr>
              <a:t>mềm</a:t>
            </a:r>
            <a:r>
              <a:rPr lang="en-US" altLang="en-US" dirty="0">
                <a:solidFill>
                  <a:srgbClr val="0070C0"/>
                </a:solidFill>
              </a:rPr>
              <a:t> </a:t>
            </a:r>
            <a:r>
              <a:rPr lang="en-US" altLang="en-US" dirty="0" err="1">
                <a:solidFill>
                  <a:srgbClr val="0070C0"/>
                </a:solidFill>
              </a:rPr>
              <a:t>và</a:t>
            </a:r>
            <a:r>
              <a:rPr lang="en-US" altLang="en-US" dirty="0">
                <a:solidFill>
                  <a:srgbClr val="0070C0"/>
                </a:solidFill>
              </a:rPr>
              <a:t> </a:t>
            </a:r>
            <a:r>
              <a:rPr lang="en-US" altLang="en-US" dirty="0" err="1">
                <a:solidFill>
                  <a:srgbClr val="0070C0"/>
                </a:solidFill>
              </a:rPr>
              <a:t>các</a:t>
            </a:r>
            <a:r>
              <a:rPr lang="en-US" altLang="en-US" dirty="0">
                <a:solidFill>
                  <a:srgbClr val="0070C0"/>
                </a:solidFill>
              </a:rPr>
              <a:t> </a:t>
            </a:r>
            <a:r>
              <a:rPr lang="en-US" altLang="en-US" dirty="0" err="1">
                <a:solidFill>
                  <a:srgbClr val="0070C0"/>
                </a:solidFill>
              </a:rPr>
              <a:t>đồ</a:t>
            </a:r>
            <a:r>
              <a:rPr lang="en-US" altLang="en-US" dirty="0">
                <a:solidFill>
                  <a:srgbClr val="0070C0"/>
                </a:solidFill>
              </a:rPr>
              <a:t> </a:t>
            </a:r>
            <a:r>
              <a:rPr lang="en-US" altLang="en-US" dirty="0" err="1">
                <a:solidFill>
                  <a:srgbClr val="0070C0"/>
                </a:solidFill>
              </a:rPr>
              <a:t>vật</a:t>
            </a:r>
            <a:r>
              <a:rPr lang="en-US" altLang="en-US" dirty="0">
                <a:solidFill>
                  <a:srgbClr val="0070C0"/>
                </a:solidFill>
              </a:rPr>
              <a:t> </a:t>
            </a:r>
            <a:r>
              <a:rPr lang="en-US" altLang="en-US" dirty="0" err="1">
                <a:solidFill>
                  <a:srgbClr val="0070C0"/>
                </a:solidFill>
              </a:rPr>
              <a:t>khác</a:t>
            </a:r>
            <a:r>
              <a:rPr lang="en-US" altLang="en-US" dirty="0">
                <a:solidFill>
                  <a:srgbClr val="0070C0"/>
                </a:solidFill>
              </a:rPr>
              <a:t>.</a:t>
            </a:r>
          </a:p>
          <a:p>
            <a:r>
              <a:rPr lang="en-US" altLang="en-US" dirty="0" err="1">
                <a:solidFill>
                  <a:srgbClr val="0070C0"/>
                </a:solidFill>
              </a:rPr>
              <a:t>Tài</a:t>
            </a:r>
            <a:r>
              <a:rPr lang="en-US" altLang="en-US" dirty="0">
                <a:solidFill>
                  <a:srgbClr val="0070C0"/>
                </a:solidFill>
              </a:rPr>
              <a:t> </a:t>
            </a:r>
            <a:r>
              <a:rPr lang="en-US" altLang="en-US" dirty="0" err="1">
                <a:solidFill>
                  <a:srgbClr val="0070C0"/>
                </a:solidFill>
              </a:rPr>
              <a:t>chính</a:t>
            </a:r>
            <a:r>
              <a:rPr lang="en-US" altLang="en-US" dirty="0">
                <a:solidFill>
                  <a:srgbClr val="0070C0"/>
                </a:solidFill>
              </a:rPr>
              <a:t> - </a:t>
            </a:r>
            <a:r>
              <a:rPr lang="en-US" altLang="en-US" dirty="0" err="1">
                <a:solidFill>
                  <a:srgbClr val="0070C0"/>
                </a:solidFill>
              </a:rPr>
              <a:t>các</a:t>
            </a:r>
            <a:r>
              <a:rPr lang="en-US" altLang="en-US" dirty="0">
                <a:solidFill>
                  <a:srgbClr val="0070C0"/>
                </a:solidFill>
              </a:rPr>
              <a:t> </a:t>
            </a:r>
            <a:r>
              <a:rPr lang="en-US" altLang="en-US" dirty="0" err="1">
                <a:solidFill>
                  <a:srgbClr val="0070C0"/>
                </a:solidFill>
              </a:rPr>
              <a:t>nguồn</a:t>
            </a:r>
            <a:r>
              <a:rPr lang="en-US" altLang="en-US" dirty="0">
                <a:solidFill>
                  <a:srgbClr val="0070C0"/>
                </a:solidFill>
              </a:rPr>
              <a:t> </a:t>
            </a:r>
            <a:r>
              <a:rPr lang="en-US" altLang="en-US" dirty="0" err="1">
                <a:solidFill>
                  <a:srgbClr val="0070C0"/>
                </a:solidFill>
              </a:rPr>
              <a:t>tài</a:t>
            </a:r>
            <a:r>
              <a:rPr lang="en-US" altLang="en-US" dirty="0">
                <a:solidFill>
                  <a:srgbClr val="0070C0"/>
                </a:solidFill>
              </a:rPr>
              <a:t> </a:t>
            </a:r>
            <a:r>
              <a:rPr lang="en-US" altLang="en-US" dirty="0" err="1">
                <a:solidFill>
                  <a:srgbClr val="0070C0"/>
                </a:solidFill>
              </a:rPr>
              <a:t>chính</a:t>
            </a:r>
            <a:r>
              <a:rPr lang="en-US" altLang="en-US" dirty="0">
                <a:solidFill>
                  <a:srgbClr val="0070C0"/>
                </a:solidFill>
              </a:rPr>
              <a:t> </a:t>
            </a:r>
            <a:r>
              <a:rPr lang="en-US" altLang="en-US" dirty="0" err="1">
                <a:solidFill>
                  <a:srgbClr val="0070C0"/>
                </a:solidFill>
              </a:rPr>
              <a:t>là</a:t>
            </a:r>
            <a:r>
              <a:rPr lang="en-US" altLang="en-US" dirty="0">
                <a:solidFill>
                  <a:srgbClr val="0070C0"/>
                </a:solidFill>
              </a:rPr>
              <a:t> </a:t>
            </a:r>
            <a:r>
              <a:rPr lang="en-US" altLang="en-US" dirty="0" err="1">
                <a:solidFill>
                  <a:srgbClr val="0070C0"/>
                </a:solidFill>
              </a:rPr>
              <a:t>tiền</a:t>
            </a:r>
            <a:r>
              <a:rPr lang="en-US" altLang="en-US" dirty="0">
                <a:solidFill>
                  <a:srgbClr val="0070C0"/>
                </a:solidFill>
              </a:rPr>
              <a:t> </a:t>
            </a:r>
            <a:r>
              <a:rPr lang="en-US" altLang="en-US" dirty="0" err="1">
                <a:solidFill>
                  <a:srgbClr val="0070C0"/>
                </a:solidFill>
              </a:rPr>
              <a:t>và</a:t>
            </a:r>
            <a:r>
              <a:rPr lang="en-US" altLang="en-US" dirty="0">
                <a:solidFill>
                  <a:srgbClr val="0070C0"/>
                </a:solidFill>
              </a:rPr>
              <a:t> </a:t>
            </a:r>
            <a:r>
              <a:rPr lang="en-US" altLang="en-US" dirty="0" err="1">
                <a:solidFill>
                  <a:srgbClr val="0070C0"/>
                </a:solidFill>
              </a:rPr>
              <a:t>các</a:t>
            </a:r>
            <a:r>
              <a:rPr lang="en-US" altLang="en-US" dirty="0">
                <a:solidFill>
                  <a:srgbClr val="0070C0"/>
                </a:solidFill>
              </a:rPr>
              <a:t> cam </a:t>
            </a:r>
            <a:r>
              <a:rPr lang="en-US" altLang="en-US" dirty="0" err="1">
                <a:solidFill>
                  <a:srgbClr val="0070C0"/>
                </a:solidFill>
              </a:rPr>
              <a:t>kết</a:t>
            </a:r>
            <a:r>
              <a:rPr lang="en-US" altLang="en-US" dirty="0">
                <a:solidFill>
                  <a:srgbClr val="0070C0"/>
                </a:solidFill>
              </a:rPr>
              <a:t> </a:t>
            </a:r>
            <a:r>
              <a:rPr lang="en-US" altLang="en-US" dirty="0" err="1">
                <a:solidFill>
                  <a:srgbClr val="0070C0"/>
                </a:solidFill>
              </a:rPr>
              <a:t>cần</a:t>
            </a:r>
            <a:r>
              <a:rPr lang="en-US" altLang="en-US" dirty="0">
                <a:solidFill>
                  <a:srgbClr val="0070C0"/>
                </a:solidFill>
              </a:rPr>
              <a:t> </a:t>
            </a:r>
            <a:r>
              <a:rPr lang="en-US" altLang="en-US" dirty="0" err="1">
                <a:solidFill>
                  <a:srgbClr val="0070C0"/>
                </a:solidFill>
              </a:rPr>
              <a:t>thiết</a:t>
            </a:r>
            <a:r>
              <a:rPr lang="en-US" altLang="en-US" dirty="0">
                <a:solidFill>
                  <a:srgbClr val="0070C0"/>
                </a:solidFill>
              </a:rPr>
              <a:t> </a:t>
            </a:r>
            <a:r>
              <a:rPr lang="en-US" altLang="en-US" dirty="0" err="1">
                <a:solidFill>
                  <a:srgbClr val="0070C0"/>
                </a:solidFill>
              </a:rPr>
              <a:t>để</a:t>
            </a:r>
            <a:r>
              <a:rPr lang="en-US" altLang="en-US" dirty="0">
                <a:solidFill>
                  <a:srgbClr val="0070C0"/>
                </a:solidFill>
              </a:rPr>
              <a:t> </a:t>
            </a:r>
            <a:r>
              <a:rPr lang="en-US" altLang="en-US" dirty="0" err="1">
                <a:solidFill>
                  <a:srgbClr val="0070C0"/>
                </a:solidFill>
              </a:rPr>
              <a:t>thu</a:t>
            </a:r>
            <a:r>
              <a:rPr lang="en-US" altLang="en-US" dirty="0">
                <a:solidFill>
                  <a:srgbClr val="0070C0"/>
                </a:solidFill>
              </a:rPr>
              <a:t> </a:t>
            </a:r>
            <a:r>
              <a:rPr lang="en-US" altLang="en-US" dirty="0" err="1">
                <a:solidFill>
                  <a:srgbClr val="0070C0"/>
                </a:solidFill>
              </a:rPr>
              <a:t>được</a:t>
            </a:r>
            <a:r>
              <a:rPr lang="en-US" altLang="en-US" dirty="0">
                <a:solidFill>
                  <a:srgbClr val="0070C0"/>
                </a:solidFill>
              </a:rPr>
              <a:t> </a:t>
            </a:r>
            <a:r>
              <a:rPr lang="en-US" altLang="en-US" dirty="0" err="1">
                <a:solidFill>
                  <a:srgbClr val="0070C0"/>
                </a:solidFill>
              </a:rPr>
              <a:t>kết</a:t>
            </a:r>
            <a:r>
              <a:rPr lang="en-US" altLang="en-US" dirty="0">
                <a:solidFill>
                  <a:srgbClr val="0070C0"/>
                </a:solidFill>
              </a:rPr>
              <a:t> quả, </a:t>
            </a:r>
            <a:r>
              <a:rPr lang="en-US" altLang="en-US" dirty="0" err="1">
                <a:solidFill>
                  <a:srgbClr val="0070C0"/>
                </a:solidFill>
              </a:rPr>
              <a:t>nguồn</a:t>
            </a:r>
            <a:r>
              <a:rPr lang="en-US" altLang="en-US" dirty="0">
                <a:solidFill>
                  <a:srgbClr val="0070C0"/>
                </a:solidFill>
              </a:rPr>
              <a:t> </a:t>
            </a:r>
            <a:r>
              <a:rPr lang="en-US" altLang="en-US" dirty="0" err="1">
                <a:solidFill>
                  <a:srgbClr val="0070C0"/>
                </a:solidFill>
              </a:rPr>
              <a:t>thu</a:t>
            </a:r>
            <a:r>
              <a:rPr lang="en-US" altLang="en-US" dirty="0">
                <a:solidFill>
                  <a:srgbClr val="0070C0"/>
                </a:solidFill>
              </a:rPr>
              <a:t> </a:t>
            </a:r>
            <a:r>
              <a:rPr lang="en-US" altLang="en-US" dirty="0" err="1">
                <a:solidFill>
                  <a:srgbClr val="0070C0"/>
                </a:solidFill>
              </a:rPr>
              <a:t>nhập</a:t>
            </a:r>
            <a:r>
              <a:rPr lang="en-US" altLang="en-US" dirty="0">
                <a:solidFill>
                  <a:srgbClr val="0070C0"/>
                </a:solidFill>
              </a:rPr>
              <a:t> </a:t>
            </a:r>
            <a:r>
              <a:rPr lang="en-US" altLang="en-US" dirty="0" err="1">
                <a:solidFill>
                  <a:srgbClr val="0070C0"/>
                </a:solidFill>
              </a:rPr>
              <a:t>của</a:t>
            </a:r>
            <a:r>
              <a:rPr lang="en-US" altLang="en-US" dirty="0">
                <a:solidFill>
                  <a:srgbClr val="0070C0"/>
                </a:solidFill>
              </a:rPr>
              <a:t> </a:t>
            </a:r>
            <a:r>
              <a:rPr lang="en-US" altLang="en-US" dirty="0" err="1">
                <a:solidFill>
                  <a:srgbClr val="0070C0"/>
                </a:solidFill>
              </a:rPr>
              <a:t>dự</a:t>
            </a:r>
            <a:r>
              <a:rPr lang="en-US" altLang="en-US" dirty="0">
                <a:solidFill>
                  <a:srgbClr val="0070C0"/>
                </a:solidFill>
              </a:rPr>
              <a:t> </a:t>
            </a:r>
            <a:r>
              <a:rPr lang="en-US" altLang="en-US" dirty="0" err="1">
                <a:solidFill>
                  <a:srgbClr val="0070C0"/>
                </a:solidFill>
              </a:rPr>
              <a:t>án</a:t>
            </a:r>
            <a:r>
              <a:rPr lang="en-US" altLang="en-US" dirty="0">
                <a:solidFill>
                  <a:srgbClr val="0070C0"/>
                </a:solidFill>
              </a:rPr>
              <a:t>. </a:t>
            </a:r>
            <a:r>
              <a:rPr lang="en-AU" altLang="en-US" dirty="0" err="1" smtClean="0">
                <a:solidFill>
                  <a:srgbClr val="0070C0"/>
                </a:solidFill>
              </a:rPr>
              <a:t>ưu</a:t>
            </a:r>
            <a:r>
              <a:rPr lang="en-AU" altLang="en-US" dirty="0" smtClean="0">
                <a:solidFill>
                  <a:srgbClr val="0070C0"/>
                </a:solidFill>
              </a:rPr>
              <a:t> </a:t>
            </a:r>
            <a:r>
              <a:rPr lang="en-AU" altLang="en-US" dirty="0" err="1">
                <a:solidFill>
                  <a:srgbClr val="0070C0"/>
                </a:solidFill>
              </a:rPr>
              <a:t>tiên</a:t>
            </a:r>
            <a:r>
              <a:rPr lang="en-AU" altLang="en-US" dirty="0">
                <a:solidFill>
                  <a:srgbClr val="0070C0"/>
                </a:solidFill>
              </a:rPr>
              <a:t> </a:t>
            </a:r>
            <a:r>
              <a:rPr lang="en-AU" altLang="en-US" dirty="0" err="1">
                <a:solidFill>
                  <a:srgbClr val="0070C0"/>
                </a:solidFill>
              </a:rPr>
              <a:t>cho</a:t>
            </a:r>
            <a:r>
              <a:rPr lang="en-AU" altLang="en-US" dirty="0">
                <a:solidFill>
                  <a:srgbClr val="0070C0"/>
                </a:solidFill>
              </a:rPr>
              <a:t> </a:t>
            </a:r>
            <a:r>
              <a:rPr lang="en-AU" altLang="en-US" dirty="0" err="1">
                <a:solidFill>
                  <a:srgbClr val="0070C0"/>
                </a:solidFill>
              </a:rPr>
              <a:t>các</a:t>
            </a:r>
            <a:r>
              <a:rPr lang="en-AU" altLang="en-US" dirty="0">
                <a:solidFill>
                  <a:srgbClr val="0070C0"/>
                </a:solidFill>
              </a:rPr>
              <a:t> </a:t>
            </a:r>
            <a:r>
              <a:rPr lang="en-AU" altLang="en-US" dirty="0" err="1">
                <a:solidFill>
                  <a:srgbClr val="0070C0"/>
                </a:solidFill>
              </a:rPr>
              <a:t>công</a:t>
            </a:r>
            <a:r>
              <a:rPr lang="en-AU" altLang="en-US" dirty="0">
                <a:solidFill>
                  <a:srgbClr val="0070C0"/>
                </a:solidFill>
              </a:rPr>
              <a:t> </a:t>
            </a:r>
            <a:r>
              <a:rPr lang="en-AU" altLang="en-US" dirty="0" err="1">
                <a:solidFill>
                  <a:srgbClr val="0070C0"/>
                </a:solidFill>
              </a:rPr>
              <a:t>việc</a:t>
            </a:r>
            <a:r>
              <a:rPr lang="en-AU" altLang="en-US" dirty="0">
                <a:solidFill>
                  <a:srgbClr val="0070C0"/>
                </a:solidFill>
              </a:rPr>
              <a:t> </a:t>
            </a:r>
            <a:r>
              <a:rPr lang="en-AU" altLang="en-US" dirty="0" err="1">
                <a:solidFill>
                  <a:srgbClr val="0070C0"/>
                </a:solidFill>
              </a:rPr>
              <a:t>trên</a:t>
            </a:r>
            <a:r>
              <a:rPr lang="en-AU" altLang="en-US" dirty="0">
                <a:solidFill>
                  <a:srgbClr val="0070C0"/>
                </a:solidFill>
              </a:rPr>
              <a:t> </a:t>
            </a:r>
            <a:r>
              <a:rPr lang="en-AU" altLang="en-US" dirty="0" err="1">
                <a:solidFill>
                  <a:srgbClr val="0070C0"/>
                </a:solidFill>
              </a:rPr>
              <a:t>đường</a:t>
            </a:r>
            <a:r>
              <a:rPr lang="en-AU" altLang="en-US" dirty="0">
                <a:solidFill>
                  <a:srgbClr val="0070C0"/>
                </a:solidFill>
              </a:rPr>
              <a:t> </a:t>
            </a:r>
            <a:r>
              <a:rPr lang="en-AU" altLang="en-US" dirty="0" err="1">
                <a:solidFill>
                  <a:srgbClr val="0070C0"/>
                </a:solidFill>
              </a:rPr>
              <a:t>găng</a:t>
            </a:r>
            <a:r>
              <a:rPr lang="en-AU" altLang="en-US" dirty="0">
                <a:solidFill>
                  <a:srgbClr val="0070C0"/>
                </a:solidFill>
              </a:rPr>
              <a:t>.</a:t>
            </a:r>
          </a:p>
          <a:p>
            <a:r>
              <a:rPr lang="en-AU" altLang="en-US" dirty="0" err="1">
                <a:solidFill>
                  <a:srgbClr val="0070C0"/>
                </a:solidFill>
              </a:rPr>
              <a:t>ưu</a:t>
            </a:r>
            <a:r>
              <a:rPr lang="en-AU" altLang="en-US" dirty="0">
                <a:solidFill>
                  <a:srgbClr val="0070C0"/>
                </a:solidFill>
              </a:rPr>
              <a:t> </a:t>
            </a:r>
            <a:r>
              <a:rPr lang="en-AU" altLang="en-US" dirty="0" err="1">
                <a:solidFill>
                  <a:srgbClr val="0070C0"/>
                </a:solidFill>
              </a:rPr>
              <a:t>tiên</a:t>
            </a:r>
            <a:r>
              <a:rPr lang="en-AU" altLang="en-US" dirty="0">
                <a:solidFill>
                  <a:srgbClr val="0070C0"/>
                </a:solidFill>
              </a:rPr>
              <a:t> </a:t>
            </a:r>
            <a:r>
              <a:rPr lang="en-AU" altLang="en-US" dirty="0" err="1">
                <a:solidFill>
                  <a:srgbClr val="0070C0"/>
                </a:solidFill>
              </a:rPr>
              <a:t>cho</a:t>
            </a:r>
            <a:r>
              <a:rPr lang="en-AU" altLang="en-US" dirty="0">
                <a:solidFill>
                  <a:srgbClr val="0070C0"/>
                </a:solidFill>
              </a:rPr>
              <a:t> </a:t>
            </a:r>
            <a:r>
              <a:rPr lang="en-AU" altLang="en-US" dirty="0" err="1">
                <a:solidFill>
                  <a:srgbClr val="0070C0"/>
                </a:solidFill>
              </a:rPr>
              <a:t>công</a:t>
            </a:r>
            <a:r>
              <a:rPr lang="en-AU" altLang="en-US" dirty="0">
                <a:solidFill>
                  <a:srgbClr val="0070C0"/>
                </a:solidFill>
              </a:rPr>
              <a:t> </a:t>
            </a:r>
            <a:r>
              <a:rPr lang="en-AU" altLang="en-US" dirty="0" err="1">
                <a:solidFill>
                  <a:srgbClr val="0070C0"/>
                </a:solidFill>
              </a:rPr>
              <a:t>việc</a:t>
            </a:r>
            <a:r>
              <a:rPr lang="en-AU" altLang="en-US" dirty="0">
                <a:solidFill>
                  <a:srgbClr val="0070C0"/>
                </a:solidFill>
              </a:rPr>
              <a:t> </a:t>
            </a:r>
            <a:r>
              <a:rPr lang="en-AU" altLang="en-US" dirty="0" err="1">
                <a:solidFill>
                  <a:srgbClr val="0070C0"/>
                </a:solidFill>
              </a:rPr>
              <a:t>phức</a:t>
            </a:r>
            <a:r>
              <a:rPr lang="en-AU" altLang="en-US" dirty="0">
                <a:solidFill>
                  <a:srgbClr val="0070C0"/>
                </a:solidFill>
              </a:rPr>
              <a:t> </a:t>
            </a:r>
            <a:r>
              <a:rPr lang="en-AU" altLang="en-US" dirty="0" err="1">
                <a:solidFill>
                  <a:srgbClr val="0070C0"/>
                </a:solidFill>
              </a:rPr>
              <a:t>tạp</a:t>
            </a:r>
            <a:r>
              <a:rPr lang="en-AU" altLang="en-US" dirty="0">
                <a:solidFill>
                  <a:srgbClr val="0070C0"/>
                </a:solidFill>
              </a:rPr>
              <a:t> </a:t>
            </a:r>
            <a:r>
              <a:rPr lang="en-AU" altLang="en-US" dirty="0" err="1">
                <a:solidFill>
                  <a:srgbClr val="0070C0"/>
                </a:solidFill>
              </a:rPr>
              <a:t>trong</a:t>
            </a:r>
            <a:r>
              <a:rPr lang="en-AU" altLang="en-US" dirty="0">
                <a:solidFill>
                  <a:srgbClr val="0070C0"/>
                </a:solidFill>
              </a:rPr>
              <a:t> </a:t>
            </a:r>
            <a:r>
              <a:rPr lang="en-AU" altLang="en-US" dirty="0" err="1">
                <a:solidFill>
                  <a:srgbClr val="0070C0"/>
                </a:solidFill>
              </a:rPr>
              <a:t>những</a:t>
            </a:r>
            <a:r>
              <a:rPr lang="en-AU" altLang="en-US" dirty="0">
                <a:solidFill>
                  <a:srgbClr val="0070C0"/>
                </a:solidFill>
              </a:rPr>
              <a:t> </a:t>
            </a:r>
            <a:r>
              <a:rPr lang="en-AU" altLang="en-US" dirty="0" err="1">
                <a:solidFill>
                  <a:srgbClr val="0070C0"/>
                </a:solidFill>
              </a:rPr>
              <a:t>công</a:t>
            </a:r>
            <a:r>
              <a:rPr lang="en-AU" altLang="en-US" dirty="0">
                <a:solidFill>
                  <a:srgbClr val="0070C0"/>
                </a:solidFill>
              </a:rPr>
              <a:t> </a:t>
            </a:r>
            <a:r>
              <a:rPr lang="en-AU" altLang="en-US" dirty="0" err="1">
                <a:solidFill>
                  <a:srgbClr val="0070C0"/>
                </a:solidFill>
              </a:rPr>
              <a:t>việc</a:t>
            </a:r>
            <a:r>
              <a:rPr lang="en-AU" altLang="en-US" dirty="0">
                <a:solidFill>
                  <a:srgbClr val="0070C0"/>
                </a:solidFill>
              </a:rPr>
              <a:t> </a:t>
            </a:r>
            <a:r>
              <a:rPr lang="en-AU" altLang="en-US" dirty="0" err="1">
                <a:solidFill>
                  <a:srgbClr val="0070C0"/>
                </a:solidFill>
              </a:rPr>
              <a:t>cùng</a:t>
            </a:r>
            <a:r>
              <a:rPr lang="en-AU" altLang="en-US" dirty="0">
                <a:solidFill>
                  <a:srgbClr val="0070C0"/>
                </a:solidFill>
              </a:rPr>
              <a:t> </a:t>
            </a:r>
            <a:r>
              <a:rPr lang="en-AU" altLang="en-US" dirty="0" err="1">
                <a:solidFill>
                  <a:srgbClr val="0070C0"/>
                </a:solidFill>
              </a:rPr>
              <a:t>có</a:t>
            </a:r>
            <a:r>
              <a:rPr lang="en-AU" altLang="en-US" dirty="0">
                <a:solidFill>
                  <a:srgbClr val="0070C0"/>
                </a:solidFill>
              </a:rPr>
              <a:t> </a:t>
            </a:r>
            <a:r>
              <a:rPr lang="en-AU" altLang="en-US" dirty="0" err="1">
                <a:solidFill>
                  <a:srgbClr val="0070C0"/>
                </a:solidFill>
              </a:rPr>
              <a:t>độ</a:t>
            </a:r>
            <a:r>
              <a:rPr lang="en-AU" altLang="en-US" dirty="0">
                <a:solidFill>
                  <a:srgbClr val="0070C0"/>
                </a:solidFill>
              </a:rPr>
              <a:t> </a:t>
            </a:r>
            <a:r>
              <a:rPr lang="en-AU" altLang="en-US" dirty="0" err="1">
                <a:solidFill>
                  <a:srgbClr val="0070C0"/>
                </a:solidFill>
              </a:rPr>
              <a:t>thư</a:t>
            </a:r>
            <a:r>
              <a:rPr lang="en-AU" altLang="en-US" dirty="0">
                <a:solidFill>
                  <a:srgbClr val="0070C0"/>
                </a:solidFill>
              </a:rPr>
              <a:t> </a:t>
            </a:r>
            <a:r>
              <a:rPr lang="en-AU" altLang="en-US" dirty="0" err="1">
                <a:solidFill>
                  <a:srgbClr val="0070C0"/>
                </a:solidFill>
              </a:rPr>
              <a:t>giãn</a:t>
            </a:r>
            <a:endParaRPr lang="en-AU" altLang="en-US" dirty="0">
              <a:solidFill>
                <a:srgbClr val="0070C0"/>
              </a:solidFill>
            </a:endParaRPr>
          </a:p>
        </p:txBody>
      </p:sp>
      <p:sp>
        <p:nvSpPr>
          <p:cNvPr id="2" name="Content Placeholder 1"/>
          <p:cNvSpPr>
            <a:spLocks noGrp="1"/>
          </p:cNvSpPr>
          <p:nvPr>
            <p:ph sz="half" idx="2"/>
          </p:nvPr>
        </p:nvSpPr>
        <p:spPr/>
        <p:txBody>
          <a:bodyPr>
            <a:normAutofit fontScale="92500" lnSpcReduction="20000"/>
          </a:bodyPr>
          <a:lstStyle/>
          <a:p>
            <a:r>
              <a:rPr lang="en-US" dirty="0"/>
              <a:t>People - are the people selected for the project team. They show experience and skills ready to accomplish the goal.</a:t>
            </a:r>
          </a:p>
          <a:p>
            <a:r>
              <a:rPr lang="en-US" dirty="0"/>
              <a:t>Equipment - Equipment needed for the project. It can range from large devices to computers and special testing tools.</a:t>
            </a:r>
          </a:p>
          <a:p>
            <a:r>
              <a:rPr lang="en-US" dirty="0"/>
              <a:t>Office supplies - are essential items for the project. It can include things from paper and pencils to floppy disks and other objects.</a:t>
            </a:r>
          </a:p>
          <a:p>
            <a:r>
              <a:rPr lang="en-US" dirty="0"/>
              <a:t>Finance - financial resources are the money and commitments necessary to get results, the source of income for the project. Priority for work on the road.</a:t>
            </a:r>
          </a:p>
          <a:p>
            <a:r>
              <a:rPr lang="en-US" dirty="0"/>
              <a:t>Prioritize complex work in relaxing jobs</a:t>
            </a:r>
          </a:p>
        </p:txBody>
      </p:sp>
      <p:sp>
        <p:nvSpPr>
          <p:cNvPr id="4" name="Date Placeholder 3"/>
          <p:cNvSpPr>
            <a:spLocks noGrp="1"/>
          </p:cNvSpPr>
          <p:nvPr>
            <p:ph type="dt" sz="half" idx="10"/>
          </p:nvPr>
        </p:nvSpPr>
        <p:spPr/>
        <p:txBody>
          <a:bodyPr/>
          <a:lstStyle/>
          <a:p>
            <a:r>
              <a:rPr lang="en-US" altLang="en-US"/>
              <a:t>Phân bổ lực lượng, tài nguyên</a:t>
            </a:r>
          </a:p>
        </p:txBody>
      </p:sp>
      <p:sp>
        <p:nvSpPr>
          <p:cNvPr id="5" name="Footer Placeholder 4"/>
          <p:cNvSpPr>
            <a:spLocks noGrp="1"/>
          </p:cNvSpPr>
          <p:nvPr>
            <p:ph type="ftr" sz="quarter" idx="11"/>
          </p:nvPr>
        </p:nvSpPr>
        <p:spPr/>
        <p:txBody>
          <a:bodyPr/>
          <a:lstStyle/>
          <a:p>
            <a:r>
              <a:rPr lang="en-US" altLang="en-US"/>
              <a:t>Lập kế hoạch thực hiện dự án</a:t>
            </a:r>
          </a:p>
        </p:txBody>
      </p:sp>
      <p:sp>
        <p:nvSpPr>
          <p:cNvPr id="6" name="Slide Number Placeholder 5"/>
          <p:cNvSpPr>
            <a:spLocks noGrp="1"/>
          </p:cNvSpPr>
          <p:nvPr>
            <p:ph type="sldNum" sz="quarter" idx="12"/>
          </p:nvPr>
        </p:nvSpPr>
        <p:spPr/>
        <p:txBody>
          <a:bodyPr/>
          <a:lstStyle/>
          <a:p>
            <a:pPr lvl="1"/>
            <a:fld id="{C6AA7528-7523-4BA7-9718-1D733BEC8F67}" type="slidenum">
              <a:rPr lang="en-US" altLang="en-US"/>
              <a:pPr lvl="1"/>
              <a:t>30</a:t>
            </a:fld>
            <a:endParaRPr lang="en-US" altLang="en-US">
              <a:latin typeface="Times New Roman" pitchFamily="18" charset="0"/>
            </a:endParaRPr>
          </a:p>
        </p:txBody>
      </p:sp>
    </p:spTree>
    <p:extLst>
      <p:ext uri="{BB962C8B-B14F-4D97-AF65-F5344CB8AC3E}">
        <p14:creationId xmlns:p14="http://schemas.microsoft.com/office/powerpoint/2010/main" val="39704634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7922" name="Rectangle 2"/>
          <p:cNvSpPr>
            <a:spLocks noGrp="1" noChangeArrowheads="1"/>
          </p:cNvSpPr>
          <p:nvPr>
            <p:ph type="title"/>
          </p:nvPr>
        </p:nvSpPr>
        <p:spPr>
          <a:xfrm>
            <a:off x="1097280" y="286604"/>
            <a:ext cx="10058400" cy="701690"/>
          </a:xfrm>
        </p:spPr>
        <p:txBody>
          <a:bodyPr>
            <a:normAutofit fontScale="90000"/>
          </a:bodyPr>
          <a:lstStyle/>
          <a:p>
            <a:r>
              <a:rPr lang="en-AU" altLang="en-US" dirty="0" smtClean="0"/>
              <a:t>Resource diagram </a:t>
            </a:r>
            <a:r>
              <a:rPr lang="en-AU" altLang="en-US" dirty="0" err="1" smtClean="0">
                <a:solidFill>
                  <a:srgbClr val="0070C0"/>
                </a:solidFill>
              </a:rPr>
              <a:t>Đồ</a:t>
            </a:r>
            <a:r>
              <a:rPr lang="en-AU" altLang="en-US" dirty="0" smtClean="0">
                <a:solidFill>
                  <a:srgbClr val="0070C0"/>
                </a:solidFill>
              </a:rPr>
              <a:t> </a:t>
            </a:r>
            <a:r>
              <a:rPr lang="en-AU" altLang="en-US" dirty="0" err="1">
                <a:solidFill>
                  <a:srgbClr val="0070C0"/>
                </a:solidFill>
              </a:rPr>
              <a:t>hình</a:t>
            </a:r>
            <a:r>
              <a:rPr lang="en-AU" altLang="en-US" dirty="0">
                <a:solidFill>
                  <a:srgbClr val="0070C0"/>
                </a:solidFill>
              </a:rPr>
              <a:t> </a:t>
            </a:r>
            <a:r>
              <a:rPr lang="en-AU" altLang="en-US" dirty="0" err="1">
                <a:solidFill>
                  <a:srgbClr val="0070C0"/>
                </a:solidFill>
              </a:rPr>
              <a:t>tài</a:t>
            </a:r>
            <a:r>
              <a:rPr lang="en-AU" altLang="en-US" dirty="0">
                <a:solidFill>
                  <a:srgbClr val="0070C0"/>
                </a:solidFill>
              </a:rPr>
              <a:t> </a:t>
            </a:r>
            <a:r>
              <a:rPr lang="en-AU" altLang="en-US" dirty="0" err="1">
                <a:solidFill>
                  <a:srgbClr val="0070C0"/>
                </a:solidFill>
              </a:rPr>
              <a:t>nguyên</a:t>
            </a:r>
            <a:endParaRPr lang="en-US" altLang="en-US" dirty="0">
              <a:solidFill>
                <a:srgbClr val="0070C0"/>
              </a:solidFill>
            </a:endParaRPr>
          </a:p>
        </p:txBody>
      </p:sp>
      <p:sp>
        <p:nvSpPr>
          <p:cNvPr id="9" name="Content Placeholder 8"/>
          <p:cNvSpPr>
            <a:spLocks noGrp="1"/>
          </p:cNvSpPr>
          <p:nvPr>
            <p:ph sz="half" idx="1"/>
          </p:nvPr>
        </p:nvSpPr>
        <p:spPr>
          <a:xfrm>
            <a:off x="235131" y="921770"/>
            <a:ext cx="6775973" cy="5360255"/>
          </a:xfrm>
          <a:prstGeom prst="rect">
            <a:avLst/>
          </a:prstGeom>
        </p:spPr>
        <p:txBody>
          <a:bodyPr>
            <a:noAutofit/>
          </a:bodyPr>
          <a:lstStyle/>
          <a:p>
            <a:pPr>
              <a:lnSpc>
                <a:spcPct val="150000"/>
              </a:lnSpc>
              <a:spcBef>
                <a:spcPts val="0"/>
              </a:spcBef>
              <a:spcAft>
                <a:spcPts val="0"/>
              </a:spcAft>
            </a:pPr>
            <a:r>
              <a:rPr lang="en-AU" altLang="en-US" sz="1600" dirty="0" err="1">
                <a:solidFill>
                  <a:srgbClr val="0070C0"/>
                </a:solidFill>
                <a:cs typeface="Times New Roman" panose="02020603050405020304" pitchFamily="18" charset="0"/>
              </a:rPr>
              <a:t>Chỗ</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dâng</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cao</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nhân</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viên</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làm</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việc</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nhiều</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giờ</a:t>
            </a:r>
            <a:endParaRPr lang="en-AU" altLang="en-US" sz="1600" dirty="0">
              <a:solidFill>
                <a:srgbClr val="0070C0"/>
              </a:solidFill>
              <a:cs typeface="Times New Roman" panose="02020603050405020304" pitchFamily="18" charset="0"/>
            </a:endParaRPr>
          </a:p>
          <a:p>
            <a:pPr>
              <a:lnSpc>
                <a:spcPct val="150000"/>
              </a:lnSpc>
              <a:spcBef>
                <a:spcPts val="0"/>
              </a:spcBef>
              <a:spcAft>
                <a:spcPts val="0"/>
              </a:spcAft>
            </a:pPr>
            <a:r>
              <a:rPr lang="en-AU" altLang="en-US" sz="1600" dirty="0" err="1">
                <a:solidFill>
                  <a:srgbClr val="0070C0"/>
                </a:solidFill>
                <a:cs typeface="Times New Roman" panose="02020603050405020304" pitchFamily="18" charset="0"/>
              </a:rPr>
              <a:t>Chỗ</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thấp</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xuống</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nhân</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viên</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làm</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việc</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ít</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giờ</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có</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thời</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gian</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rỗi</a:t>
            </a:r>
            <a:r>
              <a:rPr lang="en-AU" altLang="en-US" sz="1600" dirty="0">
                <a:solidFill>
                  <a:srgbClr val="0070C0"/>
                </a:solidFill>
                <a:cs typeface="Times New Roman" panose="02020603050405020304" pitchFamily="18" charset="0"/>
              </a:rPr>
              <a:t>)</a:t>
            </a:r>
          </a:p>
          <a:p>
            <a:pPr>
              <a:lnSpc>
                <a:spcPct val="150000"/>
              </a:lnSpc>
              <a:spcBef>
                <a:spcPts val="0"/>
              </a:spcBef>
              <a:spcAft>
                <a:spcPts val="0"/>
              </a:spcAft>
            </a:pPr>
            <a:r>
              <a:rPr lang="en-AU" altLang="en-US" sz="1600" dirty="0" err="1">
                <a:solidFill>
                  <a:srgbClr val="0070C0"/>
                </a:solidFill>
                <a:cs typeface="Times New Roman" panose="02020603050405020304" pitchFamily="18" charset="0"/>
              </a:rPr>
              <a:t>Đồ</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hình</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không</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bằng</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phẳng</a:t>
            </a:r>
            <a:r>
              <a:rPr lang="en-AU" altLang="en-US" sz="1600" dirty="0">
                <a:solidFill>
                  <a:srgbClr val="0070C0"/>
                </a:solidFill>
                <a:cs typeface="Times New Roman" panose="02020603050405020304" pitchFamily="18" charset="0"/>
              </a:rPr>
              <a:t> =&gt; </a:t>
            </a:r>
            <a:r>
              <a:rPr lang="en-AU" altLang="en-US" sz="1600" dirty="0" err="1">
                <a:solidFill>
                  <a:srgbClr val="0070C0"/>
                </a:solidFill>
                <a:cs typeface="Times New Roman" panose="02020603050405020304" pitchFamily="18" charset="0"/>
              </a:rPr>
              <a:t>Chứng</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tỏ</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phân</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phối</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lao</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động</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không</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đều</a:t>
            </a:r>
            <a:endParaRPr lang="en-AU" altLang="en-US" sz="1600" dirty="0">
              <a:solidFill>
                <a:srgbClr val="0070C0"/>
              </a:solidFill>
              <a:cs typeface="Times New Roman" panose="02020603050405020304" pitchFamily="18" charset="0"/>
            </a:endParaRPr>
          </a:p>
          <a:p>
            <a:pPr>
              <a:lnSpc>
                <a:spcPct val="150000"/>
              </a:lnSpc>
              <a:spcBef>
                <a:spcPts val="0"/>
              </a:spcBef>
              <a:spcAft>
                <a:spcPts val="0"/>
              </a:spcAft>
            </a:pPr>
            <a:r>
              <a:rPr lang="en-AU" altLang="en-US" sz="1600" dirty="0" err="1">
                <a:solidFill>
                  <a:srgbClr val="0070C0"/>
                </a:solidFill>
                <a:cs typeface="Times New Roman" panose="02020603050405020304" pitchFamily="18" charset="0"/>
              </a:rPr>
              <a:t>Đồ</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hình</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có</a:t>
            </a:r>
            <a:r>
              <a:rPr lang="en-AU" altLang="en-US" sz="1600" dirty="0">
                <a:solidFill>
                  <a:srgbClr val="0070C0"/>
                </a:solidFill>
                <a:cs typeface="Times New Roman" panose="02020603050405020304" pitchFamily="18" charset="0"/>
              </a:rPr>
              <a:t> 1 </a:t>
            </a:r>
            <a:r>
              <a:rPr lang="en-AU" altLang="en-US" sz="1600" dirty="0" err="1">
                <a:solidFill>
                  <a:srgbClr val="0070C0"/>
                </a:solidFill>
                <a:cs typeface="Times New Roman" panose="02020603050405020304" pitchFamily="18" charset="0"/>
              </a:rPr>
              <a:t>số</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chỗ</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dâng</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cao</a:t>
            </a:r>
            <a:r>
              <a:rPr lang="en-AU" altLang="en-US" sz="1600" dirty="0">
                <a:solidFill>
                  <a:srgbClr val="0070C0"/>
                </a:solidFill>
                <a:cs typeface="Times New Roman" panose="02020603050405020304" pitchFamily="18" charset="0"/>
              </a:rPr>
              <a:t> =&gt; </a:t>
            </a:r>
            <a:r>
              <a:rPr lang="en-AU" altLang="en-US" sz="1600" dirty="0" err="1">
                <a:solidFill>
                  <a:srgbClr val="0070C0"/>
                </a:solidFill>
                <a:cs typeface="Times New Roman" panose="02020603050405020304" pitchFamily="18" charset="0"/>
              </a:rPr>
              <a:t>Chứng</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tỏ</a:t>
            </a:r>
            <a:r>
              <a:rPr lang="en-AU" altLang="en-US" sz="1600" dirty="0">
                <a:solidFill>
                  <a:srgbClr val="0070C0"/>
                </a:solidFill>
                <a:cs typeface="Times New Roman" panose="02020603050405020304" pitchFamily="18" charset="0"/>
              </a:rPr>
              <a:t> PM </a:t>
            </a:r>
            <a:r>
              <a:rPr lang="en-AU" altLang="en-US" sz="1600" dirty="0" err="1">
                <a:solidFill>
                  <a:srgbClr val="0070C0"/>
                </a:solidFill>
                <a:cs typeface="Times New Roman" panose="02020603050405020304" pitchFamily="18" charset="0"/>
              </a:rPr>
              <a:t>phụ</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thuộc</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vào</a:t>
            </a:r>
            <a:r>
              <a:rPr lang="en-AU" altLang="en-US" sz="1600" dirty="0">
                <a:solidFill>
                  <a:srgbClr val="0070C0"/>
                </a:solidFill>
                <a:cs typeface="Times New Roman" panose="02020603050405020304" pitchFamily="18" charset="0"/>
              </a:rPr>
              <a:t> 1 </a:t>
            </a:r>
            <a:r>
              <a:rPr lang="en-AU" altLang="en-US" sz="1600" dirty="0" err="1">
                <a:solidFill>
                  <a:srgbClr val="0070C0"/>
                </a:solidFill>
                <a:cs typeface="Times New Roman" panose="02020603050405020304" pitchFamily="18" charset="0"/>
              </a:rPr>
              <a:t>vài</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nhân</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viên</a:t>
            </a:r>
            <a:r>
              <a:rPr lang="en-AU" altLang="en-US" sz="1600" dirty="0">
                <a:solidFill>
                  <a:srgbClr val="0070C0"/>
                </a:solidFill>
                <a:cs typeface="Times New Roman" panose="02020603050405020304" pitchFamily="18" charset="0"/>
              </a:rPr>
              <a:t> </a:t>
            </a:r>
            <a:r>
              <a:rPr lang="en-AU" altLang="en-US" sz="1600" dirty="0" err="1" smtClean="0">
                <a:solidFill>
                  <a:srgbClr val="0070C0"/>
                </a:solidFill>
                <a:cs typeface="Times New Roman" panose="02020603050405020304" pitchFamily="18" charset="0"/>
              </a:rPr>
              <a:t>giỏi</a:t>
            </a:r>
            <a:endParaRPr lang="en-AU" altLang="en-US" sz="1600" dirty="0" smtClean="0">
              <a:solidFill>
                <a:srgbClr val="0070C0"/>
              </a:solidFill>
              <a:cs typeface="Times New Roman" panose="02020603050405020304" pitchFamily="18" charset="0"/>
            </a:endParaRPr>
          </a:p>
          <a:p>
            <a:pPr>
              <a:lnSpc>
                <a:spcPct val="150000"/>
              </a:lnSpc>
              <a:spcBef>
                <a:spcPts val="0"/>
              </a:spcBef>
              <a:spcAft>
                <a:spcPts val="0"/>
              </a:spcAft>
            </a:pPr>
            <a:r>
              <a:rPr lang="en-AU" altLang="en-US" sz="1600" dirty="0" err="1">
                <a:solidFill>
                  <a:srgbClr val="0070C0"/>
                </a:solidFill>
                <a:cs typeface="Times New Roman" panose="02020603050405020304" pitchFamily="18" charset="0"/>
              </a:rPr>
              <a:t>Tại</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những</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chỗ</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dâng</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cao</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mời</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thêm</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người</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ngoài</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vào</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làm</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để</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tránh</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quá</a:t>
            </a:r>
            <a:r>
              <a:rPr lang="en-AU" altLang="en-US" sz="1600" dirty="0">
                <a:solidFill>
                  <a:srgbClr val="0070C0"/>
                </a:solidFill>
                <a:cs typeface="Times New Roman" panose="02020603050405020304" pitchFamily="18" charset="0"/>
              </a:rPr>
              <a:t> </a:t>
            </a:r>
            <a:r>
              <a:rPr lang="en-AU" altLang="en-US" sz="1600" dirty="0" err="1" smtClean="0">
                <a:solidFill>
                  <a:srgbClr val="0070C0"/>
                </a:solidFill>
                <a:cs typeface="Times New Roman" panose="02020603050405020304" pitchFamily="18" charset="0"/>
              </a:rPr>
              <a:t>tải</a:t>
            </a:r>
            <a:r>
              <a:rPr lang="en-AU" altLang="en-US" sz="1600" dirty="0" smtClean="0">
                <a:solidFill>
                  <a:srgbClr val="0070C0"/>
                </a:solidFill>
                <a:cs typeface="Times New Roman" panose="02020603050405020304" pitchFamily="18" charset="0"/>
              </a:rPr>
              <a:t> </a:t>
            </a:r>
            <a:endParaRPr lang="en-AU" altLang="en-US" sz="1600" dirty="0">
              <a:solidFill>
                <a:srgbClr val="0070C0"/>
              </a:solidFill>
              <a:cs typeface="Times New Roman" panose="02020603050405020304" pitchFamily="18" charset="0"/>
            </a:endParaRPr>
          </a:p>
          <a:p>
            <a:pPr>
              <a:lnSpc>
                <a:spcPct val="150000"/>
              </a:lnSpc>
              <a:spcBef>
                <a:spcPts val="0"/>
              </a:spcBef>
              <a:spcAft>
                <a:spcPts val="0"/>
              </a:spcAft>
            </a:pPr>
            <a:r>
              <a:rPr lang="en-AU" altLang="en-US" sz="1600" dirty="0" err="1">
                <a:solidFill>
                  <a:srgbClr val="0070C0"/>
                </a:solidFill>
                <a:cs typeface="Times New Roman" panose="02020603050405020304" pitchFamily="18" charset="0"/>
              </a:rPr>
              <a:t>Tại</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những</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chỗ</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thấp</a:t>
            </a:r>
            <a:r>
              <a:rPr lang="en-AU" altLang="en-US" sz="1600" dirty="0">
                <a:solidFill>
                  <a:srgbClr val="0070C0"/>
                </a:solidFill>
                <a:cs typeface="Times New Roman" panose="02020603050405020304" pitchFamily="18" charset="0"/>
              </a:rPr>
              <a:t>/</a:t>
            </a:r>
            <a:r>
              <a:rPr lang="en-AU" altLang="en-US" sz="1600" dirty="0" err="1">
                <a:solidFill>
                  <a:srgbClr val="0070C0"/>
                </a:solidFill>
                <a:cs typeface="Times New Roman" panose="02020603050405020304" pitchFamily="18" charset="0"/>
              </a:rPr>
              <a:t>trũng</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tranh</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thủ</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cho</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anh</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em</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đi</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học</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khuyến</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khích</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nghỉ</a:t>
            </a:r>
            <a:r>
              <a:rPr lang="en-AU" altLang="en-US" sz="1600" dirty="0">
                <a:solidFill>
                  <a:srgbClr val="0070C0"/>
                </a:solidFill>
                <a:cs typeface="Times New Roman" panose="02020603050405020304" pitchFamily="18" charset="0"/>
              </a:rPr>
              <a:t> </a:t>
            </a:r>
            <a:r>
              <a:rPr lang="en-AU" altLang="en-US" sz="1600" dirty="0" err="1">
                <a:solidFill>
                  <a:srgbClr val="0070C0"/>
                </a:solidFill>
                <a:cs typeface="Times New Roman" panose="02020603050405020304" pitchFamily="18" charset="0"/>
              </a:rPr>
              <a:t>phép</a:t>
            </a:r>
            <a:r>
              <a:rPr lang="en-AU" altLang="en-US" sz="1600" dirty="0" smtClean="0">
                <a:solidFill>
                  <a:srgbClr val="0070C0"/>
                </a:solidFill>
                <a:cs typeface="Times New Roman" panose="02020603050405020304" pitchFamily="18" charset="0"/>
              </a:rPr>
              <a:t>,</a:t>
            </a:r>
          </a:p>
          <a:p>
            <a:pPr>
              <a:lnSpc>
                <a:spcPct val="150000"/>
              </a:lnSpc>
              <a:spcBef>
                <a:spcPts val="0"/>
              </a:spcBef>
              <a:spcAft>
                <a:spcPts val="0"/>
              </a:spcAft>
            </a:pPr>
            <a:r>
              <a:rPr lang="en-US" sz="1600" dirty="0">
                <a:cs typeface="Times New Roman" panose="02020603050405020304" pitchFamily="18" charset="0"/>
              </a:rPr>
              <a:t>Rising place: employees work long hours</a:t>
            </a:r>
          </a:p>
          <a:p>
            <a:pPr>
              <a:lnSpc>
                <a:spcPct val="150000"/>
              </a:lnSpc>
              <a:spcBef>
                <a:spcPts val="0"/>
              </a:spcBef>
              <a:spcAft>
                <a:spcPts val="0"/>
              </a:spcAft>
            </a:pPr>
            <a:r>
              <a:rPr lang="en-US" sz="1600" dirty="0">
                <a:cs typeface="Times New Roman" panose="02020603050405020304" pitchFamily="18" charset="0"/>
              </a:rPr>
              <a:t>Lower </a:t>
            </a:r>
            <a:r>
              <a:rPr lang="en-US" sz="1600" dirty="0" smtClean="0">
                <a:cs typeface="Times New Roman" panose="02020603050405020304" pitchFamily="18" charset="0"/>
              </a:rPr>
              <a:t>place: </a:t>
            </a:r>
            <a:r>
              <a:rPr lang="en-US" sz="1600" dirty="0">
                <a:cs typeface="Times New Roman" panose="02020603050405020304" pitchFamily="18" charset="0"/>
              </a:rPr>
              <a:t>employees work fewer hours (with free time)</a:t>
            </a:r>
          </a:p>
          <a:p>
            <a:pPr>
              <a:lnSpc>
                <a:spcPct val="150000"/>
              </a:lnSpc>
              <a:spcBef>
                <a:spcPts val="0"/>
              </a:spcBef>
              <a:spcAft>
                <a:spcPts val="0"/>
              </a:spcAft>
            </a:pPr>
            <a:r>
              <a:rPr lang="en-US" sz="1600" dirty="0">
                <a:cs typeface="Times New Roman" panose="02020603050405020304" pitchFamily="18" charset="0"/>
              </a:rPr>
              <a:t>The graph is not flat =&gt; Prove that the labor distribution is uneven</a:t>
            </a:r>
          </a:p>
          <a:p>
            <a:pPr>
              <a:lnSpc>
                <a:spcPct val="150000"/>
              </a:lnSpc>
              <a:spcBef>
                <a:spcPts val="0"/>
              </a:spcBef>
              <a:spcAft>
                <a:spcPts val="0"/>
              </a:spcAft>
            </a:pPr>
            <a:r>
              <a:rPr lang="en-US" sz="1600" dirty="0">
                <a:cs typeface="Times New Roman" panose="02020603050405020304" pitchFamily="18" charset="0"/>
              </a:rPr>
              <a:t>The graph has some rising places =&gt; Prove that PM depends on a few good employees</a:t>
            </a:r>
          </a:p>
          <a:p>
            <a:pPr>
              <a:lnSpc>
                <a:spcPct val="150000"/>
              </a:lnSpc>
              <a:spcBef>
                <a:spcPts val="0"/>
              </a:spcBef>
              <a:spcAft>
                <a:spcPts val="0"/>
              </a:spcAft>
            </a:pPr>
            <a:r>
              <a:rPr lang="en-US" sz="1600" dirty="0">
                <a:cs typeface="Times New Roman" panose="02020603050405020304" pitchFamily="18" charset="0"/>
              </a:rPr>
              <a:t>At rising places, invite additional people to work to avoid overloading your team members</a:t>
            </a:r>
          </a:p>
          <a:p>
            <a:pPr>
              <a:lnSpc>
                <a:spcPct val="150000"/>
              </a:lnSpc>
              <a:spcBef>
                <a:spcPts val="0"/>
              </a:spcBef>
              <a:spcAft>
                <a:spcPts val="0"/>
              </a:spcAft>
            </a:pPr>
            <a:r>
              <a:rPr lang="en-US" sz="1600" dirty="0">
                <a:cs typeface="Times New Roman" panose="02020603050405020304" pitchFamily="18" charset="0"/>
              </a:rPr>
              <a:t>In low / low places: enlist siblings to go to school, encourage leave, etc.</a:t>
            </a:r>
          </a:p>
        </p:txBody>
      </p:sp>
      <p:sp>
        <p:nvSpPr>
          <p:cNvPr id="2" name="Content Placeholder 1"/>
          <p:cNvSpPr>
            <a:spLocks noGrp="1"/>
          </p:cNvSpPr>
          <p:nvPr>
            <p:ph sz="half" idx="2"/>
          </p:nvPr>
        </p:nvSpPr>
        <p:spPr/>
        <p:txBody>
          <a:bodyPr>
            <a:normAutofit/>
          </a:bodyPr>
          <a:lstStyle/>
          <a:p>
            <a:endParaRPr lang="en-US" dirty="0"/>
          </a:p>
        </p:txBody>
      </p:sp>
      <p:sp>
        <p:nvSpPr>
          <p:cNvPr id="117" name="Footer Placeholder 3"/>
          <p:cNvSpPr>
            <a:spLocks noGrp="1"/>
          </p:cNvSpPr>
          <p:nvPr>
            <p:ph type="ftr" sz="quarter" idx="11"/>
          </p:nvPr>
        </p:nvSpPr>
        <p:spPr/>
        <p:txBody>
          <a:bodyPr/>
          <a:lstStyle/>
          <a:p>
            <a:r>
              <a:rPr lang="en-US" altLang="en-US" smtClean="0"/>
              <a:t>Lập kế hoạch thực hiện dự án</a:t>
            </a:r>
            <a:endParaRPr lang="en-US" altLang="en-US"/>
          </a:p>
        </p:txBody>
      </p:sp>
      <p:sp>
        <p:nvSpPr>
          <p:cNvPr id="118" name="Slide Number Placeholder 4"/>
          <p:cNvSpPr>
            <a:spLocks noGrp="1"/>
          </p:cNvSpPr>
          <p:nvPr>
            <p:ph type="sldNum" sz="quarter" idx="12"/>
          </p:nvPr>
        </p:nvSpPr>
        <p:spPr/>
        <p:txBody>
          <a:bodyPr/>
          <a:lstStyle/>
          <a:p>
            <a:pPr lvl="1"/>
            <a:fld id="{5270DF8B-282F-4022-9299-31B310BAF546}" type="slidenum">
              <a:rPr lang="en-US" altLang="en-US" smtClean="0"/>
              <a:pPr lvl="1"/>
              <a:t>31</a:t>
            </a:fld>
            <a:endParaRPr lang="en-US" altLang="en-US"/>
          </a:p>
        </p:txBody>
      </p:sp>
      <p:grpSp>
        <p:nvGrpSpPr>
          <p:cNvPr id="8" name="Group 7"/>
          <p:cNvGrpSpPr>
            <a:grpSpLocks noChangeAspect="1"/>
          </p:cNvGrpSpPr>
          <p:nvPr/>
        </p:nvGrpSpPr>
        <p:grpSpPr>
          <a:xfrm>
            <a:off x="6916892" y="2622482"/>
            <a:ext cx="4722813" cy="2651443"/>
            <a:chOff x="1254125" y="1870075"/>
            <a:chExt cx="6746875" cy="3787775"/>
          </a:xfrm>
        </p:grpSpPr>
        <p:sp>
          <p:nvSpPr>
            <p:cNvPr id="977925" name="Text Box 5"/>
            <p:cNvSpPr txBox="1">
              <a:spLocks noChangeArrowheads="1"/>
            </p:cNvSpPr>
            <p:nvPr/>
          </p:nvSpPr>
          <p:spPr bwMode="auto">
            <a:xfrm>
              <a:off x="1254125" y="3186113"/>
              <a:ext cx="822325" cy="658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en-US" altLang="en-US" sz="800">
                  <a:latin typeface="Arial" charset="0"/>
                </a:rPr>
                <a:t>Thời gian  tích luỹ</a:t>
              </a:r>
            </a:p>
            <a:p>
              <a:pPr algn="ctr"/>
              <a:r>
                <a:rPr lang="en-US" altLang="en-US" sz="800">
                  <a:latin typeface="Arial" charset="0"/>
                </a:rPr>
                <a:t>(giờ)</a:t>
              </a:r>
              <a:endParaRPr lang="en-US" altLang="en-US"/>
            </a:p>
          </p:txBody>
        </p:sp>
        <p:sp>
          <p:nvSpPr>
            <p:cNvPr id="977928" name="Line 8"/>
            <p:cNvSpPr>
              <a:spLocks noChangeShapeType="1"/>
            </p:cNvSpPr>
            <p:nvPr/>
          </p:nvSpPr>
          <p:spPr bwMode="auto">
            <a:xfrm>
              <a:off x="2735263" y="2035175"/>
              <a:ext cx="0" cy="26320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977930" name="Group 10"/>
            <p:cNvGrpSpPr>
              <a:grpSpLocks/>
            </p:cNvGrpSpPr>
            <p:nvPr/>
          </p:nvGrpSpPr>
          <p:grpSpPr bwMode="auto">
            <a:xfrm>
              <a:off x="2241550" y="1870075"/>
              <a:ext cx="658813" cy="328613"/>
              <a:chOff x="10224" y="4320"/>
              <a:chExt cx="576" cy="288"/>
            </a:xfrm>
          </p:grpSpPr>
          <p:sp>
            <p:nvSpPr>
              <p:cNvPr id="977931" name="Line 11"/>
              <p:cNvSpPr>
                <a:spLocks noChangeShapeType="1"/>
              </p:cNvSpPr>
              <p:nvPr/>
            </p:nvSpPr>
            <p:spPr bwMode="auto">
              <a:xfrm>
                <a:off x="10512" y="4464"/>
                <a:ext cx="28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7932" name="Text Box 12"/>
              <p:cNvSpPr txBox="1">
                <a:spLocks noChangeArrowheads="1"/>
              </p:cNvSpPr>
              <p:nvPr/>
            </p:nvSpPr>
            <p:spPr bwMode="auto">
              <a:xfrm>
                <a:off x="10224" y="4320"/>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r"/>
                <a:r>
                  <a:rPr lang="en-US" altLang="en-US" sz="800"/>
                  <a:t>16</a:t>
                </a:r>
                <a:endParaRPr lang="en-US" altLang="en-US"/>
              </a:p>
            </p:txBody>
          </p:sp>
        </p:grpSp>
        <p:grpSp>
          <p:nvGrpSpPr>
            <p:cNvPr id="977933" name="Group 13"/>
            <p:cNvGrpSpPr>
              <a:grpSpLocks/>
            </p:cNvGrpSpPr>
            <p:nvPr/>
          </p:nvGrpSpPr>
          <p:grpSpPr bwMode="auto">
            <a:xfrm>
              <a:off x="2241550" y="2035175"/>
              <a:ext cx="658813" cy="328613"/>
              <a:chOff x="10224" y="4320"/>
              <a:chExt cx="576" cy="288"/>
            </a:xfrm>
          </p:grpSpPr>
          <p:sp>
            <p:nvSpPr>
              <p:cNvPr id="977934" name="Line 14"/>
              <p:cNvSpPr>
                <a:spLocks noChangeShapeType="1"/>
              </p:cNvSpPr>
              <p:nvPr/>
            </p:nvSpPr>
            <p:spPr bwMode="auto">
              <a:xfrm>
                <a:off x="10512" y="4464"/>
                <a:ext cx="28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7935" name="Text Box 15"/>
              <p:cNvSpPr txBox="1">
                <a:spLocks noChangeArrowheads="1"/>
              </p:cNvSpPr>
              <p:nvPr/>
            </p:nvSpPr>
            <p:spPr bwMode="auto">
              <a:xfrm>
                <a:off x="10224" y="4320"/>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r"/>
                <a:r>
                  <a:rPr lang="en-US" altLang="en-US" sz="800"/>
                  <a:t>15</a:t>
                </a:r>
                <a:endParaRPr lang="en-US" altLang="en-US"/>
              </a:p>
            </p:txBody>
          </p:sp>
        </p:grpSp>
        <p:grpSp>
          <p:nvGrpSpPr>
            <p:cNvPr id="977936" name="Group 16"/>
            <p:cNvGrpSpPr>
              <a:grpSpLocks/>
            </p:cNvGrpSpPr>
            <p:nvPr/>
          </p:nvGrpSpPr>
          <p:grpSpPr bwMode="auto">
            <a:xfrm>
              <a:off x="2241550" y="2198688"/>
              <a:ext cx="658813" cy="330200"/>
              <a:chOff x="10224" y="4320"/>
              <a:chExt cx="576" cy="288"/>
            </a:xfrm>
          </p:grpSpPr>
          <p:sp>
            <p:nvSpPr>
              <p:cNvPr id="977937" name="Line 17"/>
              <p:cNvSpPr>
                <a:spLocks noChangeShapeType="1"/>
              </p:cNvSpPr>
              <p:nvPr/>
            </p:nvSpPr>
            <p:spPr bwMode="auto">
              <a:xfrm>
                <a:off x="10512" y="4464"/>
                <a:ext cx="28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7938" name="Text Box 18"/>
              <p:cNvSpPr txBox="1">
                <a:spLocks noChangeArrowheads="1"/>
              </p:cNvSpPr>
              <p:nvPr/>
            </p:nvSpPr>
            <p:spPr bwMode="auto">
              <a:xfrm>
                <a:off x="10224" y="4320"/>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r"/>
                <a:r>
                  <a:rPr lang="en-US" altLang="en-US" sz="800"/>
                  <a:t>14</a:t>
                </a:r>
                <a:endParaRPr lang="en-US" altLang="en-US"/>
              </a:p>
            </p:txBody>
          </p:sp>
        </p:grpSp>
        <p:grpSp>
          <p:nvGrpSpPr>
            <p:cNvPr id="977939" name="Group 19"/>
            <p:cNvGrpSpPr>
              <a:grpSpLocks/>
            </p:cNvGrpSpPr>
            <p:nvPr/>
          </p:nvGrpSpPr>
          <p:grpSpPr bwMode="auto">
            <a:xfrm>
              <a:off x="2241550" y="2363788"/>
              <a:ext cx="658813" cy="328612"/>
              <a:chOff x="10224" y="4320"/>
              <a:chExt cx="576" cy="288"/>
            </a:xfrm>
          </p:grpSpPr>
          <p:sp>
            <p:nvSpPr>
              <p:cNvPr id="977940" name="Line 20"/>
              <p:cNvSpPr>
                <a:spLocks noChangeShapeType="1"/>
              </p:cNvSpPr>
              <p:nvPr/>
            </p:nvSpPr>
            <p:spPr bwMode="auto">
              <a:xfrm>
                <a:off x="10512" y="4464"/>
                <a:ext cx="28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7941" name="Text Box 21"/>
              <p:cNvSpPr txBox="1">
                <a:spLocks noChangeArrowheads="1"/>
              </p:cNvSpPr>
              <p:nvPr/>
            </p:nvSpPr>
            <p:spPr bwMode="auto">
              <a:xfrm>
                <a:off x="10224" y="4320"/>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r"/>
                <a:r>
                  <a:rPr lang="en-US" altLang="en-US" sz="800"/>
                  <a:t>13</a:t>
                </a:r>
                <a:endParaRPr lang="en-US" altLang="en-US"/>
              </a:p>
            </p:txBody>
          </p:sp>
        </p:grpSp>
        <p:grpSp>
          <p:nvGrpSpPr>
            <p:cNvPr id="977942" name="Group 22"/>
            <p:cNvGrpSpPr>
              <a:grpSpLocks/>
            </p:cNvGrpSpPr>
            <p:nvPr/>
          </p:nvGrpSpPr>
          <p:grpSpPr bwMode="auto">
            <a:xfrm>
              <a:off x="2241550" y="2528888"/>
              <a:ext cx="658813" cy="328612"/>
              <a:chOff x="10224" y="4320"/>
              <a:chExt cx="576" cy="288"/>
            </a:xfrm>
          </p:grpSpPr>
          <p:sp>
            <p:nvSpPr>
              <p:cNvPr id="977943" name="Line 23"/>
              <p:cNvSpPr>
                <a:spLocks noChangeShapeType="1"/>
              </p:cNvSpPr>
              <p:nvPr/>
            </p:nvSpPr>
            <p:spPr bwMode="auto">
              <a:xfrm>
                <a:off x="10512" y="4464"/>
                <a:ext cx="28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7944" name="Text Box 24"/>
              <p:cNvSpPr txBox="1">
                <a:spLocks noChangeArrowheads="1"/>
              </p:cNvSpPr>
              <p:nvPr/>
            </p:nvSpPr>
            <p:spPr bwMode="auto">
              <a:xfrm>
                <a:off x="10224" y="4320"/>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r"/>
                <a:r>
                  <a:rPr lang="en-US" altLang="en-US" sz="800"/>
                  <a:t>12</a:t>
                </a:r>
                <a:endParaRPr lang="en-US" altLang="en-US"/>
              </a:p>
            </p:txBody>
          </p:sp>
        </p:grpSp>
        <p:grpSp>
          <p:nvGrpSpPr>
            <p:cNvPr id="977945" name="Group 25"/>
            <p:cNvGrpSpPr>
              <a:grpSpLocks/>
            </p:cNvGrpSpPr>
            <p:nvPr/>
          </p:nvGrpSpPr>
          <p:grpSpPr bwMode="auto">
            <a:xfrm>
              <a:off x="2241550" y="2692400"/>
              <a:ext cx="658813" cy="330200"/>
              <a:chOff x="10224" y="4320"/>
              <a:chExt cx="576" cy="288"/>
            </a:xfrm>
          </p:grpSpPr>
          <p:sp>
            <p:nvSpPr>
              <p:cNvPr id="977946" name="Line 26"/>
              <p:cNvSpPr>
                <a:spLocks noChangeShapeType="1"/>
              </p:cNvSpPr>
              <p:nvPr/>
            </p:nvSpPr>
            <p:spPr bwMode="auto">
              <a:xfrm>
                <a:off x="10512" y="4464"/>
                <a:ext cx="28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7947" name="Text Box 27"/>
              <p:cNvSpPr txBox="1">
                <a:spLocks noChangeArrowheads="1"/>
              </p:cNvSpPr>
              <p:nvPr/>
            </p:nvSpPr>
            <p:spPr bwMode="auto">
              <a:xfrm>
                <a:off x="10224" y="4320"/>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r"/>
                <a:r>
                  <a:rPr lang="en-US" altLang="en-US" sz="800"/>
                  <a:t>11</a:t>
                </a:r>
                <a:endParaRPr lang="en-US" altLang="en-US"/>
              </a:p>
            </p:txBody>
          </p:sp>
        </p:grpSp>
        <p:grpSp>
          <p:nvGrpSpPr>
            <p:cNvPr id="977948" name="Group 28"/>
            <p:cNvGrpSpPr>
              <a:grpSpLocks/>
            </p:cNvGrpSpPr>
            <p:nvPr/>
          </p:nvGrpSpPr>
          <p:grpSpPr bwMode="auto">
            <a:xfrm>
              <a:off x="2241550" y="2857500"/>
              <a:ext cx="658813" cy="328613"/>
              <a:chOff x="10224" y="4320"/>
              <a:chExt cx="576" cy="288"/>
            </a:xfrm>
          </p:grpSpPr>
          <p:sp>
            <p:nvSpPr>
              <p:cNvPr id="977949" name="Line 29"/>
              <p:cNvSpPr>
                <a:spLocks noChangeShapeType="1"/>
              </p:cNvSpPr>
              <p:nvPr/>
            </p:nvSpPr>
            <p:spPr bwMode="auto">
              <a:xfrm>
                <a:off x="10512" y="4464"/>
                <a:ext cx="28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7950" name="Text Box 30"/>
              <p:cNvSpPr txBox="1">
                <a:spLocks noChangeArrowheads="1"/>
              </p:cNvSpPr>
              <p:nvPr/>
            </p:nvSpPr>
            <p:spPr bwMode="auto">
              <a:xfrm>
                <a:off x="10224" y="4320"/>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r"/>
                <a:r>
                  <a:rPr lang="en-US" altLang="en-US" sz="800"/>
                  <a:t>10</a:t>
                </a:r>
                <a:endParaRPr lang="en-US" altLang="en-US"/>
              </a:p>
            </p:txBody>
          </p:sp>
        </p:grpSp>
        <p:grpSp>
          <p:nvGrpSpPr>
            <p:cNvPr id="977951" name="Group 31"/>
            <p:cNvGrpSpPr>
              <a:grpSpLocks/>
            </p:cNvGrpSpPr>
            <p:nvPr/>
          </p:nvGrpSpPr>
          <p:grpSpPr bwMode="auto">
            <a:xfrm>
              <a:off x="2241550" y="3022600"/>
              <a:ext cx="658813" cy="328613"/>
              <a:chOff x="10224" y="4320"/>
              <a:chExt cx="576" cy="288"/>
            </a:xfrm>
          </p:grpSpPr>
          <p:sp>
            <p:nvSpPr>
              <p:cNvPr id="977952" name="Line 32"/>
              <p:cNvSpPr>
                <a:spLocks noChangeShapeType="1"/>
              </p:cNvSpPr>
              <p:nvPr/>
            </p:nvSpPr>
            <p:spPr bwMode="auto">
              <a:xfrm>
                <a:off x="10512" y="4464"/>
                <a:ext cx="28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7953" name="Text Box 33"/>
              <p:cNvSpPr txBox="1">
                <a:spLocks noChangeArrowheads="1"/>
              </p:cNvSpPr>
              <p:nvPr/>
            </p:nvSpPr>
            <p:spPr bwMode="auto">
              <a:xfrm>
                <a:off x="10224" y="4320"/>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r"/>
                <a:r>
                  <a:rPr lang="en-US" altLang="en-US" sz="800"/>
                  <a:t>9</a:t>
                </a:r>
                <a:endParaRPr lang="en-US" altLang="en-US"/>
              </a:p>
            </p:txBody>
          </p:sp>
        </p:grpSp>
        <p:grpSp>
          <p:nvGrpSpPr>
            <p:cNvPr id="977954" name="Group 34"/>
            <p:cNvGrpSpPr>
              <a:grpSpLocks/>
            </p:cNvGrpSpPr>
            <p:nvPr/>
          </p:nvGrpSpPr>
          <p:grpSpPr bwMode="auto">
            <a:xfrm>
              <a:off x="2241550" y="3186113"/>
              <a:ext cx="658813" cy="328612"/>
              <a:chOff x="10224" y="4320"/>
              <a:chExt cx="576" cy="288"/>
            </a:xfrm>
          </p:grpSpPr>
          <p:sp>
            <p:nvSpPr>
              <p:cNvPr id="977955" name="Line 35"/>
              <p:cNvSpPr>
                <a:spLocks noChangeShapeType="1"/>
              </p:cNvSpPr>
              <p:nvPr/>
            </p:nvSpPr>
            <p:spPr bwMode="auto">
              <a:xfrm>
                <a:off x="10512" y="4464"/>
                <a:ext cx="28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7956" name="Text Box 36"/>
              <p:cNvSpPr txBox="1">
                <a:spLocks noChangeArrowheads="1"/>
              </p:cNvSpPr>
              <p:nvPr/>
            </p:nvSpPr>
            <p:spPr bwMode="auto">
              <a:xfrm>
                <a:off x="10224" y="4320"/>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r"/>
                <a:r>
                  <a:rPr lang="en-US" altLang="en-US" sz="800"/>
                  <a:t>8</a:t>
                </a:r>
                <a:endParaRPr lang="en-US" altLang="en-US"/>
              </a:p>
            </p:txBody>
          </p:sp>
        </p:grpSp>
        <p:grpSp>
          <p:nvGrpSpPr>
            <p:cNvPr id="977957" name="Group 37"/>
            <p:cNvGrpSpPr>
              <a:grpSpLocks/>
            </p:cNvGrpSpPr>
            <p:nvPr/>
          </p:nvGrpSpPr>
          <p:grpSpPr bwMode="auto">
            <a:xfrm>
              <a:off x="2241550" y="3351213"/>
              <a:ext cx="658813" cy="328612"/>
              <a:chOff x="10224" y="4320"/>
              <a:chExt cx="576" cy="288"/>
            </a:xfrm>
          </p:grpSpPr>
          <p:sp>
            <p:nvSpPr>
              <p:cNvPr id="977958" name="Line 38"/>
              <p:cNvSpPr>
                <a:spLocks noChangeShapeType="1"/>
              </p:cNvSpPr>
              <p:nvPr/>
            </p:nvSpPr>
            <p:spPr bwMode="auto">
              <a:xfrm>
                <a:off x="10512" y="4464"/>
                <a:ext cx="28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7959" name="Text Box 39"/>
              <p:cNvSpPr txBox="1">
                <a:spLocks noChangeArrowheads="1"/>
              </p:cNvSpPr>
              <p:nvPr/>
            </p:nvSpPr>
            <p:spPr bwMode="auto">
              <a:xfrm>
                <a:off x="10224" y="4320"/>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r"/>
                <a:r>
                  <a:rPr lang="en-US" altLang="en-US" sz="800"/>
                  <a:t>7</a:t>
                </a:r>
                <a:endParaRPr lang="en-US" altLang="en-US"/>
              </a:p>
            </p:txBody>
          </p:sp>
        </p:grpSp>
        <p:grpSp>
          <p:nvGrpSpPr>
            <p:cNvPr id="977960" name="Group 40"/>
            <p:cNvGrpSpPr>
              <a:grpSpLocks/>
            </p:cNvGrpSpPr>
            <p:nvPr/>
          </p:nvGrpSpPr>
          <p:grpSpPr bwMode="auto">
            <a:xfrm>
              <a:off x="2241550" y="3514725"/>
              <a:ext cx="658813" cy="330200"/>
              <a:chOff x="10224" y="4320"/>
              <a:chExt cx="576" cy="288"/>
            </a:xfrm>
          </p:grpSpPr>
          <p:sp>
            <p:nvSpPr>
              <p:cNvPr id="977961" name="Line 41"/>
              <p:cNvSpPr>
                <a:spLocks noChangeShapeType="1"/>
              </p:cNvSpPr>
              <p:nvPr/>
            </p:nvSpPr>
            <p:spPr bwMode="auto">
              <a:xfrm>
                <a:off x="10512" y="4464"/>
                <a:ext cx="28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7962" name="Text Box 42"/>
              <p:cNvSpPr txBox="1">
                <a:spLocks noChangeArrowheads="1"/>
              </p:cNvSpPr>
              <p:nvPr/>
            </p:nvSpPr>
            <p:spPr bwMode="auto">
              <a:xfrm>
                <a:off x="10224" y="4320"/>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r"/>
                <a:r>
                  <a:rPr lang="en-US" altLang="en-US" sz="800"/>
                  <a:t>6</a:t>
                </a:r>
                <a:endParaRPr lang="en-US" altLang="en-US"/>
              </a:p>
            </p:txBody>
          </p:sp>
        </p:grpSp>
        <p:grpSp>
          <p:nvGrpSpPr>
            <p:cNvPr id="977963" name="Group 43"/>
            <p:cNvGrpSpPr>
              <a:grpSpLocks/>
            </p:cNvGrpSpPr>
            <p:nvPr/>
          </p:nvGrpSpPr>
          <p:grpSpPr bwMode="auto">
            <a:xfrm>
              <a:off x="2241550" y="3679825"/>
              <a:ext cx="658813" cy="328613"/>
              <a:chOff x="10224" y="4320"/>
              <a:chExt cx="576" cy="288"/>
            </a:xfrm>
          </p:grpSpPr>
          <p:sp>
            <p:nvSpPr>
              <p:cNvPr id="977964" name="Line 44"/>
              <p:cNvSpPr>
                <a:spLocks noChangeShapeType="1"/>
              </p:cNvSpPr>
              <p:nvPr/>
            </p:nvSpPr>
            <p:spPr bwMode="auto">
              <a:xfrm>
                <a:off x="10512" y="4464"/>
                <a:ext cx="28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7965" name="Text Box 45"/>
              <p:cNvSpPr txBox="1">
                <a:spLocks noChangeArrowheads="1"/>
              </p:cNvSpPr>
              <p:nvPr/>
            </p:nvSpPr>
            <p:spPr bwMode="auto">
              <a:xfrm>
                <a:off x="10224" y="4320"/>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r"/>
                <a:r>
                  <a:rPr lang="en-US" altLang="en-US" sz="800"/>
                  <a:t>5</a:t>
                </a:r>
                <a:endParaRPr lang="en-US" altLang="en-US"/>
              </a:p>
            </p:txBody>
          </p:sp>
        </p:grpSp>
        <p:grpSp>
          <p:nvGrpSpPr>
            <p:cNvPr id="977966" name="Group 46"/>
            <p:cNvGrpSpPr>
              <a:grpSpLocks/>
            </p:cNvGrpSpPr>
            <p:nvPr/>
          </p:nvGrpSpPr>
          <p:grpSpPr bwMode="auto">
            <a:xfrm>
              <a:off x="2241550" y="3844925"/>
              <a:ext cx="658813" cy="328613"/>
              <a:chOff x="10224" y="4320"/>
              <a:chExt cx="576" cy="288"/>
            </a:xfrm>
          </p:grpSpPr>
          <p:sp>
            <p:nvSpPr>
              <p:cNvPr id="977967" name="Line 47"/>
              <p:cNvSpPr>
                <a:spLocks noChangeShapeType="1"/>
              </p:cNvSpPr>
              <p:nvPr/>
            </p:nvSpPr>
            <p:spPr bwMode="auto">
              <a:xfrm>
                <a:off x="10512" y="4464"/>
                <a:ext cx="28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7968" name="Text Box 48"/>
              <p:cNvSpPr txBox="1">
                <a:spLocks noChangeArrowheads="1"/>
              </p:cNvSpPr>
              <p:nvPr/>
            </p:nvSpPr>
            <p:spPr bwMode="auto">
              <a:xfrm>
                <a:off x="10224" y="4320"/>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r"/>
                <a:r>
                  <a:rPr lang="en-US" altLang="en-US" sz="800"/>
                  <a:t>4</a:t>
                </a:r>
                <a:endParaRPr lang="en-US" altLang="en-US"/>
              </a:p>
            </p:txBody>
          </p:sp>
        </p:grpSp>
        <p:grpSp>
          <p:nvGrpSpPr>
            <p:cNvPr id="977969" name="Group 49"/>
            <p:cNvGrpSpPr>
              <a:grpSpLocks/>
            </p:cNvGrpSpPr>
            <p:nvPr/>
          </p:nvGrpSpPr>
          <p:grpSpPr bwMode="auto">
            <a:xfrm>
              <a:off x="2241550" y="4008438"/>
              <a:ext cx="658813" cy="330200"/>
              <a:chOff x="10224" y="4320"/>
              <a:chExt cx="576" cy="288"/>
            </a:xfrm>
          </p:grpSpPr>
          <p:sp>
            <p:nvSpPr>
              <p:cNvPr id="977970" name="Line 50"/>
              <p:cNvSpPr>
                <a:spLocks noChangeShapeType="1"/>
              </p:cNvSpPr>
              <p:nvPr/>
            </p:nvSpPr>
            <p:spPr bwMode="auto">
              <a:xfrm>
                <a:off x="10512" y="4464"/>
                <a:ext cx="28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7971" name="Text Box 51"/>
              <p:cNvSpPr txBox="1">
                <a:spLocks noChangeArrowheads="1"/>
              </p:cNvSpPr>
              <p:nvPr/>
            </p:nvSpPr>
            <p:spPr bwMode="auto">
              <a:xfrm>
                <a:off x="10224" y="4320"/>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r"/>
                <a:r>
                  <a:rPr lang="en-US" altLang="en-US" sz="800"/>
                  <a:t>3</a:t>
                </a:r>
                <a:endParaRPr lang="en-US" altLang="en-US"/>
              </a:p>
            </p:txBody>
          </p:sp>
        </p:grpSp>
        <p:grpSp>
          <p:nvGrpSpPr>
            <p:cNvPr id="977972" name="Group 52"/>
            <p:cNvGrpSpPr>
              <a:grpSpLocks/>
            </p:cNvGrpSpPr>
            <p:nvPr/>
          </p:nvGrpSpPr>
          <p:grpSpPr bwMode="auto">
            <a:xfrm>
              <a:off x="2241550" y="4173538"/>
              <a:ext cx="658813" cy="328612"/>
              <a:chOff x="10224" y="4320"/>
              <a:chExt cx="576" cy="288"/>
            </a:xfrm>
          </p:grpSpPr>
          <p:sp>
            <p:nvSpPr>
              <p:cNvPr id="977973" name="Line 53"/>
              <p:cNvSpPr>
                <a:spLocks noChangeShapeType="1"/>
              </p:cNvSpPr>
              <p:nvPr/>
            </p:nvSpPr>
            <p:spPr bwMode="auto">
              <a:xfrm>
                <a:off x="10512" y="4464"/>
                <a:ext cx="28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7974" name="Text Box 54"/>
              <p:cNvSpPr txBox="1">
                <a:spLocks noChangeArrowheads="1"/>
              </p:cNvSpPr>
              <p:nvPr/>
            </p:nvSpPr>
            <p:spPr bwMode="auto">
              <a:xfrm>
                <a:off x="10224" y="4320"/>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r"/>
                <a:r>
                  <a:rPr lang="en-US" altLang="en-US" sz="800"/>
                  <a:t>2</a:t>
                </a:r>
                <a:endParaRPr lang="en-US" altLang="en-US"/>
              </a:p>
            </p:txBody>
          </p:sp>
        </p:grpSp>
        <p:grpSp>
          <p:nvGrpSpPr>
            <p:cNvPr id="977975" name="Group 55"/>
            <p:cNvGrpSpPr>
              <a:grpSpLocks/>
            </p:cNvGrpSpPr>
            <p:nvPr/>
          </p:nvGrpSpPr>
          <p:grpSpPr bwMode="auto">
            <a:xfrm>
              <a:off x="2241550" y="4338638"/>
              <a:ext cx="658813" cy="328612"/>
              <a:chOff x="10224" y="4320"/>
              <a:chExt cx="576" cy="288"/>
            </a:xfrm>
          </p:grpSpPr>
          <p:sp>
            <p:nvSpPr>
              <p:cNvPr id="977976" name="Line 56"/>
              <p:cNvSpPr>
                <a:spLocks noChangeShapeType="1"/>
              </p:cNvSpPr>
              <p:nvPr/>
            </p:nvSpPr>
            <p:spPr bwMode="auto">
              <a:xfrm>
                <a:off x="10512" y="4464"/>
                <a:ext cx="28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7977" name="Text Box 57"/>
              <p:cNvSpPr txBox="1">
                <a:spLocks noChangeArrowheads="1"/>
              </p:cNvSpPr>
              <p:nvPr/>
            </p:nvSpPr>
            <p:spPr bwMode="auto">
              <a:xfrm>
                <a:off x="10224" y="4320"/>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r"/>
                <a:r>
                  <a:rPr lang="en-US" altLang="en-US" sz="800"/>
                  <a:t>1</a:t>
                </a:r>
                <a:endParaRPr lang="en-US" altLang="en-US"/>
              </a:p>
            </p:txBody>
          </p:sp>
        </p:grpSp>
        <p:sp>
          <p:nvSpPr>
            <p:cNvPr id="977979" name="Line 59"/>
            <p:cNvSpPr>
              <a:spLocks noChangeShapeType="1"/>
            </p:cNvSpPr>
            <p:nvPr/>
          </p:nvSpPr>
          <p:spPr bwMode="auto">
            <a:xfrm>
              <a:off x="2735263" y="4667250"/>
              <a:ext cx="52657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977980" name="Group 60"/>
            <p:cNvGrpSpPr>
              <a:grpSpLocks/>
            </p:cNvGrpSpPr>
            <p:nvPr/>
          </p:nvGrpSpPr>
          <p:grpSpPr bwMode="auto">
            <a:xfrm>
              <a:off x="2735263" y="4502150"/>
              <a:ext cx="331787" cy="658813"/>
              <a:chOff x="11811" y="7056"/>
              <a:chExt cx="192" cy="576"/>
            </a:xfrm>
          </p:grpSpPr>
          <p:sp>
            <p:nvSpPr>
              <p:cNvPr id="977981" name="Line 61"/>
              <p:cNvSpPr>
                <a:spLocks noChangeShapeType="1"/>
              </p:cNvSpPr>
              <p:nvPr/>
            </p:nvSpPr>
            <p:spPr bwMode="auto">
              <a:xfrm>
                <a:off x="11952" y="7056"/>
                <a:ext cx="0"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7982" name="Text Box 62"/>
              <p:cNvSpPr txBox="1">
                <a:spLocks noChangeArrowheads="1"/>
              </p:cNvSpPr>
              <p:nvPr/>
            </p:nvSpPr>
            <p:spPr bwMode="auto">
              <a:xfrm>
                <a:off x="11811" y="7344"/>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en-US" altLang="en-US" sz="800"/>
                  <a:t>1	</a:t>
                </a:r>
                <a:endParaRPr lang="en-US" altLang="en-US"/>
              </a:p>
            </p:txBody>
          </p:sp>
        </p:grpSp>
        <p:grpSp>
          <p:nvGrpSpPr>
            <p:cNvPr id="977983" name="Group 63"/>
            <p:cNvGrpSpPr>
              <a:grpSpLocks/>
            </p:cNvGrpSpPr>
            <p:nvPr/>
          </p:nvGrpSpPr>
          <p:grpSpPr bwMode="auto">
            <a:xfrm>
              <a:off x="3009900" y="4502150"/>
              <a:ext cx="331788" cy="658813"/>
              <a:chOff x="11811" y="7056"/>
              <a:chExt cx="192" cy="576"/>
            </a:xfrm>
          </p:grpSpPr>
          <p:sp>
            <p:nvSpPr>
              <p:cNvPr id="977984" name="Line 64"/>
              <p:cNvSpPr>
                <a:spLocks noChangeShapeType="1"/>
              </p:cNvSpPr>
              <p:nvPr/>
            </p:nvSpPr>
            <p:spPr bwMode="auto">
              <a:xfrm>
                <a:off x="11952" y="7056"/>
                <a:ext cx="0"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7985" name="Text Box 65"/>
              <p:cNvSpPr txBox="1">
                <a:spLocks noChangeArrowheads="1"/>
              </p:cNvSpPr>
              <p:nvPr/>
            </p:nvSpPr>
            <p:spPr bwMode="auto">
              <a:xfrm>
                <a:off x="11811" y="7344"/>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r"/>
                <a:r>
                  <a:rPr lang="en-US" altLang="en-US" sz="800"/>
                  <a:t>2</a:t>
                </a:r>
                <a:endParaRPr lang="en-US" altLang="en-US"/>
              </a:p>
            </p:txBody>
          </p:sp>
        </p:grpSp>
        <p:grpSp>
          <p:nvGrpSpPr>
            <p:cNvPr id="977986" name="Group 66"/>
            <p:cNvGrpSpPr>
              <a:grpSpLocks/>
            </p:cNvGrpSpPr>
            <p:nvPr/>
          </p:nvGrpSpPr>
          <p:grpSpPr bwMode="auto">
            <a:xfrm>
              <a:off x="3335338" y="4502150"/>
              <a:ext cx="331787" cy="658813"/>
              <a:chOff x="11811" y="7056"/>
              <a:chExt cx="192" cy="576"/>
            </a:xfrm>
          </p:grpSpPr>
          <p:sp>
            <p:nvSpPr>
              <p:cNvPr id="977987" name="Line 67"/>
              <p:cNvSpPr>
                <a:spLocks noChangeShapeType="1"/>
              </p:cNvSpPr>
              <p:nvPr/>
            </p:nvSpPr>
            <p:spPr bwMode="auto">
              <a:xfrm>
                <a:off x="11952" y="7056"/>
                <a:ext cx="0"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7988" name="Text Box 68"/>
              <p:cNvSpPr txBox="1">
                <a:spLocks noChangeArrowheads="1"/>
              </p:cNvSpPr>
              <p:nvPr/>
            </p:nvSpPr>
            <p:spPr bwMode="auto">
              <a:xfrm>
                <a:off x="11811" y="7344"/>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r"/>
                <a:r>
                  <a:rPr lang="en-US" altLang="en-US" sz="800"/>
                  <a:t>3</a:t>
                </a:r>
                <a:endParaRPr lang="en-US" altLang="en-US"/>
              </a:p>
            </p:txBody>
          </p:sp>
        </p:grpSp>
        <p:grpSp>
          <p:nvGrpSpPr>
            <p:cNvPr id="977989" name="Group 69"/>
            <p:cNvGrpSpPr>
              <a:grpSpLocks/>
            </p:cNvGrpSpPr>
            <p:nvPr/>
          </p:nvGrpSpPr>
          <p:grpSpPr bwMode="auto">
            <a:xfrm>
              <a:off x="3663950" y="4502150"/>
              <a:ext cx="333375" cy="658813"/>
              <a:chOff x="11811" y="7056"/>
              <a:chExt cx="192" cy="576"/>
            </a:xfrm>
          </p:grpSpPr>
          <p:sp>
            <p:nvSpPr>
              <p:cNvPr id="977990" name="Line 70"/>
              <p:cNvSpPr>
                <a:spLocks noChangeShapeType="1"/>
              </p:cNvSpPr>
              <p:nvPr/>
            </p:nvSpPr>
            <p:spPr bwMode="auto">
              <a:xfrm>
                <a:off x="11952" y="7056"/>
                <a:ext cx="0"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7991" name="Text Box 71"/>
              <p:cNvSpPr txBox="1">
                <a:spLocks noChangeArrowheads="1"/>
              </p:cNvSpPr>
              <p:nvPr/>
            </p:nvSpPr>
            <p:spPr bwMode="auto">
              <a:xfrm>
                <a:off x="11811" y="7344"/>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r"/>
                <a:r>
                  <a:rPr lang="en-US" altLang="en-US" sz="800"/>
                  <a:t>4</a:t>
                </a:r>
                <a:endParaRPr lang="en-US" altLang="en-US"/>
              </a:p>
            </p:txBody>
          </p:sp>
        </p:grpSp>
        <p:grpSp>
          <p:nvGrpSpPr>
            <p:cNvPr id="977992" name="Group 72"/>
            <p:cNvGrpSpPr>
              <a:grpSpLocks/>
            </p:cNvGrpSpPr>
            <p:nvPr/>
          </p:nvGrpSpPr>
          <p:grpSpPr bwMode="auto">
            <a:xfrm>
              <a:off x="3994150" y="4502150"/>
              <a:ext cx="331788" cy="658813"/>
              <a:chOff x="11811" y="7056"/>
              <a:chExt cx="192" cy="576"/>
            </a:xfrm>
          </p:grpSpPr>
          <p:sp>
            <p:nvSpPr>
              <p:cNvPr id="977993" name="Line 73"/>
              <p:cNvSpPr>
                <a:spLocks noChangeShapeType="1"/>
              </p:cNvSpPr>
              <p:nvPr/>
            </p:nvSpPr>
            <p:spPr bwMode="auto">
              <a:xfrm>
                <a:off x="11952" y="7056"/>
                <a:ext cx="0"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7994" name="Text Box 74"/>
              <p:cNvSpPr txBox="1">
                <a:spLocks noChangeArrowheads="1"/>
              </p:cNvSpPr>
              <p:nvPr/>
            </p:nvSpPr>
            <p:spPr bwMode="auto">
              <a:xfrm>
                <a:off x="11811" y="7344"/>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r"/>
                <a:r>
                  <a:rPr lang="en-US" altLang="en-US" sz="800"/>
                  <a:t>5</a:t>
                </a:r>
                <a:endParaRPr lang="en-US" altLang="en-US"/>
              </a:p>
            </p:txBody>
          </p:sp>
        </p:grpSp>
        <p:grpSp>
          <p:nvGrpSpPr>
            <p:cNvPr id="977995" name="Group 75"/>
            <p:cNvGrpSpPr>
              <a:grpSpLocks/>
            </p:cNvGrpSpPr>
            <p:nvPr/>
          </p:nvGrpSpPr>
          <p:grpSpPr bwMode="auto">
            <a:xfrm>
              <a:off x="4322763" y="4502150"/>
              <a:ext cx="331787" cy="658813"/>
              <a:chOff x="11811" y="7056"/>
              <a:chExt cx="192" cy="576"/>
            </a:xfrm>
          </p:grpSpPr>
          <p:sp>
            <p:nvSpPr>
              <p:cNvPr id="977996" name="Line 76"/>
              <p:cNvSpPr>
                <a:spLocks noChangeShapeType="1"/>
              </p:cNvSpPr>
              <p:nvPr/>
            </p:nvSpPr>
            <p:spPr bwMode="auto">
              <a:xfrm>
                <a:off x="11952" y="7056"/>
                <a:ext cx="0"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7997" name="Text Box 77"/>
              <p:cNvSpPr txBox="1">
                <a:spLocks noChangeArrowheads="1"/>
              </p:cNvSpPr>
              <p:nvPr/>
            </p:nvSpPr>
            <p:spPr bwMode="auto">
              <a:xfrm>
                <a:off x="11811" y="7344"/>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r"/>
                <a:r>
                  <a:rPr lang="en-US" altLang="en-US" sz="800"/>
                  <a:t>6</a:t>
                </a:r>
                <a:endParaRPr lang="en-US" altLang="en-US"/>
              </a:p>
            </p:txBody>
          </p:sp>
        </p:grpSp>
        <p:grpSp>
          <p:nvGrpSpPr>
            <p:cNvPr id="977998" name="Group 78"/>
            <p:cNvGrpSpPr>
              <a:grpSpLocks/>
            </p:cNvGrpSpPr>
            <p:nvPr/>
          </p:nvGrpSpPr>
          <p:grpSpPr bwMode="auto">
            <a:xfrm>
              <a:off x="4651375" y="4502150"/>
              <a:ext cx="333375" cy="658813"/>
              <a:chOff x="11811" y="7056"/>
              <a:chExt cx="192" cy="576"/>
            </a:xfrm>
          </p:grpSpPr>
          <p:sp>
            <p:nvSpPr>
              <p:cNvPr id="977999" name="Line 79"/>
              <p:cNvSpPr>
                <a:spLocks noChangeShapeType="1"/>
              </p:cNvSpPr>
              <p:nvPr/>
            </p:nvSpPr>
            <p:spPr bwMode="auto">
              <a:xfrm>
                <a:off x="11952" y="7056"/>
                <a:ext cx="0"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8000" name="Text Box 80"/>
              <p:cNvSpPr txBox="1">
                <a:spLocks noChangeArrowheads="1"/>
              </p:cNvSpPr>
              <p:nvPr/>
            </p:nvSpPr>
            <p:spPr bwMode="auto">
              <a:xfrm>
                <a:off x="11811" y="7344"/>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r"/>
                <a:r>
                  <a:rPr lang="en-US" altLang="en-US" sz="800"/>
                  <a:t>7</a:t>
                </a:r>
                <a:endParaRPr lang="en-US" altLang="en-US"/>
              </a:p>
            </p:txBody>
          </p:sp>
        </p:grpSp>
        <p:grpSp>
          <p:nvGrpSpPr>
            <p:cNvPr id="978001" name="Group 81"/>
            <p:cNvGrpSpPr>
              <a:grpSpLocks/>
            </p:cNvGrpSpPr>
            <p:nvPr/>
          </p:nvGrpSpPr>
          <p:grpSpPr bwMode="auto">
            <a:xfrm>
              <a:off x="4979988" y="4502150"/>
              <a:ext cx="333375" cy="658813"/>
              <a:chOff x="11811" y="7056"/>
              <a:chExt cx="192" cy="576"/>
            </a:xfrm>
          </p:grpSpPr>
          <p:sp>
            <p:nvSpPr>
              <p:cNvPr id="978002" name="Line 82"/>
              <p:cNvSpPr>
                <a:spLocks noChangeShapeType="1"/>
              </p:cNvSpPr>
              <p:nvPr/>
            </p:nvSpPr>
            <p:spPr bwMode="auto">
              <a:xfrm>
                <a:off x="11952" y="7056"/>
                <a:ext cx="0"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8003" name="Text Box 83"/>
              <p:cNvSpPr txBox="1">
                <a:spLocks noChangeArrowheads="1"/>
              </p:cNvSpPr>
              <p:nvPr/>
            </p:nvSpPr>
            <p:spPr bwMode="auto">
              <a:xfrm>
                <a:off x="11811" y="7344"/>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r"/>
                <a:r>
                  <a:rPr lang="en-US" altLang="en-US" sz="800"/>
                  <a:t>8</a:t>
                </a:r>
                <a:endParaRPr lang="en-US" altLang="en-US"/>
              </a:p>
            </p:txBody>
          </p:sp>
        </p:grpSp>
        <p:grpSp>
          <p:nvGrpSpPr>
            <p:cNvPr id="978004" name="Group 84"/>
            <p:cNvGrpSpPr>
              <a:grpSpLocks/>
            </p:cNvGrpSpPr>
            <p:nvPr/>
          </p:nvGrpSpPr>
          <p:grpSpPr bwMode="auto">
            <a:xfrm>
              <a:off x="5310188" y="4502150"/>
              <a:ext cx="331787" cy="658813"/>
              <a:chOff x="11811" y="7056"/>
              <a:chExt cx="192" cy="576"/>
            </a:xfrm>
          </p:grpSpPr>
          <p:sp>
            <p:nvSpPr>
              <p:cNvPr id="978005" name="Line 85"/>
              <p:cNvSpPr>
                <a:spLocks noChangeShapeType="1"/>
              </p:cNvSpPr>
              <p:nvPr/>
            </p:nvSpPr>
            <p:spPr bwMode="auto">
              <a:xfrm>
                <a:off x="11952" y="7056"/>
                <a:ext cx="0"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8006" name="Text Box 86"/>
              <p:cNvSpPr txBox="1">
                <a:spLocks noChangeArrowheads="1"/>
              </p:cNvSpPr>
              <p:nvPr/>
            </p:nvSpPr>
            <p:spPr bwMode="auto">
              <a:xfrm>
                <a:off x="11811" y="7344"/>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r"/>
                <a:r>
                  <a:rPr lang="en-US" altLang="en-US" sz="800"/>
                  <a:t>9</a:t>
                </a:r>
                <a:endParaRPr lang="en-US" altLang="en-US"/>
              </a:p>
            </p:txBody>
          </p:sp>
        </p:grpSp>
        <p:grpSp>
          <p:nvGrpSpPr>
            <p:cNvPr id="978007" name="Group 87"/>
            <p:cNvGrpSpPr>
              <a:grpSpLocks/>
            </p:cNvGrpSpPr>
            <p:nvPr/>
          </p:nvGrpSpPr>
          <p:grpSpPr bwMode="auto">
            <a:xfrm>
              <a:off x="5638800" y="4502150"/>
              <a:ext cx="333375" cy="658813"/>
              <a:chOff x="11811" y="7056"/>
              <a:chExt cx="192" cy="576"/>
            </a:xfrm>
          </p:grpSpPr>
          <p:sp>
            <p:nvSpPr>
              <p:cNvPr id="978008" name="Line 88"/>
              <p:cNvSpPr>
                <a:spLocks noChangeShapeType="1"/>
              </p:cNvSpPr>
              <p:nvPr/>
            </p:nvSpPr>
            <p:spPr bwMode="auto">
              <a:xfrm>
                <a:off x="11952" y="7056"/>
                <a:ext cx="0"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8009" name="Text Box 89"/>
              <p:cNvSpPr txBox="1">
                <a:spLocks noChangeArrowheads="1"/>
              </p:cNvSpPr>
              <p:nvPr/>
            </p:nvSpPr>
            <p:spPr bwMode="auto">
              <a:xfrm>
                <a:off x="11811" y="7344"/>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r"/>
                <a:r>
                  <a:rPr lang="en-US" altLang="en-US" sz="800"/>
                  <a:t>10</a:t>
                </a:r>
                <a:endParaRPr lang="en-US" altLang="en-US"/>
              </a:p>
            </p:txBody>
          </p:sp>
        </p:grpSp>
        <p:grpSp>
          <p:nvGrpSpPr>
            <p:cNvPr id="978010" name="Group 90"/>
            <p:cNvGrpSpPr>
              <a:grpSpLocks/>
            </p:cNvGrpSpPr>
            <p:nvPr/>
          </p:nvGrpSpPr>
          <p:grpSpPr bwMode="auto">
            <a:xfrm>
              <a:off x="5967413" y="4502150"/>
              <a:ext cx="333375" cy="658813"/>
              <a:chOff x="11811" y="7056"/>
              <a:chExt cx="192" cy="576"/>
            </a:xfrm>
          </p:grpSpPr>
          <p:sp>
            <p:nvSpPr>
              <p:cNvPr id="978011" name="Line 91"/>
              <p:cNvSpPr>
                <a:spLocks noChangeShapeType="1"/>
              </p:cNvSpPr>
              <p:nvPr/>
            </p:nvSpPr>
            <p:spPr bwMode="auto">
              <a:xfrm>
                <a:off x="11952" y="7056"/>
                <a:ext cx="0"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8012" name="Text Box 92"/>
              <p:cNvSpPr txBox="1">
                <a:spLocks noChangeArrowheads="1"/>
              </p:cNvSpPr>
              <p:nvPr/>
            </p:nvSpPr>
            <p:spPr bwMode="auto">
              <a:xfrm>
                <a:off x="11811" y="7344"/>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r"/>
                <a:r>
                  <a:rPr lang="en-US" altLang="en-US" sz="800"/>
                  <a:t>11</a:t>
                </a:r>
                <a:endParaRPr lang="en-US" altLang="en-US"/>
              </a:p>
            </p:txBody>
          </p:sp>
        </p:grpSp>
        <p:grpSp>
          <p:nvGrpSpPr>
            <p:cNvPr id="978013" name="Group 93"/>
            <p:cNvGrpSpPr>
              <a:grpSpLocks/>
            </p:cNvGrpSpPr>
            <p:nvPr/>
          </p:nvGrpSpPr>
          <p:grpSpPr bwMode="auto">
            <a:xfrm>
              <a:off x="6297613" y="4502150"/>
              <a:ext cx="331787" cy="658813"/>
              <a:chOff x="11811" y="7056"/>
              <a:chExt cx="192" cy="576"/>
            </a:xfrm>
          </p:grpSpPr>
          <p:sp>
            <p:nvSpPr>
              <p:cNvPr id="978014" name="Line 94"/>
              <p:cNvSpPr>
                <a:spLocks noChangeShapeType="1"/>
              </p:cNvSpPr>
              <p:nvPr/>
            </p:nvSpPr>
            <p:spPr bwMode="auto">
              <a:xfrm>
                <a:off x="11952" y="7056"/>
                <a:ext cx="0"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8015" name="Text Box 95"/>
              <p:cNvSpPr txBox="1">
                <a:spLocks noChangeArrowheads="1"/>
              </p:cNvSpPr>
              <p:nvPr/>
            </p:nvSpPr>
            <p:spPr bwMode="auto">
              <a:xfrm>
                <a:off x="11811" y="7344"/>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r"/>
                <a:r>
                  <a:rPr lang="en-US" altLang="en-US" sz="800"/>
                  <a:t>12</a:t>
                </a:r>
                <a:endParaRPr lang="en-US" altLang="en-US"/>
              </a:p>
            </p:txBody>
          </p:sp>
        </p:grpSp>
        <p:grpSp>
          <p:nvGrpSpPr>
            <p:cNvPr id="978016" name="Group 96"/>
            <p:cNvGrpSpPr>
              <a:grpSpLocks/>
            </p:cNvGrpSpPr>
            <p:nvPr/>
          </p:nvGrpSpPr>
          <p:grpSpPr bwMode="auto">
            <a:xfrm>
              <a:off x="6626225" y="4502150"/>
              <a:ext cx="333375" cy="658813"/>
              <a:chOff x="11811" y="7056"/>
              <a:chExt cx="192" cy="576"/>
            </a:xfrm>
          </p:grpSpPr>
          <p:sp>
            <p:nvSpPr>
              <p:cNvPr id="978017" name="Line 97"/>
              <p:cNvSpPr>
                <a:spLocks noChangeShapeType="1"/>
              </p:cNvSpPr>
              <p:nvPr/>
            </p:nvSpPr>
            <p:spPr bwMode="auto">
              <a:xfrm>
                <a:off x="11952" y="7056"/>
                <a:ext cx="0"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8018" name="Text Box 98"/>
              <p:cNvSpPr txBox="1">
                <a:spLocks noChangeArrowheads="1"/>
              </p:cNvSpPr>
              <p:nvPr/>
            </p:nvSpPr>
            <p:spPr bwMode="auto">
              <a:xfrm>
                <a:off x="11811" y="7344"/>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r"/>
                <a:r>
                  <a:rPr lang="en-US" altLang="en-US" sz="800"/>
                  <a:t>13</a:t>
                </a:r>
                <a:endParaRPr lang="en-US" altLang="en-US"/>
              </a:p>
            </p:txBody>
          </p:sp>
        </p:grpSp>
        <p:grpSp>
          <p:nvGrpSpPr>
            <p:cNvPr id="978019" name="Group 99"/>
            <p:cNvGrpSpPr>
              <a:grpSpLocks/>
            </p:cNvGrpSpPr>
            <p:nvPr/>
          </p:nvGrpSpPr>
          <p:grpSpPr bwMode="auto">
            <a:xfrm>
              <a:off x="6954838" y="4502150"/>
              <a:ext cx="333375" cy="658813"/>
              <a:chOff x="11811" y="7056"/>
              <a:chExt cx="192" cy="576"/>
            </a:xfrm>
          </p:grpSpPr>
          <p:sp>
            <p:nvSpPr>
              <p:cNvPr id="978020" name="Line 100"/>
              <p:cNvSpPr>
                <a:spLocks noChangeShapeType="1"/>
              </p:cNvSpPr>
              <p:nvPr/>
            </p:nvSpPr>
            <p:spPr bwMode="auto">
              <a:xfrm>
                <a:off x="11952" y="7056"/>
                <a:ext cx="0"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8021" name="Text Box 101"/>
              <p:cNvSpPr txBox="1">
                <a:spLocks noChangeArrowheads="1"/>
              </p:cNvSpPr>
              <p:nvPr/>
            </p:nvSpPr>
            <p:spPr bwMode="auto">
              <a:xfrm>
                <a:off x="11811" y="7344"/>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r"/>
                <a:r>
                  <a:rPr lang="en-US" altLang="en-US" sz="800"/>
                  <a:t>14</a:t>
                </a:r>
                <a:endParaRPr lang="en-US" altLang="en-US"/>
              </a:p>
            </p:txBody>
          </p:sp>
        </p:grpSp>
        <p:grpSp>
          <p:nvGrpSpPr>
            <p:cNvPr id="978022" name="Group 102"/>
            <p:cNvGrpSpPr>
              <a:grpSpLocks/>
            </p:cNvGrpSpPr>
            <p:nvPr/>
          </p:nvGrpSpPr>
          <p:grpSpPr bwMode="auto">
            <a:xfrm>
              <a:off x="7342188" y="4502150"/>
              <a:ext cx="220662" cy="658813"/>
              <a:chOff x="11811" y="7056"/>
              <a:chExt cx="192" cy="576"/>
            </a:xfrm>
          </p:grpSpPr>
          <p:sp>
            <p:nvSpPr>
              <p:cNvPr id="978023" name="Line 103"/>
              <p:cNvSpPr>
                <a:spLocks noChangeShapeType="1"/>
              </p:cNvSpPr>
              <p:nvPr/>
            </p:nvSpPr>
            <p:spPr bwMode="auto">
              <a:xfrm>
                <a:off x="11952" y="7056"/>
                <a:ext cx="0"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8024" name="Text Box 104"/>
              <p:cNvSpPr txBox="1">
                <a:spLocks noChangeArrowheads="1"/>
              </p:cNvSpPr>
              <p:nvPr/>
            </p:nvSpPr>
            <p:spPr bwMode="auto">
              <a:xfrm>
                <a:off x="11811" y="7344"/>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r"/>
                <a:r>
                  <a:rPr lang="en-US" altLang="en-US" sz="800"/>
                  <a:t>15</a:t>
                </a:r>
                <a:endParaRPr lang="en-US" altLang="en-US"/>
              </a:p>
            </p:txBody>
          </p:sp>
        </p:grpSp>
        <p:grpSp>
          <p:nvGrpSpPr>
            <p:cNvPr id="978025" name="Group 105"/>
            <p:cNvGrpSpPr>
              <a:grpSpLocks/>
            </p:cNvGrpSpPr>
            <p:nvPr/>
          </p:nvGrpSpPr>
          <p:grpSpPr bwMode="auto">
            <a:xfrm>
              <a:off x="7672388" y="4502150"/>
              <a:ext cx="328612" cy="658813"/>
              <a:chOff x="11811" y="7056"/>
              <a:chExt cx="192" cy="576"/>
            </a:xfrm>
          </p:grpSpPr>
          <p:sp>
            <p:nvSpPr>
              <p:cNvPr id="978026" name="Line 106"/>
              <p:cNvSpPr>
                <a:spLocks noChangeShapeType="1"/>
              </p:cNvSpPr>
              <p:nvPr/>
            </p:nvSpPr>
            <p:spPr bwMode="auto">
              <a:xfrm>
                <a:off x="11952" y="7056"/>
                <a:ext cx="0"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8027" name="Text Box 107"/>
              <p:cNvSpPr txBox="1">
                <a:spLocks noChangeArrowheads="1"/>
              </p:cNvSpPr>
              <p:nvPr/>
            </p:nvSpPr>
            <p:spPr bwMode="auto">
              <a:xfrm>
                <a:off x="11811" y="7344"/>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r"/>
                <a:r>
                  <a:rPr lang="en-US" altLang="en-US" sz="800"/>
                  <a:t>16</a:t>
                </a:r>
                <a:endParaRPr lang="en-US" altLang="en-US"/>
              </a:p>
            </p:txBody>
          </p:sp>
        </p:grpSp>
        <p:grpSp>
          <p:nvGrpSpPr>
            <p:cNvPr id="978028" name="Group 108"/>
            <p:cNvGrpSpPr>
              <a:grpSpLocks/>
            </p:cNvGrpSpPr>
            <p:nvPr/>
          </p:nvGrpSpPr>
          <p:grpSpPr bwMode="auto">
            <a:xfrm>
              <a:off x="2735263" y="2528888"/>
              <a:ext cx="5100637" cy="1809750"/>
              <a:chOff x="10800" y="5328"/>
              <a:chExt cx="4464" cy="1584"/>
            </a:xfrm>
          </p:grpSpPr>
          <p:sp>
            <p:nvSpPr>
              <p:cNvPr id="978029" name="Line 109"/>
              <p:cNvSpPr>
                <a:spLocks noChangeShapeType="1"/>
              </p:cNvSpPr>
              <p:nvPr/>
            </p:nvSpPr>
            <p:spPr bwMode="auto">
              <a:xfrm>
                <a:off x="10800" y="6192"/>
                <a:ext cx="43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8030" name="Line 110"/>
              <p:cNvSpPr>
                <a:spLocks noChangeShapeType="1"/>
              </p:cNvSpPr>
              <p:nvPr/>
            </p:nvSpPr>
            <p:spPr bwMode="auto">
              <a:xfrm flipV="1">
                <a:off x="11232" y="5760"/>
                <a:ext cx="0" cy="4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8031" name="Line 111"/>
              <p:cNvSpPr>
                <a:spLocks noChangeShapeType="1"/>
              </p:cNvSpPr>
              <p:nvPr/>
            </p:nvSpPr>
            <p:spPr bwMode="auto">
              <a:xfrm>
                <a:off x="11232" y="5760"/>
                <a:ext cx="86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8032" name="Line 112"/>
              <p:cNvSpPr>
                <a:spLocks noChangeShapeType="1"/>
              </p:cNvSpPr>
              <p:nvPr/>
            </p:nvSpPr>
            <p:spPr bwMode="auto">
              <a:xfrm flipV="1">
                <a:off x="12096" y="5328"/>
                <a:ext cx="0" cy="4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8033" name="Line 113"/>
              <p:cNvSpPr>
                <a:spLocks noChangeShapeType="1"/>
              </p:cNvSpPr>
              <p:nvPr/>
            </p:nvSpPr>
            <p:spPr bwMode="auto">
              <a:xfrm>
                <a:off x="12096" y="5328"/>
                <a:ext cx="100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8034" name="Line 114"/>
              <p:cNvSpPr>
                <a:spLocks noChangeShapeType="1"/>
              </p:cNvSpPr>
              <p:nvPr/>
            </p:nvSpPr>
            <p:spPr bwMode="auto">
              <a:xfrm>
                <a:off x="13104" y="5328"/>
                <a:ext cx="0" cy="1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8035" name="Line 115"/>
              <p:cNvSpPr>
                <a:spLocks noChangeShapeType="1"/>
              </p:cNvSpPr>
              <p:nvPr/>
            </p:nvSpPr>
            <p:spPr bwMode="auto">
              <a:xfrm>
                <a:off x="13104" y="6480"/>
                <a:ext cx="72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8036" name="Line 116"/>
              <p:cNvSpPr>
                <a:spLocks noChangeShapeType="1"/>
              </p:cNvSpPr>
              <p:nvPr/>
            </p:nvSpPr>
            <p:spPr bwMode="auto">
              <a:xfrm>
                <a:off x="13824" y="6480"/>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8037" name="Line 117"/>
              <p:cNvSpPr>
                <a:spLocks noChangeShapeType="1"/>
              </p:cNvSpPr>
              <p:nvPr/>
            </p:nvSpPr>
            <p:spPr bwMode="auto">
              <a:xfrm>
                <a:off x="13824" y="6768"/>
                <a:ext cx="86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8038" name="Line 118"/>
              <p:cNvSpPr>
                <a:spLocks noChangeShapeType="1"/>
              </p:cNvSpPr>
              <p:nvPr/>
            </p:nvSpPr>
            <p:spPr bwMode="auto">
              <a:xfrm>
                <a:off x="14688" y="6768"/>
                <a:ext cx="0"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8039" name="Line 119"/>
              <p:cNvSpPr>
                <a:spLocks noChangeShapeType="1"/>
              </p:cNvSpPr>
              <p:nvPr/>
            </p:nvSpPr>
            <p:spPr bwMode="auto">
              <a:xfrm>
                <a:off x="14688" y="6912"/>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978040" name="Text Box 120"/>
            <p:cNvSpPr txBox="1">
              <a:spLocks noChangeArrowheads="1"/>
            </p:cNvSpPr>
            <p:nvPr/>
          </p:nvSpPr>
          <p:spPr bwMode="auto">
            <a:xfrm>
              <a:off x="3394075" y="5329238"/>
              <a:ext cx="3619500" cy="32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lang="en-US" altLang="en-US" sz="800">
                  <a:latin typeface="Arial" charset="0"/>
                </a:rPr>
                <a:t>Trục thời gian</a:t>
              </a:r>
              <a:endParaRPr lang="en-US" altLang="en-US"/>
            </a:p>
          </p:txBody>
        </p:sp>
      </p:grpSp>
    </p:spTree>
    <p:extLst>
      <p:ext uri="{BB962C8B-B14F-4D97-AF65-F5344CB8AC3E}">
        <p14:creationId xmlns:p14="http://schemas.microsoft.com/office/powerpoint/2010/main" val="2982032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2738" name="Rectangle 2"/>
          <p:cNvSpPr>
            <a:spLocks noGrp="1" noChangeArrowheads="1"/>
          </p:cNvSpPr>
          <p:nvPr>
            <p:ph type="title"/>
          </p:nvPr>
        </p:nvSpPr>
        <p:spPr/>
        <p:txBody>
          <a:bodyPr/>
          <a:lstStyle/>
          <a:p>
            <a:r>
              <a:rPr lang="en-US" altLang="en-US" dirty="0"/>
              <a:t>Review </a:t>
            </a:r>
            <a:r>
              <a:rPr lang="en-US" altLang="en-US" dirty="0" smtClean="0"/>
              <a:t>schedule</a:t>
            </a:r>
            <a:br>
              <a:rPr lang="en-US" altLang="en-US" dirty="0" smtClean="0"/>
            </a:br>
            <a:r>
              <a:rPr lang="en-US" altLang="en-US" dirty="0" err="1" smtClean="0">
                <a:solidFill>
                  <a:srgbClr val="0070C0"/>
                </a:solidFill>
              </a:rPr>
              <a:t>Đánh</a:t>
            </a:r>
            <a:r>
              <a:rPr lang="en-US" altLang="en-US" dirty="0" smtClean="0">
                <a:solidFill>
                  <a:srgbClr val="0070C0"/>
                </a:solidFill>
              </a:rPr>
              <a:t> </a:t>
            </a:r>
            <a:r>
              <a:rPr lang="en-US" altLang="en-US" dirty="0" err="1" smtClean="0">
                <a:solidFill>
                  <a:srgbClr val="0070C0"/>
                </a:solidFill>
              </a:rPr>
              <a:t>giá</a:t>
            </a:r>
            <a:r>
              <a:rPr lang="en-US" altLang="en-US" dirty="0" smtClean="0">
                <a:solidFill>
                  <a:srgbClr val="0070C0"/>
                </a:solidFill>
              </a:rPr>
              <a:t> </a:t>
            </a:r>
            <a:r>
              <a:rPr lang="en-US" altLang="en-US" dirty="0" err="1" smtClean="0">
                <a:solidFill>
                  <a:srgbClr val="0070C0"/>
                </a:solidFill>
              </a:rPr>
              <a:t>lịch</a:t>
            </a:r>
            <a:r>
              <a:rPr lang="en-US" altLang="en-US" dirty="0" smtClean="0">
                <a:solidFill>
                  <a:srgbClr val="0070C0"/>
                </a:solidFill>
              </a:rPr>
              <a:t> </a:t>
            </a:r>
            <a:r>
              <a:rPr lang="en-US" altLang="en-US" dirty="0" err="1" smtClean="0">
                <a:solidFill>
                  <a:srgbClr val="0070C0"/>
                </a:solidFill>
              </a:rPr>
              <a:t>trình</a:t>
            </a:r>
            <a:endParaRPr lang="en-US" altLang="en-US" dirty="0">
              <a:solidFill>
                <a:srgbClr val="0070C0"/>
              </a:solidFill>
            </a:endParaRPr>
          </a:p>
        </p:txBody>
      </p:sp>
      <p:sp>
        <p:nvSpPr>
          <p:cNvPr id="1012739" name="Rectangle 3"/>
          <p:cNvSpPr>
            <a:spLocks noGrp="1" noChangeArrowheads="1"/>
          </p:cNvSpPr>
          <p:nvPr>
            <p:ph sz="half" idx="1"/>
          </p:nvPr>
        </p:nvSpPr>
        <p:spPr/>
        <p:txBody>
          <a:bodyPr>
            <a:normAutofit/>
          </a:bodyPr>
          <a:lstStyle/>
          <a:p>
            <a:r>
              <a:rPr lang="en-US" altLang="en-US" dirty="0"/>
              <a:t>A good work plan identifies the goals and scope of the job</a:t>
            </a:r>
          </a:p>
          <a:p>
            <a:r>
              <a:rPr lang="en-US" altLang="en-US" dirty="0"/>
              <a:t>It identifies the effort, resources and schedule that will meet the needs of each goal</a:t>
            </a:r>
          </a:p>
          <a:p>
            <a:r>
              <a:rPr lang="en-US" altLang="en-US" dirty="0"/>
              <a:t>It is very realistic and includes redundancy</a:t>
            </a:r>
          </a:p>
          <a:p>
            <a:r>
              <a:rPr lang="en-US" altLang="en-US" dirty="0"/>
              <a:t>It uses resources efficiently and reasonably</a:t>
            </a:r>
          </a:p>
          <a:p>
            <a:r>
              <a:rPr lang="en-US" altLang="en-US" dirty="0"/>
              <a:t>It sets a standard for checking workflow</a:t>
            </a:r>
          </a:p>
          <a:p>
            <a:r>
              <a:rPr lang="en-US" altLang="en-US" dirty="0"/>
              <a:t>It is easy to maintain because there is always a lot of information available</a:t>
            </a:r>
          </a:p>
        </p:txBody>
      </p:sp>
      <p:sp>
        <p:nvSpPr>
          <p:cNvPr id="2" name="Content Placeholder 1"/>
          <p:cNvSpPr>
            <a:spLocks noGrp="1"/>
          </p:cNvSpPr>
          <p:nvPr>
            <p:ph sz="half" idx="2"/>
          </p:nvPr>
        </p:nvSpPr>
        <p:spPr/>
        <p:txBody>
          <a:bodyPr/>
          <a:lstStyle/>
          <a:p>
            <a:r>
              <a:rPr lang="en-US" altLang="en-US" dirty="0" err="1">
                <a:solidFill>
                  <a:srgbClr val="0070C0"/>
                </a:solidFill>
              </a:rPr>
              <a:t>Một</a:t>
            </a:r>
            <a:r>
              <a:rPr lang="en-US" altLang="en-US" dirty="0">
                <a:solidFill>
                  <a:srgbClr val="0070C0"/>
                </a:solidFill>
              </a:rPr>
              <a:t> kế </a:t>
            </a:r>
            <a:r>
              <a:rPr lang="en-US" altLang="en-US" dirty="0" err="1">
                <a:solidFill>
                  <a:srgbClr val="0070C0"/>
                </a:solidFill>
              </a:rPr>
              <a:t>hoạch</a:t>
            </a:r>
            <a:r>
              <a:rPr lang="en-US" altLang="en-US" dirty="0">
                <a:solidFill>
                  <a:srgbClr val="0070C0"/>
                </a:solidFill>
              </a:rPr>
              <a:t> làm việc </a:t>
            </a:r>
            <a:r>
              <a:rPr lang="en-US" altLang="en-US" dirty="0" err="1">
                <a:solidFill>
                  <a:srgbClr val="0070C0"/>
                </a:solidFill>
              </a:rPr>
              <a:t>tốt</a:t>
            </a:r>
            <a:r>
              <a:rPr lang="en-US" altLang="en-US" dirty="0">
                <a:solidFill>
                  <a:srgbClr val="0070C0"/>
                </a:solidFill>
              </a:rPr>
              <a:t> </a:t>
            </a:r>
            <a:r>
              <a:rPr lang="en-US" altLang="en-US" dirty="0" err="1">
                <a:solidFill>
                  <a:srgbClr val="0070C0"/>
                </a:solidFill>
              </a:rPr>
              <a:t>xác</a:t>
            </a:r>
            <a:r>
              <a:rPr lang="en-US" altLang="en-US" dirty="0">
                <a:solidFill>
                  <a:srgbClr val="0070C0"/>
                </a:solidFill>
              </a:rPr>
              <a:t> </a:t>
            </a:r>
            <a:r>
              <a:rPr lang="en-US" altLang="en-US" dirty="0" err="1">
                <a:solidFill>
                  <a:srgbClr val="0070C0"/>
                </a:solidFill>
              </a:rPr>
              <a:t>định</a:t>
            </a:r>
            <a:r>
              <a:rPr lang="en-US" altLang="en-US" dirty="0">
                <a:solidFill>
                  <a:srgbClr val="0070C0"/>
                </a:solidFill>
              </a:rPr>
              <a:t> </a:t>
            </a:r>
            <a:r>
              <a:rPr lang="en-US" altLang="en-US" dirty="0" err="1">
                <a:solidFill>
                  <a:srgbClr val="0070C0"/>
                </a:solidFill>
              </a:rPr>
              <a:t>được</a:t>
            </a:r>
            <a:r>
              <a:rPr lang="en-US" altLang="en-US" dirty="0">
                <a:solidFill>
                  <a:srgbClr val="0070C0"/>
                </a:solidFill>
              </a:rPr>
              <a:t> các </a:t>
            </a:r>
            <a:r>
              <a:rPr lang="en-US" altLang="en-US" dirty="0" err="1">
                <a:solidFill>
                  <a:srgbClr val="0070C0"/>
                </a:solidFill>
              </a:rPr>
              <a:t>mục</a:t>
            </a:r>
            <a:r>
              <a:rPr lang="en-US" altLang="en-US" dirty="0">
                <a:solidFill>
                  <a:srgbClr val="0070C0"/>
                </a:solidFill>
              </a:rPr>
              <a:t> </a:t>
            </a:r>
            <a:r>
              <a:rPr lang="en-US" altLang="en-US" dirty="0" err="1">
                <a:solidFill>
                  <a:srgbClr val="0070C0"/>
                </a:solidFill>
              </a:rPr>
              <a:t>tiêu</a:t>
            </a:r>
            <a:r>
              <a:rPr lang="en-US" altLang="en-US" dirty="0">
                <a:solidFill>
                  <a:srgbClr val="0070C0"/>
                </a:solidFill>
              </a:rPr>
              <a:t> và </a:t>
            </a:r>
            <a:r>
              <a:rPr lang="en-US" altLang="en-US" dirty="0" err="1">
                <a:solidFill>
                  <a:srgbClr val="0070C0"/>
                </a:solidFill>
              </a:rPr>
              <a:t>phạm</a:t>
            </a:r>
            <a:r>
              <a:rPr lang="en-US" altLang="en-US" dirty="0">
                <a:solidFill>
                  <a:srgbClr val="0070C0"/>
                </a:solidFill>
              </a:rPr>
              <a:t> vi của công việc </a:t>
            </a:r>
          </a:p>
          <a:p>
            <a:r>
              <a:rPr lang="en-US" altLang="en-US" dirty="0" err="1">
                <a:solidFill>
                  <a:srgbClr val="0070C0"/>
                </a:solidFill>
              </a:rPr>
              <a:t>Nó</a:t>
            </a:r>
            <a:r>
              <a:rPr lang="en-US" altLang="en-US" dirty="0">
                <a:solidFill>
                  <a:srgbClr val="0070C0"/>
                </a:solidFill>
              </a:rPr>
              <a:t> </a:t>
            </a:r>
            <a:r>
              <a:rPr lang="en-US" altLang="en-US" dirty="0" err="1">
                <a:solidFill>
                  <a:srgbClr val="0070C0"/>
                </a:solidFill>
              </a:rPr>
              <a:t>xác</a:t>
            </a:r>
            <a:r>
              <a:rPr lang="en-US" altLang="en-US" dirty="0">
                <a:solidFill>
                  <a:srgbClr val="0070C0"/>
                </a:solidFill>
              </a:rPr>
              <a:t> </a:t>
            </a:r>
            <a:r>
              <a:rPr lang="en-US" altLang="en-US" dirty="0" err="1">
                <a:solidFill>
                  <a:srgbClr val="0070C0"/>
                </a:solidFill>
              </a:rPr>
              <a:t>định</a:t>
            </a:r>
            <a:r>
              <a:rPr lang="en-US" altLang="en-US" dirty="0">
                <a:solidFill>
                  <a:srgbClr val="0070C0"/>
                </a:solidFill>
              </a:rPr>
              <a:t> sự </a:t>
            </a:r>
            <a:r>
              <a:rPr lang="en-US" altLang="en-US" dirty="0" err="1">
                <a:solidFill>
                  <a:srgbClr val="0070C0"/>
                </a:solidFill>
              </a:rPr>
              <a:t>nỗ</a:t>
            </a:r>
            <a:r>
              <a:rPr lang="en-US" altLang="en-US" dirty="0">
                <a:solidFill>
                  <a:srgbClr val="0070C0"/>
                </a:solidFill>
              </a:rPr>
              <a:t> </a:t>
            </a:r>
            <a:r>
              <a:rPr lang="en-US" altLang="en-US" dirty="0" err="1">
                <a:solidFill>
                  <a:srgbClr val="0070C0"/>
                </a:solidFill>
              </a:rPr>
              <a:t>lực</a:t>
            </a:r>
            <a:r>
              <a:rPr lang="en-US" altLang="en-US" dirty="0">
                <a:solidFill>
                  <a:srgbClr val="0070C0"/>
                </a:solidFill>
              </a:rPr>
              <a:t>, </a:t>
            </a:r>
            <a:r>
              <a:rPr lang="en-US" altLang="en-US" dirty="0" err="1">
                <a:solidFill>
                  <a:srgbClr val="0070C0"/>
                </a:solidFill>
              </a:rPr>
              <a:t>nguồn</a:t>
            </a:r>
            <a:r>
              <a:rPr lang="en-US" altLang="en-US" dirty="0">
                <a:solidFill>
                  <a:srgbClr val="0070C0"/>
                </a:solidFill>
              </a:rPr>
              <a:t> và </a:t>
            </a:r>
            <a:r>
              <a:rPr lang="en-US" altLang="en-US" dirty="0" err="1">
                <a:solidFill>
                  <a:srgbClr val="0070C0"/>
                </a:solidFill>
              </a:rPr>
              <a:t>lịch</a:t>
            </a:r>
            <a:r>
              <a:rPr lang="en-US" altLang="en-US" dirty="0">
                <a:solidFill>
                  <a:srgbClr val="0070C0"/>
                </a:solidFill>
              </a:rPr>
              <a:t> </a:t>
            </a:r>
            <a:r>
              <a:rPr lang="en-US" altLang="en-US" dirty="0" err="1">
                <a:solidFill>
                  <a:srgbClr val="0070C0"/>
                </a:solidFill>
              </a:rPr>
              <a:t>trình</a:t>
            </a:r>
            <a:r>
              <a:rPr lang="en-US" altLang="en-US" dirty="0">
                <a:solidFill>
                  <a:srgbClr val="0070C0"/>
                </a:solidFill>
              </a:rPr>
              <a:t> sẽ </a:t>
            </a:r>
            <a:r>
              <a:rPr lang="en-US" altLang="en-US" dirty="0" err="1">
                <a:solidFill>
                  <a:srgbClr val="0070C0"/>
                </a:solidFill>
              </a:rPr>
              <a:t>đáp</a:t>
            </a:r>
            <a:r>
              <a:rPr lang="en-US" altLang="en-US" dirty="0">
                <a:solidFill>
                  <a:srgbClr val="0070C0"/>
                </a:solidFill>
              </a:rPr>
              <a:t> </a:t>
            </a:r>
            <a:r>
              <a:rPr lang="en-US" altLang="en-US" dirty="0" err="1">
                <a:solidFill>
                  <a:srgbClr val="0070C0"/>
                </a:solidFill>
              </a:rPr>
              <a:t>ứng</a:t>
            </a:r>
            <a:r>
              <a:rPr lang="en-US" altLang="en-US" dirty="0">
                <a:solidFill>
                  <a:srgbClr val="0070C0"/>
                </a:solidFill>
              </a:rPr>
              <a:t> </a:t>
            </a:r>
            <a:r>
              <a:rPr lang="en-US" altLang="en-US" dirty="0" err="1">
                <a:solidFill>
                  <a:srgbClr val="0070C0"/>
                </a:solidFill>
              </a:rPr>
              <a:t>nhu</a:t>
            </a:r>
            <a:r>
              <a:rPr lang="en-US" altLang="en-US" dirty="0">
                <a:solidFill>
                  <a:srgbClr val="0070C0"/>
                </a:solidFill>
              </a:rPr>
              <a:t> </a:t>
            </a:r>
            <a:r>
              <a:rPr lang="en-US" altLang="en-US" dirty="0" err="1">
                <a:solidFill>
                  <a:srgbClr val="0070C0"/>
                </a:solidFill>
              </a:rPr>
              <a:t>cầu</a:t>
            </a:r>
            <a:r>
              <a:rPr lang="en-US" altLang="en-US" dirty="0">
                <a:solidFill>
                  <a:srgbClr val="0070C0"/>
                </a:solidFill>
              </a:rPr>
              <a:t> của </a:t>
            </a:r>
            <a:r>
              <a:rPr lang="en-US" altLang="en-US" dirty="0" err="1">
                <a:solidFill>
                  <a:srgbClr val="0070C0"/>
                </a:solidFill>
              </a:rPr>
              <a:t>từng</a:t>
            </a:r>
            <a:r>
              <a:rPr lang="en-US" altLang="en-US" dirty="0">
                <a:solidFill>
                  <a:srgbClr val="0070C0"/>
                </a:solidFill>
              </a:rPr>
              <a:t> </a:t>
            </a:r>
            <a:r>
              <a:rPr lang="en-US" altLang="en-US" dirty="0" err="1">
                <a:solidFill>
                  <a:srgbClr val="0070C0"/>
                </a:solidFill>
              </a:rPr>
              <a:t>mục</a:t>
            </a:r>
            <a:r>
              <a:rPr lang="en-US" altLang="en-US" dirty="0">
                <a:solidFill>
                  <a:srgbClr val="0070C0"/>
                </a:solidFill>
              </a:rPr>
              <a:t> </a:t>
            </a:r>
            <a:r>
              <a:rPr lang="en-US" altLang="en-US" dirty="0" err="1">
                <a:solidFill>
                  <a:srgbClr val="0070C0"/>
                </a:solidFill>
              </a:rPr>
              <a:t>tiêu</a:t>
            </a:r>
            <a:endParaRPr lang="en-US" altLang="en-US" dirty="0">
              <a:solidFill>
                <a:srgbClr val="0070C0"/>
              </a:solidFill>
            </a:endParaRPr>
          </a:p>
          <a:p>
            <a:r>
              <a:rPr lang="en-US" altLang="en-US" dirty="0" err="1">
                <a:solidFill>
                  <a:srgbClr val="0070C0"/>
                </a:solidFill>
              </a:rPr>
              <a:t>Nó</a:t>
            </a:r>
            <a:r>
              <a:rPr lang="en-US" altLang="en-US" dirty="0">
                <a:solidFill>
                  <a:srgbClr val="0070C0"/>
                </a:solidFill>
              </a:rPr>
              <a:t> </a:t>
            </a:r>
            <a:r>
              <a:rPr lang="en-US" altLang="en-US" dirty="0" err="1">
                <a:solidFill>
                  <a:srgbClr val="0070C0"/>
                </a:solidFill>
              </a:rPr>
              <a:t>rất</a:t>
            </a:r>
            <a:r>
              <a:rPr lang="en-US" altLang="en-US" dirty="0">
                <a:solidFill>
                  <a:srgbClr val="0070C0"/>
                </a:solidFill>
              </a:rPr>
              <a:t> </a:t>
            </a:r>
            <a:r>
              <a:rPr lang="en-US" altLang="en-US" dirty="0" err="1">
                <a:solidFill>
                  <a:srgbClr val="0070C0"/>
                </a:solidFill>
              </a:rPr>
              <a:t>thực</a:t>
            </a:r>
            <a:r>
              <a:rPr lang="en-US" altLang="en-US" dirty="0">
                <a:solidFill>
                  <a:srgbClr val="0070C0"/>
                </a:solidFill>
              </a:rPr>
              <a:t> </a:t>
            </a:r>
            <a:r>
              <a:rPr lang="en-US" altLang="en-US" dirty="0" err="1">
                <a:solidFill>
                  <a:srgbClr val="0070C0"/>
                </a:solidFill>
              </a:rPr>
              <a:t>tế</a:t>
            </a:r>
            <a:r>
              <a:rPr lang="en-US" altLang="en-US" dirty="0">
                <a:solidFill>
                  <a:srgbClr val="0070C0"/>
                </a:solidFill>
              </a:rPr>
              <a:t> và </a:t>
            </a:r>
            <a:r>
              <a:rPr lang="en-US" altLang="en-US" dirty="0" err="1">
                <a:solidFill>
                  <a:srgbClr val="0070C0"/>
                </a:solidFill>
              </a:rPr>
              <a:t>bao</a:t>
            </a:r>
            <a:r>
              <a:rPr lang="en-US" altLang="en-US" dirty="0">
                <a:solidFill>
                  <a:srgbClr val="0070C0"/>
                </a:solidFill>
              </a:rPr>
              <a:t> </a:t>
            </a:r>
            <a:r>
              <a:rPr lang="en-US" altLang="en-US" dirty="0" err="1">
                <a:solidFill>
                  <a:srgbClr val="0070C0"/>
                </a:solidFill>
              </a:rPr>
              <a:t>gồm</a:t>
            </a:r>
            <a:r>
              <a:rPr lang="en-US" altLang="en-US" dirty="0">
                <a:solidFill>
                  <a:srgbClr val="0070C0"/>
                </a:solidFill>
              </a:rPr>
              <a:t> </a:t>
            </a:r>
            <a:r>
              <a:rPr lang="en-US" altLang="en-US" dirty="0" err="1">
                <a:solidFill>
                  <a:srgbClr val="0070C0"/>
                </a:solidFill>
              </a:rPr>
              <a:t>phần</a:t>
            </a:r>
            <a:r>
              <a:rPr lang="en-US" altLang="en-US" dirty="0">
                <a:solidFill>
                  <a:srgbClr val="0070C0"/>
                </a:solidFill>
              </a:rPr>
              <a:t> </a:t>
            </a:r>
            <a:r>
              <a:rPr lang="en-US" altLang="en-US" dirty="0" err="1">
                <a:solidFill>
                  <a:srgbClr val="0070C0"/>
                </a:solidFill>
              </a:rPr>
              <a:t>dự</a:t>
            </a:r>
            <a:r>
              <a:rPr lang="en-US" altLang="en-US" dirty="0">
                <a:solidFill>
                  <a:srgbClr val="0070C0"/>
                </a:solidFill>
              </a:rPr>
              <a:t> </a:t>
            </a:r>
            <a:r>
              <a:rPr lang="en-US" altLang="en-US" dirty="0" err="1">
                <a:solidFill>
                  <a:srgbClr val="0070C0"/>
                </a:solidFill>
              </a:rPr>
              <a:t>phòng</a:t>
            </a:r>
            <a:endParaRPr lang="en-US" altLang="en-US" dirty="0">
              <a:solidFill>
                <a:srgbClr val="0070C0"/>
              </a:solidFill>
            </a:endParaRPr>
          </a:p>
          <a:p>
            <a:r>
              <a:rPr lang="en-US" altLang="en-US" dirty="0" err="1">
                <a:solidFill>
                  <a:srgbClr val="0070C0"/>
                </a:solidFill>
              </a:rPr>
              <a:t>Nó</a:t>
            </a:r>
            <a:r>
              <a:rPr lang="en-US" altLang="en-US" dirty="0">
                <a:solidFill>
                  <a:srgbClr val="0070C0"/>
                </a:solidFill>
              </a:rPr>
              <a:t> </a:t>
            </a:r>
            <a:r>
              <a:rPr lang="en-US" altLang="en-US" dirty="0" err="1">
                <a:solidFill>
                  <a:srgbClr val="0070C0"/>
                </a:solidFill>
              </a:rPr>
              <a:t>sử</a:t>
            </a:r>
            <a:r>
              <a:rPr lang="en-US" altLang="en-US" dirty="0">
                <a:solidFill>
                  <a:srgbClr val="0070C0"/>
                </a:solidFill>
              </a:rPr>
              <a:t> </a:t>
            </a:r>
            <a:r>
              <a:rPr lang="en-US" altLang="en-US" dirty="0" err="1">
                <a:solidFill>
                  <a:srgbClr val="0070C0"/>
                </a:solidFill>
              </a:rPr>
              <a:t>dụng</a:t>
            </a:r>
            <a:r>
              <a:rPr lang="en-US" altLang="en-US" dirty="0">
                <a:solidFill>
                  <a:srgbClr val="0070C0"/>
                </a:solidFill>
              </a:rPr>
              <a:t> các </a:t>
            </a:r>
            <a:r>
              <a:rPr lang="en-US" altLang="en-US" dirty="0" err="1">
                <a:solidFill>
                  <a:srgbClr val="0070C0"/>
                </a:solidFill>
              </a:rPr>
              <a:t>nguồn</a:t>
            </a:r>
            <a:r>
              <a:rPr lang="en-US" altLang="en-US" dirty="0">
                <a:solidFill>
                  <a:srgbClr val="0070C0"/>
                </a:solidFill>
              </a:rPr>
              <a:t> </a:t>
            </a:r>
            <a:r>
              <a:rPr lang="en-US" altLang="en-US" dirty="0" err="1">
                <a:solidFill>
                  <a:srgbClr val="0070C0"/>
                </a:solidFill>
              </a:rPr>
              <a:t>hiệu</a:t>
            </a:r>
            <a:r>
              <a:rPr lang="en-US" altLang="en-US" dirty="0">
                <a:solidFill>
                  <a:srgbClr val="0070C0"/>
                </a:solidFill>
              </a:rPr>
              <a:t> quả và </a:t>
            </a:r>
            <a:r>
              <a:rPr lang="en-US" altLang="en-US" dirty="0" err="1">
                <a:solidFill>
                  <a:srgbClr val="0070C0"/>
                </a:solidFill>
              </a:rPr>
              <a:t>hợp</a:t>
            </a:r>
            <a:r>
              <a:rPr lang="en-US" altLang="en-US" dirty="0">
                <a:solidFill>
                  <a:srgbClr val="0070C0"/>
                </a:solidFill>
              </a:rPr>
              <a:t> </a:t>
            </a:r>
            <a:r>
              <a:rPr lang="en-US" altLang="en-US" dirty="0" err="1">
                <a:solidFill>
                  <a:srgbClr val="0070C0"/>
                </a:solidFill>
              </a:rPr>
              <a:t>lý</a:t>
            </a:r>
            <a:r>
              <a:rPr lang="en-US" altLang="en-US" dirty="0">
                <a:solidFill>
                  <a:srgbClr val="0070C0"/>
                </a:solidFill>
              </a:rPr>
              <a:t> </a:t>
            </a:r>
          </a:p>
          <a:p>
            <a:r>
              <a:rPr lang="en-US" altLang="en-US" dirty="0" err="1">
                <a:solidFill>
                  <a:srgbClr val="0070C0"/>
                </a:solidFill>
              </a:rPr>
              <a:t>Nó</a:t>
            </a:r>
            <a:r>
              <a:rPr lang="en-US" altLang="en-US" dirty="0">
                <a:solidFill>
                  <a:srgbClr val="0070C0"/>
                </a:solidFill>
              </a:rPr>
              <a:t> </a:t>
            </a:r>
            <a:r>
              <a:rPr lang="en-US" altLang="en-US" dirty="0" err="1">
                <a:solidFill>
                  <a:srgbClr val="0070C0"/>
                </a:solidFill>
              </a:rPr>
              <a:t>thiết</a:t>
            </a:r>
            <a:r>
              <a:rPr lang="en-US" altLang="en-US" dirty="0">
                <a:solidFill>
                  <a:srgbClr val="0070C0"/>
                </a:solidFill>
              </a:rPr>
              <a:t> </a:t>
            </a:r>
            <a:r>
              <a:rPr lang="en-US" altLang="en-US" dirty="0" err="1">
                <a:solidFill>
                  <a:srgbClr val="0070C0"/>
                </a:solidFill>
              </a:rPr>
              <a:t>lập</a:t>
            </a:r>
            <a:r>
              <a:rPr lang="en-US" altLang="en-US" dirty="0">
                <a:solidFill>
                  <a:srgbClr val="0070C0"/>
                </a:solidFill>
              </a:rPr>
              <a:t> </a:t>
            </a:r>
            <a:r>
              <a:rPr lang="en-US" altLang="en-US" dirty="0" err="1">
                <a:solidFill>
                  <a:srgbClr val="0070C0"/>
                </a:solidFill>
              </a:rPr>
              <a:t>một</a:t>
            </a:r>
            <a:r>
              <a:rPr lang="en-US" altLang="en-US" dirty="0">
                <a:solidFill>
                  <a:srgbClr val="0070C0"/>
                </a:solidFill>
              </a:rPr>
              <a:t> </a:t>
            </a:r>
            <a:r>
              <a:rPr lang="en-US" altLang="en-US" dirty="0" err="1">
                <a:solidFill>
                  <a:srgbClr val="0070C0"/>
                </a:solidFill>
              </a:rPr>
              <a:t>tiêu</a:t>
            </a:r>
            <a:r>
              <a:rPr lang="en-US" altLang="en-US" dirty="0">
                <a:solidFill>
                  <a:srgbClr val="0070C0"/>
                </a:solidFill>
              </a:rPr>
              <a:t> </a:t>
            </a:r>
            <a:r>
              <a:rPr lang="en-US" altLang="en-US" dirty="0" err="1">
                <a:solidFill>
                  <a:srgbClr val="0070C0"/>
                </a:solidFill>
              </a:rPr>
              <a:t>chuẩn</a:t>
            </a:r>
            <a:r>
              <a:rPr lang="en-US" altLang="en-US" dirty="0">
                <a:solidFill>
                  <a:srgbClr val="0070C0"/>
                </a:solidFill>
              </a:rPr>
              <a:t> để </a:t>
            </a:r>
            <a:r>
              <a:rPr lang="en-US" altLang="en-US" dirty="0" err="1">
                <a:solidFill>
                  <a:srgbClr val="0070C0"/>
                </a:solidFill>
              </a:rPr>
              <a:t>kiểm</a:t>
            </a:r>
            <a:r>
              <a:rPr lang="en-US" altLang="en-US" dirty="0">
                <a:solidFill>
                  <a:srgbClr val="0070C0"/>
                </a:solidFill>
              </a:rPr>
              <a:t> </a:t>
            </a:r>
            <a:r>
              <a:rPr lang="en-US" altLang="en-US" dirty="0" err="1">
                <a:solidFill>
                  <a:srgbClr val="0070C0"/>
                </a:solidFill>
              </a:rPr>
              <a:t>tra</a:t>
            </a:r>
            <a:r>
              <a:rPr lang="en-US" altLang="en-US" dirty="0">
                <a:solidFill>
                  <a:srgbClr val="0070C0"/>
                </a:solidFill>
              </a:rPr>
              <a:t> </a:t>
            </a:r>
            <a:r>
              <a:rPr lang="en-US" altLang="en-US" dirty="0" err="1">
                <a:solidFill>
                  <a:srgbClr val="0070C0"/>
                </a:solidFill>
              </a:rPr>
              <a:t>tiến</a:t>
            </a:r>
            <a:r>
              <a:rPr lang="en-US" altLang="en-US" dirty="0">
                <a:solidFill>
                  <a:srgbClr val="0070C0"/>
                </a:solidFill>
              </a:rPr>
              <a:t> </a:t>
            </a:r>
            <a:r>
              <a:rPr lang="en-US" altLang="en-US" dirty="0" err="1">
                <a:solidFill>
                  <a:srgbClr val="0070C0"/>
                </a:solidFill>
              </a:rPr>
              <a:t>trình</a:t>
            </a:r>
            <a:r>
              <a:rPr lang="en-US" altLang="en-US" dirty="0">
                <a:solidFill>
                  <a:srgbClr val="0070C0"/>
                </a:solidFill>
              </a:rPr>
              <a:t> công việc</a:t>
            </a:r>
          </a:p>
          <a:p>
            <a:r>
              <a:rPr lang="en-US" altLang="en-US" dirty="0" err="1">
                <a:solidFill>
                  <a:srgbClr val="0070C0"/>
                </a:solidFill>
              </a:rPr>
              <a:t>Nó</a:t>
            </a:r>
            <a:r>
              <a:rPr lang="en-US" altLang="en-US" dirty="0">
                <a:solidFill>
                  <a:srgbClr val="0070C0"/>
                </a:solidFill>
              </a:rPr>
              <a:t> </a:t>
            </a:r>
            <a:r>
              <a:rPr lang="en-US" altLang="en-US" dirty="0" err="1">
                <a:solidFill>
                  <a:srgbClr val="0070C0"/>
                </a:solidFill>
              </a:rPr>
              <a:t>rất</a:t>
            </a:r>
            <a:r>
              <a:rPr lang="en-US" altLang="en-US" dirty="0">
                <a:solidFill>
                  <a:srgbClr val="0070C0"/>
                </a:solidFill>
              </a:rPr>
              <a:t> </a:t>
            </a:r>
            <a:r>
              <a:rPr lang="en-US" altLang="en-US" dirty="0" err="1">
                <a:solidFill>
                  <a:srgbClr val="0070C0"/>
                </a:solidFill>
              </a:rPr>
              <a:t>dễ</a:t>
            </a:r>
            <a:r>
              <a:rPr lang="en-US" altLang="en-US" dirty="0">
                <a:solidFill>
                  <a:srgbClr val="0070C0"/>
                </a:solidFill>
              </a:rPr>
              <a:t> </a:t>
            </a:r>
            <a:r>
              <a:rPr lang="en-US" altLang="en-US" dirty="0" err="1">
                <a:solidFill>
                  <a:srgbClr val="0070C0"/>
                </a:solidFill>
              </a:rPr>
              <a:t>duy</a:t>
            </a:r>
            <a:r>
              <a:rPr lang="en-US" altLang="en-US" dirty="0">
                <a:solidFill>
                  <a:srgbClr val="0070C0"/>
                </a:solidFill>
              </a:rPr>
              <a:t> </a:t>
            </a:r>
            <a:r>
              <a:rPr lang="en-US" altLang="en-US" dirty="0" err="1">
                <a:solidFill>
                  <a:srgbClr val="0070C0"/>
                </a:solidFill>
              </a:rPr>
              <a:t>trì</a:t>
            </a:r>
            <a:r>
              <a:rPr lang="en-US" altLang="en-US" dirty="0">
                <a:solidFill>
                  <a:srgbClr val="0070C0"/>
                </a:solidFill>
              </a:rPr>
              <a:t> </a:t>
            </a:r>
            <a:r>
              <a:rPr lang="en-US" altLang="en-US" dirty="0" err="1">
                <a:solidFill>
                  <a:srgbClr val="0070C0"/>
                </a:solidFill>
              </a:rPr>
              <a:t>vì</a:t>
            </a:r>
            <a:r>
              <a:rPr lang="en-US" altLang="en-US" dirty="0">
                <a:solidFill>
                  <a:srgbClr val="0070C0"/>
                </a:solidFill>
              </a:rPr>
              <a:t> </a:t>
            </a:r>
            <a:r>
              <a:rPr lang="en-US" altLang="en-US" dirty="0" err="1">
                <a:solidFill>
                  <a:srgbClr val="0070C0"/>
                </a:solidFill>
              </a:rPr>
              <a:t>luôn</a:t>
            </a:r>
            <a:r>
              <a:rPr lang="en-US" altLang="en-US" dirty="0">
                <a:solidFill>
                  <a:srgbClr val="0070C0"/>
                </a:solidFill>
              </a:rPr>
              <a:t> </a:t>
            </a:r>
            <a:r>
              <a:rPr lang="en-US" altLang="en-US" dirty="0" err="1">
                <a:solidFill>
                  <a:srgbClr val="0070C0"/>
                </a:solidFill>
              </a:rPr>
              <a:t>sẵn</a:t>
            </a:r>
            <a:r>
              <a:rPr lang="en-US" altLang="en-US" dirty="0">
                <a:solidFill>
                  <a:srgbClr val="0070C0"/>
                </a:solidFill>
              </a:rPr>
              <a:t> có </a:t>
            </a:r>
            <a:r>
              <a:rPr lang="en-US" altLang="en-US" dirty="0" err="1">
                <a:solidFill>
                  <a:srgbClr val="0070C0"/>
                </a:solidFill>
              </a:rPr>
              <a:t>nhiều</a:t>
            </a:r>
            <a:r>
              <a:rPr lang="en-US" altLang="en-US" dirty="0">
                <a:solidFill>
                  <a:srgbClr val="0070C0"/>
                </a:solidFill>
              </a:rPr>
              <a:t> </a:t>
            </a:r>
            <a:r>
              <a:rPr lang="en-US" altLang="en-US" dirty="0" err="1">
                <a:solidFill>
                  <a:srgbClr val="0070C0"/>
                </a:solidFill>
              </a:rPr>
              <a:t>thông</a:t>
            </a:r>
            <a:r>
              <a:rPr lang="en-US" altLang="en-US" dirty="0">
                <a:solidFill>
                  <a:srgbClr val="0070C0"/>
                </a:solidFill>
              </a:rPr>
              <a:t> tin</a:t>
            </a:r>
            <a:endParaRPr lang="en-US" dirty="0">
              <a:solidFill>
                <a:srgbClr val="0070C0"/>
              </a:solidFill>
            </a:endParaRPr>
          </a:p>
        </p:txBody>
      </p:sp>
      <p:sp>
        <p:nvSpPr>
          <p:cNvPr id="5" name="Footer Placeholder 4"/>
          <p:cNvSpPr>
            <a:spLocks noGrp="1"/>
          </p:cNvSpPr>
          <p:nvPr>
            <p:ph type="ftr" sz="quarter" idx="11"/>
          </p:nvPr>
        </p:nvSpPr>
        <p:spPr/>
        <p:txBody>
          <a:bodyPr/>
          <a:lstStyle/>
          <a:p>
            <a:r>
              <a:rPr lang="en-US" altLang="en-US" smtClean="0"/>
              <a:t>Lập kế hoạch thực hiện dự án</a:t>
            </a:r>
            <a:endParaRPr lang="en-US" altLang="en-US"/>
          </a:p>
        </p:txBody>
      </p:sp>
      <p:sp>
        <p:nvSpPr>
          <p:cNvPr id="6" name="Slide Number Placeholder 5"/>
          <p:cNvSpPr>
            <a:spLocks noGrp="1"/>
          </p:cNvSpPr>
          <p:nvPr>
            <p:ph type="sldNum" sz="quarter" idx="12"/>
          </p:nvPr>
        </p:nvSpPr>
        <p:spPr/>
        <p:txBody>
          <a:bodyPr/>
          <a:lstStyle/>
          <a:p>
            <a:pPr lvl="1"/>
            <a:fld id="{C35472F9-9C70-4EC4-B0DE-9C3AA6F35FFC}" type="slidenum">
              <a:rPr lang="en-US" altLang="en-US" smtClean="0"/>
              <a:pPr lvl="1"/>
              <a:t>32</a:t>
            </a:fld>
            <a:endParaRPr lang="en-US" altLang="en-US"/>
          </a:p>
        </p:txBody>
      </p:sp>
    </p:spTree>
    <p:extLst>
      <p:ext uri="{BB962C8B-B14F-4D97-AF65-F5344CB8AC3E}">
        <p14:creationId xmlns:p14="http://schemas.microsoft.com/office/powerpoint/2010/main" val="4771210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523220"/>
          </a:xfrm>
          <a:prstGeom prst="rect">
            <a:avLst/>
          </a:prstGeom>
          <a:noFill/>
        </p:spPr>
        <p:txBody>
          <a:bodyPr wrap="square" rtlCol="0">
            <a:spAutoFit/>
          </a:bodyPr>
          <a:lstStyle/>
          <a:p>
            <a:r>
              <a:rPr lang="en-US" sz="1400" b="1" dirty="0" smtClean="0">
                <a:solidFill>
                  <a:schemeClr val="bg1"/>
                </a:solidFill>
                <a:latin typeface="Times New Roman" panose="02020603050405020304" pitchFamily="18" charset="0"/>
                <a:cs typeface="Times New Roman" panose="02020603050405020304" pitchFamily="18" charset="0"/>
              </a:rPr>
              <a:t>Planning Processes</a:t>
            </a:r>
            <a:endParaRPr lang="en-US" sz="1400" b="1" dirty="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2514600" y="2917603"/>
            <a:ext cx="1463040" cy="830997"/>
          </a:xfrm>
          <a:prstGeom prst="rect">
            <a:avLst/>
          </a:prstGeom>
          <a:noFill/>
        </p:spPr>
        <p:txBody>
          <a:bodyPr wrap="square" rtlCol="0">
            <a:spAutoFit/>
          </a:bodyPr>
          <a:lstStyle/>
          <a:p>
            <a:r>
              <a:rPr lang="en-US" sz="1600" b="1" dirty="0" smtClean="0">
                <a:solidFill>
                  <a:schemeClr val="bg1"/>
                </a:solidFill>
                <a:latin typeface="Times New Roman" panose="02020603050405020304" pitchFamily="18" charset="0"/>
                <a:cs typeface="Times New Roman" panose="02020603050405020304" pitchFamily="18" charset="0"/>
              </a:rPr>
              <a:t>Initialing Processes</a:t>
            </a:r>
          </a:p>
          <a:p>
            <a:endParaRPr lang="en-US" sz="1600"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466230" y="4318762"/>
            <a:ext cx="1577340" cy="523220"/>
          </a:xfrm>
          <a:prstGeom prst="rect">
            <a:avLst/>
          </a:prstGeom>
          <a:noFill/>
        </p:spPr>
        <p:txBody>
          <a:bodyPr wrap="square" rtlCol="0">
            <a:spAutoFit/>
          </a:bodyPr>
          <a:lstStyle/>
          <a:p>
            <a:r>
              <a:rPr lang="en-US" sz="1400" b="1" dirty="0" smtClean="0">
                <a:solidFill>
                  <a:schemeClr val="bg1"/>
                </a:solidFill>
                <a:latin typeface="Times New Roman" panose="02020603050405020304" pitchFamily="18" charset="0"/>
                <a:cs typeface="Times New Roman" panose="02020603050405020304" pitchFamily="18" charset="0"/>
              </a:rPr>
              <a:t>Executing Processes</a:t>
            </a:r>
            <a:endParaRPr lang="en-US" sz="1400" b="1"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6217920" y="2917603"/>
            <a:ext cx="1508760" cy="584775"/>
          </a:xfrm>
          <a:prstGeom prst="rect">
            <a:avLst/>
          </a:prstGeom>
          <a:noFill/>
        </p:spPr>
        <p:txBody>
          <a:bodyPr wrap="square" rtlCol="0">
            <a:spAutoFit/>
          </a:bodyPr>
          <a:lstStyle/>
          <a:p>
            <a:r>
              <a:rPr lang="en-US" sz="1600" b="1" dirty="0" smtClean="0">
                <a:solidFill>
                  <a:schemeClr val="bg1"/>
                </a:solidFill>
                <a:latin typeface="Times New Roman" panose="02020603050405020304" pitchFamily="18" charset="0"/>
                <a:cs typeface="Times New Roman" panose="02020603050405020304" pitchFamily="18" charset="0"/>
              </a:rPr>
              <a:t>Closing Processes</a:t>
            </a:r>
            <a:endParaRPr lang="en-US" sz="16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8721090" y="4318762"/>
            <a:ext cx="2251710" cy="1785839"/>
          </a:xfrm>
          <a:prstGeom prst="rect">
            <a:avLst/>
          </a:prstGeom>
        </p:spPr>
      </p:pic>
      <p:sp>
        <p:nvSpPr>
          <p:cNvPr id="11" name="TextBox 10"/>
          <p:cNvSpPr txBox="1"/>
          <p:nvPr/>
        </p:nvSpPr>
        <p:spPr>
          <a:xfrm>
            <a:off x="457199" y="434340"/>
            <a:ext cx="11311468" cy="830997"/>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Key Messages for </a:t>
            </a:r>
            <a:r>
              <a:rPr lang="en-US" sz="2400" b="1" u="sng" dirty="0" smtClean="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Unit 8</a:t>
            </a:r>
            <a:r>
              <a:rPr lang="en-US" sz="2400" b="1" i="1" dirty="0" smtClean="0">
                <a:ln w="0"/>
                <a:solidFill>
                  <a:srgbClr val="00B0F0"/>
                </a:solidFill>
                <a:latin typeface="Times New Roman" panose="02020603050405020304" pitchFamily="18" charset="0"/>
                <a:cs typeface="Times New Roman" panose="02020603050405020304" pitchFamily="18" charset="0"/>
              </a:rPr>
              <a:t>			     </a:t>
            </a:r>
            <a:r>
              <a:rPr lang="en-US" sz="2400" b="1" i="1" dirty="0" err="1" smtClean="0">
                <a:ln w="0"/>
                <a:solidFill>
                  <a:srgbClr val="0070C0"/>
                </a:solidFill>
                <a:latin typeface="Times New Roman" panose="02020603050405020304" pitchFamily="18" charset="0"/>
                <a:cs typeface="Times New Roman" panose="02020603050405020304" pitchFamily="18" charset="0"/>
              </a:rPr>
              <a:t>Thông</a:t>
            </a:r>
            <a:r>
              <a:rPr lang="en-US" sz="2400" b="1" i="1" dirty="0" smtClean="0">
                <a:ln w="0"/>
                <a:solidFill>
                  <a:srgbClr val="0070C0"/>
                </a:solidFill>
                <a:latin typeface="Times New Roman" panose="02020603050405020304" pitchFamily="18" charset="0"/>
                <a:cs typeface="Times New Roman" panose="02020603050405020304" pitchFamily="18" charset="0"/>
              </a:rPr>
              <a:t> </a:t>
            </a:r>
            <a:r>
              <a:rPr lang="en-US" sz="2400" b="1" i="1" dirty="0" err="1">
                <a:ln w="0"/>
                <a:solidFill>
                  <a:srgbClr val="0070C0"/>
                </a:solidFill>
                <a:latin typeface="Times New Roman" panose="02020603050405020304" pitchFamily="18" charset="0"/>
                <a:cs typeface="Times New Roman" panose="02020603050405020304" pitchFamily="18" charset="0"/>
              </a:rPr>
              <a:t>điệp</a:t>
            </a:r>
            <a:r>
              <a:rPr lang="en-US" sz="2400" b="1" i="1" dirty="0">
                <a:ln w="0"/>
                <a:solidFill>
                  <a:srgbClr val="0070C0"/>
                </a:solidFill>
                <a:latin typeface="Times New Roman" panose="02020603050405020304" pitchFamily="18" charset="0"/>
                <a:cs typeface="Times New Roman" panose="02020603050405020304" pitchFamily="18" charset="0"/>
              </a:rPr>
              <a:t> </a:t>
            </a:r>
            <a:r>
              <a:rPr lang="en-US" sz="2400" b="1" i="1" dirty="0" err="1">
                <a:ln w="0"/>
                <a:solidFill>
                  <a:srgbClr val="0070C0"/>
                </a:solidFill>
                <a:latin typeface="Times New Roman" panose="02020603050405020304" pitchFamily="18" charset="0"/>
                <a:cs typeface="Times New Roman" panose="02020603050405020304" pitchFamily="18" charset="0"/>
              </a:rPr>
              <a:t>chính</a:t>
            </a:r>
            <a:r>
              <a:rPr lang="en-US" sz="2400" b="1" i="1" dirty="0">
                <a:ln w="0"/>
                <a:solidFill>
                  <a:srgbClr val="0070C0"/>
                </a:solidFill>
                <a:latin typeface="Times New Roman" panose="02020603050405020304" pitchFamily="18" charset="0"/>
                <a:cs typeface="Times New Roman" panose="02020603050405020304" pitchFamily="18" charset="0"/>
              </a:rPr>
              <a:t> từ </a:t>
            </a:r>
            <a:r>
              <a:rPr lang="en-US" sz="2400" b="1" i="1" dirty="0" err="1" smtClean="0">
                <a:ln w="0"/>
                <a:solidFill>
                  <a:srgbClr val="0070C0"/>
                </a:solidFill>
                <a:latin typeface="Times New Roman" panose="02020603050405020304" pitchFamily="18" charset="0"/>
                <a:cs typeface="Times New Roman" panose="02020603050405020304" pitchFamily="18" charset="0"/>
              </a:rPr>
              <a:t>Bài</a:t>
            </a:r>
            <a:r>
              <a:rPr lang="en-US" sz="2400" b="1" i="1" dirty="0" smtClean="0">
                <a:ln w="0"/>
                <a:solidFill>
                  <a:srgbClr val="0070C0"/>
                </a:solidFill>
                <a:latin typeface="Times New Roman" panose="02020603050405020304" pitchFamily="18" charset="0"/>
                <a:cs typeface="Times New Roman" panose="02020603050405020304" pitchFamily="18" charset="0"/>
              </a:rPr>
              <a:t> 8</a:t>
            </a:r>
            <a:endParaRPr lang="en-US" sz="2400" b="1" i="1" dirty="0">
              <a:ln w="0"/>
              <a:solidFill>
                <a:srgbClr val="0070C0"/>
              </a:solidFill>
              <a:latin typeface="Times New Roman" panose="02020603050405020304" pitchFamily="18" charset="0"/>
              <a:cs typeface="Times New Roman" panose="02020603050405020304" pitchFamily="18" charset="0"/>
            </a:endParaRPr>
          </a:p>
          <a:p>
            <a:endParaRPr lang="en-US" sz="2400" b="1" i="1" dirty="0">
              <a:ln w="0"/>
              <a:solidFill>
                <a:srgbClr val="00B0F0"/>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457199" y="1166542"/>
            <a:ext cx="4762501" cy="2800767"/>
          </a:xfrm>
          <a:prstGeom prst="rect">
            <a:avLst/>
          </a:prstGeom>
          <a:noFill/>
        </p:spPr>
        <p:txBody>
          <a:bodyPr wrap="square" rtlCol="0">
            <a:spAutoFit/>
          </a:bodyPr>
          <a:lstStyle/>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Project management team uses the Planning Process Group to plan and manage a successful project for the </a:t>
            </a:r>
            <a:r>
              <a:rPr lang="en-US" sz="1600" dirty="0" smtClean="0">
                <a:latin typeface="Times New Roman" panose="02020603050405020304" pitchFamily="18" charset="0"/>
                <a:cs typeface="Times New Roman" panose="02020603050405020304" pitchFamily="18" charset="0"/>
              </a:rPr>
              <a:t>organization</a:t>
            </a:r>
          </a:p>
          <a:p>
            <a:pPr marL="285750" indent="-285750">
              <a:buFont typeface="Wingdings" panose="05000000000000000000" pitchFamily="2" charset="2"/>
              <a:buChar char="§"/>
            </a:pPr>
            <a:r>
              <a:rPr lang="en-US" sz="1600" dirty="0" smtClean="0">
                <a:latin typeface="Times New Roman" panose="02020603050405020304" pitchFamily="18" charset="0"/>
                <a:cs typeface="Times New Roman" panose="02020603050405020304" pitchFamily="18" charset="0"/>
              </a:rPr>
              <a:t>Planning </a:t>
            </a:r>
            <a:r>
              <a:rPr lang="en-US" sz="1600" dirty="0">
                <a:latin typeface="Times New Roman" panose="02020603050405020304" pitchFamily="18" charset="0"/>
                <a:cs typeface="Times New Roman" panose="02020603050405020304" pitchFamily="18" charset="0"/>
              </a:rPr>
              <a:t>Process Group facilitates project planning across multiple processes</a:t>
            </a:r>
            <a:br>
              <a:rPr lang="en-US" sz="1600" dirty="0">
                <a:latin typeface="Times New Roman" panose="02020603050405020304" pitchFamily="18" charset="0"/>
                <a:cs typeface="Times New Roman" panose="02020603050405020304" pitchFamily="18" charset="0"/>
              </a:rPr>
            </a:br>
            <a:endParaRPr lang="en-US" sz="1600" i="1" dirty="0">
              <a:solidFill>
                <a:srgbClr val="00B0F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Significant changes occurring throughout the project life cycle trigger a need to revisit one or more of the planning processes and, possibly, some of the initiating </a:t>
            </a:r>
            <a:r>
              <a:rPr lang="en-US" sz="1600" dirty="0" smtClean="0">
                <a:latin typeface="Times New Roman" panose="02020603050405020304" pitchFamily="18" charset="0"/>
                <a:cs typeface="Times New Roman" panose="02020603050405020304" pitchFamily="18" charset="0"/>
              </a:rPr>
              <a:t>processes</a:t>
            </a:r>
            <a:br>
              <a:rPr lang="en-US" sz="1600" dirty="0" smtClean="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6227233" y="1166542"/>
            <a:ext cx="4533900" cy="2554545"/>
          </a:xfrm>
          <a:prstGeom prst="rect">
            <a:avLst/>
          </a:prstGeom>
          <a:noFill/>
        </p:spPr>
        <p:txBody>
          <a:bodyPr wrap="square" rtlCol="0">
            <a:spAutoFit/>
          </a:bodyPr>
          <a:lstStyle/>
          <a:p>
            <a:pPr marL="342900" lvl="0" indent="-342900">
              <a:buFont typeface="Wingdings" panose="05000000000000000000" pitchFamily="2" charset="2"/>
              <a:buChar char="§"/>
            </a:pPr>
            <a:r>
              <a:rPr lang="vi-VN" sz="1600" i="1" dirty="0">
                <a:solidFill>
                  <a:srgbClr val="0070C0"/>
                </a:solidFill>
                <a:latin typeface="+mj-lt"/>
              </a:rPr>
              <a:t>Được nhóm quản lý dự án sử dụng để lập kế hoạch và quản lý một dự án thành công cho tổ chức</a:t>
            </a:r>
            <a:r>
              <a:rPr lang="en-US" sz="1600" i="1" dirty="0" smtClean="0">
                <a:solidFill>
                  <a:srgbClr val="0070C0"/>
                </a:solidFill>
                <a:latin typeface="+mj-lt"/>
              </a:rPr>
              <a:t>.</a:t>
            </a:r>
          </a:p>
          <a:p>
            <a:pPr marL="342900" indent="-342900">
              <a:buFont typeface="Wingdings" panose="05000000000000000000" pitchFamily="2" charset="2"/>
              <a:buChar char="§"/>
            </a:pPr>
            <a:r>
              <a:rPr lang="en-US" sz="1600" i="1" dirty="0" err="1">
                <a:solidFill>
                  <a:srgbClr val="0070C0"/>
                </a:solidFill>
                <a:latin typeface="Times New Roman" pitchFamily="18" charset="0"/>
                <a:cs typeface="Times New Roman" pitchFamily="18" charset="0"/>
              </a:rPr>
              <a:t>Nhóm</a:t>
            </a:r>
            <a:r>
              <a:rPr lang="en-US" sz="1600" i="1" dirty="0">
                <a:solidFill>
                  <a:srgbClr val="0070C0"/>
                </a:solidFill>
                <a:latin typeface="Times New Roman" pitchFamily="18" charset="0"/>
                <a:cs typeface="Times New Roman" pitchFamily="18" charset="0"/>
              </a:rPr>
              <a:t> </a:t>
            </a:r>
            <a:r>
              <a:rPr lang="en-US" sz="1600" i="1" dirty="0" err="1">
                <a:solidFill>
                  <a:srgbClr val="0070C0"/>
                </a:solidFill>
                <a:latin typeface="Times New Roman" pitchFamily="18" charset="0"/>
                <a:cs typeface="Times New Roman" pitchFamily="18" charset="0"/>
              </a:rPr>
              <a:t>quy</a:t>
            </a:r>
            <a:r>
              <a:rPr lang="en-US" sz="1600" i="1" dirty="0">
                <a:solidFill>
                  <a:srgbClr val="0070C0"/>
                </a:solidFill>
                <a:latin typeface="Times New Roman" pitchFamily="18" charset="0"/>
                <a:cs typeface="Times New Roman" pitchFamily="18" charset="0"/>
              </a:rPr>
              <a:t> </a:t>
            </a:r>
            <a:r>
              <a:rPr lang="en-US" sz="1600" i="1" dirty="0" err="1">
                <a:solidFill>
                  <a:srgbClr val="0070C0"/>
                </a:solidFill>
                <a:latin typeface="Times New Roman" pitchFamily="18" charset="0"/>
                <a:cs typeface="Times New Roman" pitchFamily="18" charset="0"/>
              </a:rPr>
              <a:t>trình</a:t>
            </a:r>
            <a:r>
              <a:rPr lang="en-US" sz="1600" i="1" dirty="0">
                <a:solidFill>
                  <a:srgbClr val="0070C0"/>
                </a:solidFill>
                <a:latin typeface="Times New Roman" pitchFamily="18" charset="0"/>
                <a:cs typeface="Times New Roman" pitchFamily="18" charset="0"/>
              </a:rPr>
              <a:t> </a:t>
            </a:r>
            <a:r>
              <a:rPr lang="en-US" sz="1600" i="1" dirty="0" err="1">
                <a:solidFill>
                  <a:srgbClr val="0070C0"/>
                </a:solidFill>
                <a:latin typeface="Times New Roman" pitchFamily="18" charset="0"/>
                <a:cs typeface="Times New Roman" pitchFamily="18" charset="0"/>
              </a:rPr>
              <a:t>lập</a:t>
            </a:r>
            <a:r>
              <a:rPr lang="en-US" sz="1600" i="1" dirty="0">
                <a:solidFill>
                  <a:srgbClr val="0070C0"/>
                </a:solidFill>
                <a:latin typeface="Times New Roman" pitchFamily="18" charset="0"/>
                <a:cs typeface="Times New Roman" pitchFamily="18" charset="0"/>
              </a:rPr>
              <a:t> </a:t>
            </a:r>
            <a:r>
              <a:rPr lang="en-US" sz="1600" i="1" dirty="0" err="1">
                <a:solidFill>
                  <a:srgbClr val="0070C0"/>
                </a:solidFill>
                <a:latin typeface="Times New Roman" pitchFamily="18" charset="0"/>
                <a:cs typeface="Times New Roman" pitchFamily="18" charset="0"/>
              </a:rPr>
              <a:t>kế</a:t>
            </a:r>
            <a:r>
              <a:rPr lang="en-US" sz="1600" i="1" dirty="0">
                <a:solidFill>
                  <a:srgbClr val="0070C0"/>
                </a:solidFill>
                <a:latin typeface="Times New Roman" pitchFamily="18" charset="0"/>
                <a:cs typeface="Times New Roman" pitchFamily="18" charset="0"/>
              </a:rPr>
              <a:t> </a:t>
            </a:r>
            <a:r>
              <a:rPr lang="en-US" sz="1600" i="1" dirty="0" err="1">
                <a:solidFill>
                  <a:srgbClr val="0070C0"/>
                </a:solidFill>
                <a:latin typeface="Times New Roman" pitchFamily="18" charset="0"/>
                <a:cs typeface="Times New Roman" pitchFamily="18" charset="0"/>
              </a:rPr>
              <a:t>hoạch</a:t>
            </a:r>
            <a:r>
              <a:rPr lang="en-US" sz="1600" i="1" dirty="0">
                <a:solidFill>
                  <a:srgbClr val="0070C0"/>
                </a:solidFill>
                <a:latin typeface="Times New Roman" pitchFamily="18" charset="0"/>
                <a:cs typeface="Times New Roman" pitchFamily="18" charset="0"/>
              </a:rPr>
              <a:t> </a:t>
            </a:r>
            <a:r>
              <a:rPr lang="en-US" sz="1600" i="1" dirty="0" err="1">
                <a:solidFill>
                  <a:srgbClr val="0070C0"/>
                </a:solidFill>
                <a:latin typeface="Times New Roman" pitchFamily="18" charset="0"/>
                <a:cs typeface="Times New Roman" pitchFamily="18" charset="0"/>
              </a:rPr>
              <a:t>hỗ</a:t>
            </a:r>
            <a:r>
              <a:rPr lang="en-US" sz="1600" i="1" dirty="0">
                <a:solidFill>
                  <a:srgbClr val="0070C0"/>
                </a:solidFill>
                <a:latin typeface="Times New Roman" pitchFamily="18" charset="0"/>
                <a:cs typeface="Times New Roman" pitchFamily="18" charset="0"/>
              </a:rPr>
              <a:t> </a:t>
            </a:r>
            <a:r>
              <a:rPr lang="en-US" sz="1600" i="1" dirty="0" err="1">
                <a:solidFill>
                  <a:srgbClr val="0070C0"/>
                </a:solidFill>
                <a:latin typeface="Times New Roman" pitchFamily="18" charset="0"/>
                <a:cs typeface="Times New Roman" pitchFamily="18" charset="0"/>
              </a:rPr>
              <a:t>trợ</a:t>
            </a:r>
            <a:r>
              <a:rPr lang="en-US" sz="1600" i="1" dirty="0">
                <a:solidFill>
                  <a:srgbClr val="0070C0"/>
                </a:solidFill>
                <a:latin typeface="Times New Roman" pitchFamily="18" charset="0"/>
                <a:cs typeface="Times New Roman" pitchFamily="18" charset="0"/>
              </a:rPr>
              <a:t> </a:t>
            </a:r>
            <a:r>
              <a:rPr lang="en-US" sz="1600" i="1" dirty="0" err="1">
                <a:solidFill>
                  <a:srgbClr val="0070C0"/>
                </a:solidFill>
                <a:latin typeface="Times New Roman" pitchFamily="18" charset="0"/>
                <a:cs typeface="Times New Roman" pitchFamily="18" charset="0"/>
              </a:rPr>
              <a:t>lập</a:t>
            </a:r>
            <a:r>
              <a:rPr lang="en-US" sz="1600" i="1" dirty="0">
                <a:solidFill>
                  <a:srgbClr val="0070C0"/>
                </a:solidFill>
                <a:latin typeface="Times New Roman" pitchFamily="18" charset="0"/>
                <a:cs typeface="Times New Roman" pitchFamily="18" charset="0"/>
              </a:rPr>
              <a:t> </a:t>
            </a:r>
            <a:r>
              <a:rPr lang="en-US" sz="1600" i="1" dirty="0" err="1">
                <a:solidFill>
                  <a:srgbClr val="0070C0"/>
                </a:solidFill>
                <a:latin typeface="Times New Roman" pitchFamily="18" charset="0"/>
                <a:cs typeface="Times New Roman" pitchFamily="18" charset="0"/>
              </a:rPr>
              <a:t>kế</a:t>
            </a:r>
            <a:r>
              <a:rPr lang="en-US" sz="1600" i="1" dirty="0">
                <a:solidFill>
                  <a:srgbClr val="0070C0"/>
                </a:solidFill>
                <a:latin typeface="Times New Roman" pitchFamily="18" charset="0"/>
                <a:cs typeface="Times New Roman" pitchFamily="18" charset="0"/>
              </a:rPr>
              <a:t> </a:t>
            </a:r>
            <a:r>
              <a:rPr lang="en-US" sz="1600" i="1" dirty="0" err="1">
                <a:solidFill>
                  <a:srgbClr val="0070C0"/>
                </a:solidFill>
                <a:latin typeface="Times New Roman" pitchFamily="18" charset="0"/>
                <a:cs typeface="Times New Roman" pitchFamily="18" charset="0"/>
              </a:rPr>
              <a:t>hoạch</a:t>
            </a:r>
            <a:r>
              <a:rPr lang="en-US" sz="1600" i="1" dirty="0">
                <a:solidFill>
                  <a:srgbClr val="0070C0"/>
                </a:solidFill>
                <a:latin typeface="Times New Roman" pitchFamily="18" charset="0"/>
                <a:cs typeface="Times New Roman" pitchFamily="18" charset="0"/>
              </a:rPr>
              <a:t> </a:t>
            </a:r>
            <a:r>
              <a:rPr lang="en-US" sz="1600" i="1" dirty="0" err="1">
                <a:solidFill>
                  <a:srgbClr val="0070C0"/>
                </a:solidFill>
                <a:latin typeface="Times New Roman" pitchFamily="18" charset="0"/>
                <a:cs typeface="Times New Roman" pitchFamily="18" charset="0"/>
              </a:rPr>
              <a:t>dự</a:t>
            </a:r>
            <a:r>
              <a:rPr lang="en-US" sz="1600" i="1" dirty="0">
                <a:solidFill>
                  <a:srgbClr val="0070C0"/>
                </a:solidFill>
                <a:latin typeface="Times New Roman" pitchFamily="18" charset="0"/>
                <a:cs typeface="Times New Roman" pitchFamily="18" charset="0"/>
              </a:rPr>
              <a:t> </a:t>
            </a:r>
            <a:r>
              <a:rPr lang="en-US" sz="1600" i="1" dirty="0" err="1">
                <a:solidFill>
                  <a:srgbClr val="0070C0"/>
                </a:solidFill>
                <a:latin typeface="Times New Roman" pitchFamily="18" charset="0"/>
                <a:cs typeface="Times New Roman" pitchFamily="18" charset="0"/>
              </a:rPr>
              <a:t>án</a:t>
            </a:r>
            <a:r>
              <a:rPr lang="en-US" sz="1600" i="1" dirty="0">
                <a:solidFill>
                  <a:srgbClr val="0070C0"/>
                </a:solidFill>
                <a:latin typeface="Times New Roman" pitchFamily="18" charset="0"/>
                <a:cs typeface="Times New Roman" pitchFamily="18" charset="0"/>
              </a:rPr>
              <a:t> </a:t>
            </a:r>
            <a:r>
              <a:rPr lang="en-US" sz="1600" i="1" dirty="0" err="1">
                <a:solidFill>
                  <a:srgbClr val="0070C0"/>
                </a:solidFill>
                <a:latin typeface="Times New Roman" pitchFamily="18" charset="0"/>
                <a:cs typeface="Times New Roman" pitchFamily="18" charset="0"/>
              </a:rPr>
              <a:t>trên</a:t>
            </a:r>
            <a:r>
              <a:rPr lang="en-US" sz="1600" i="1" dirty="0">
                <a:solidFill>
                  <a:srgbClr val="0070C0"/>
                </a:solidFill>
                <a:latin typeface="Times New Roman" pitchFamily="18" charset="0"/>
                <a:cs typeface="Times New Roman" pitchFamily="18" charset="0"/>
              </a:rPr>
              <a:t> </a:t>
            </a:r>
            <a:r>
              <a:rPr lang="en-US" sz="1600" i="1" dirty="0" err="1">
                <a:solidFill>
                  <a:srgbClr val="0070C0"/>
                </a:solidFill>
                <a:latin typeface="Times New Roman" pitchFamily="18" charset="0"/>
                <a:cs typeface="Times New Roman" pitchFamily="18" charset="0"/>
              </a:rPr>
              <a:t>nhiều</a:t>
            </a:r>
            <a:r>
              <a:rPr lang="en-US" sz="1600" i="1" dirty="0">
                <a:solidFill>
                  <a:srgbClr val="0070C0"/>
                </a:solidFill>
                <a:latin typeface="Times New Roman" pitchFamily="18" charset="0"/>
                <a:cs typeface="Times New Roman" pitchFamily="18" charset="0"/>
              </a:rPr>
              <a:t> </a:t>
            </a:r>
            <a:r>
              <a:rPr lang="en-US" sz="1600" i="1" dirty="0" err="1">
                <a:solidFill>
                  <a:srgbClr val="0070C0"/>
                </a:solidFill>
                <a:latin typeface="Times New Roman" pitchFamily="18" charset="0"/>
                <a:cs typeface="Times New Roman" pitchFamily="18" charset="0"/>
              </a:rPr>
              <a:t>quy</a:t>
            </a:r>
            <a:r>
              <a:rPr lang="en-US" sz="1600" i="1" dirty="0">
                <a:solidFill>
                  <a:srgbClr val="0070C0"/>
                </a:solidFill>
                <a:latin typeface="Times New Roman" pitchFamily="18" charset="0"/>
                <a:cs typeface="Times New Roman" pitchFamily="18" charset="0"/>
              </a:rPr>
              <a:t> </a:t>
            </a:r>
            <a:r>
              <a:rPr lang="en-US" sz="1600" i="1" dirty="0" err="1" smtClean="0">
                <a:solidFill>
                  <a:srgbClr val="0070C0"/>
                </a:solidFill>
                <a:latin typeface="Times New Roman" pitchFamily="18" charset="0"/>
                <a:cs typeface="Times New Roman" pitchFamily="18" charset="0"/>
              </a:rPr>
              <a:t>trình</a:t>
            </a:r>
            <a:endParaRPr lang="vi-VN" sz="1600" i="1" dirty="0">
              <a:solidFill>
                <a:srgbClr val="0070C0"/>
              </a:solidFill>
              <a:latin typeface="Times New Roman" pitchFamily="18" charset="0"/>
              <a:cs typeface="Times New Roman" pitchFamily="18" charset="0"/>
            </a:endParaRPr>
          </a:p>
          <a:p>
            <a:pPr marL="342900" lvl="0" indent="-342900">
              <a:buFont typeface="Wingdings" panose="05000000000000000000" pitchFamily="2" charset="2"/>
              <a:buChar char="§"/>
            </a:pPr>
            <a:endParaRPr lang="vi-VN" sz="1600" i="1" dirty="0" smtClean="0">
              <a:solidFill>
                <a:srgbClr val="0070C0"/>
              </a:solidFill>
              <a:latin typeface="+mj-lt"/>
            </a:endParaRPr>
          </a:p>
          <a:p>
            <a:pPr marL="342900" lvl="0" indent="-342900">
              <a:buFont typeface="Wingdings" panose="05000000000000000000" pitchFamily="2" charset="2"/>
              <a:buChar char="§"/>
            </a:pPr>
            <a:r>
              <a:rPr lang="vi-VN" sz="1600" i="1" dirty="0" smtClean="0">
                <a:solidFill>
                  <a:srgbClr val="0070C0"/>
                </a:solidFill>
                <a:latin typeface="+mj-lt"/>
              </a:rPr>
              <a:t>Những </a:t>
            </a:r>
            <a:r>
              <a:rPr lang="vi-VN" sz="1600" i="1" dirty="0">
                <a:solidFill>
                  <a:srgbClr val="0070C0"/>
                </a:solidFill>
                <a:latin typeface="+mj-lt"/>
              </a:rPr>
              <a:t>thay đổi đáng kể xảy ra trong suốt </a:t>
            </a:r>
            <a:r>
              <a:rPr lang="en-US" sz="1600" i="1" dirty="0" err="1">
                <a:solidFill>
                  <a:srgbClr val="0070C0"/>
                </a:solidFill>
                <a:latin typeface="+mj-lt"/>
              </a:rPr>
              <a:t>vòng</a:t>
            </a:r>
            <a:r>
              <a:rPr lang="en-US" sz="1600" i="1" dirty="0">
                <a:solidFill>
                  <a:srgbClr val="0070C0"/>
                </a:solidFill>
                <a:latin typeface="+mj-lt"/>
              </a:rPr>
              <a:t> </a:t>
            </a:r>
            <a:r>
              <a:rPr lang="en-US" sz="1600" i="1" dirty="0" err="1">
                <a:solidFill>
                  <a:srgbClr val="0070C0"/>
                </a:solidFill>
                <a:latin typeface="+mj-lt"/>
              </a:rPr>
              <a:t>đời</a:t>
            </a:r>
            <a:r>
              <a:rPr lang="en-US" sz="1600" i="1" dirty="0">
                <a:solidFill>
                  <a:srgbClr val="0070C0"/>
                </a:solidFill>
                <a:latin typeface="+mj-lt"/>
              </a:rPr>
              <a:t> </a:t>
            </a:r>
            <a:r>
              <a:rPr lang="vi-VN" sz="1600" i="1" dirty="0">
                <a:solidFill>
                  <a:srgbClr val="0070C0"/>
                </a:solidFill>
                <a:latin typeface="+mj-lt"/>
              </a:rPr>
              <a:t>của dự án sẽ </a:t>
            </a:r>
            <a:r>
              <a:rPr lang="en-US" sz="1600" i="1" dirty="0" err="1">
                <a:solidFill>
                  <a:srgbClr val="0070C0"/>
                </a:solidFill>
                <a:latin typeface="+mj-lt"/>
              </a:rPr>
              <a:t>bắt</a:t>
            </a:r>
            <a:r>
              <a:rPr lang="en-US" sz="1600" i="1" dirty="0">
                <a:solidFill>
                  <a:srgbClr val="0070C0"/>
                </a:solidFill>
                <a:latin typeface="+mj-lt"/>
              </a:rPr>
              <a:t> </a:t>
            </a:r>
            <a:r>
              <a:rPr lang="en-US" sz="1600" i="1" dirty="0" err="1">
                <a:solidFill>
                  <a:srgbClr val="0070C0"/>
                </a:solidFill>
                <a:latin typeface="+mj-lt"/>
              </a:rPr>
              <a:t>đầu</a:t>
            </a:r>
            <a:r>
              <a:rPr lang="en-US" sz="1600" i="1" dirty="0">
                <a:solidFill>
                  <a:srgbClr val="0070C0"/>
                </a:solidFill>
                <a:latin typeface="+mj-lt"/>
              </a:rPr>
              <a:t> </a:t>
            </a:r>
            <a:r>
              <a:rPr lang="vi-VN" sz="1600" i="1" dirty="0">
                <a:solidFill>
                  <a:srgbClr val="0070C0"/>
                </a:solidFill>
                <a:latin typeface="+mj-lt"/>
              </a:rPr>
              <a:t>việc xem </a:t>
            </a:r>
            <a:r>
              <a:rPr lang="en-US" sz="1600" i="1" dirty="0" err="1" smtClean="0">
                <a:solidFill>
                  <a:srgbClr val="0070C0"/>
                </a:solidFill>
                <a:latin typeface="+mj-lt"/>
              </a:rPr>
              <a:t>xét</a:t>
            </a:r>
            <a:r>
              <a:rPr lang="en-US" sz="1600" i="1" dirty="0" smtClean="0">
                <a:solidFill>
                  <a:srgbClr val="0070C0"/>
                </a:solidFill>
                <a:latin typeface="+mj-lt"/>
              </a:rPr>
              <a:t> </a:t>
            </a:r>
            <a:r>
              <a:rPr lang="vi-VN" sz="1600" i="1" dirty="0">
                <a:solidFill>
                  <a:srgbClr val="0070C0"/>
                </a:solidFill>
                <a:latin typeface="+mj-lt"/>
              </a:rPr>
              <a:t>lại một hoặc nhiều quy trình lập kế hoạch </a:t>
            </a:r>
            <a:r>
              <a:rPr lang="vi-VN" sz="1600" i="1" dirty="0" smtClean="0">
                <a:solidFill>
                  <a:srgbClr val="0070C0"/>
                </a:solidFill>
                <a:latin typeface="+mj-lt"/>
              </a:rPr>
              <a:t>hoặc </a:t>
            </a:r>
            <a:r>
              <a:rPr lang="vi-VN" sz="1600" i="1" dirty="0">
                <a:solidFill>
                  <a:srgbClr val="0070C0"/>
                </a:solidFill>
                <a:latin typeface="+mj-lt"/>
              </a:rPr>
              <a:t>có thể là một </a:t>
            </a:r>
            <a:r>
              <a:rPr lang="vi-VN" sz="1600" i="1" dirty="0" smtClean="0">
                <a:solidFill>
                  <a:srgbClr val="0070C0"/>
                </a:solidFill>
                <a:latin typeface="+mj-lt"/>
              </a:rPr>
              <a:t>số quy trình khởi đầu</a:t>
            </a:r>
            <a:endParaRPr lang="vi-VN" i="1" dirty="0">
              <a:solidFill>
                <a:srgbClr val="0070C0"/>
              </a:solidFill>
              <a:latin typeface="+mj-lt"/>
            </a:endParaRPr>
          </a:p>
        </p:txBody>
      </p:sp>
    </p:spTree>
    <p:extLst>
      <p:ext uri="{BB962C8B-B14F-4D97-AF65-F5344CB8AC3E}">
        <p14:creationId xmlns:p14="http://schemas.microsoft.com/office/powerpoint/2010/main" val="18421554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1619" y="5394960"/>
            <a:ext cx="8226529" cy="830997"/>
          </a:xfrm>
          <a:prstGeom prst="rect">
            <a:avLst/>
          </a:prstGeom>
          <a:noFill/>
        </p:spPr>
        <p:txBody>
          <a:bodyPr wrap="square" rtlCol="0">
            <a:spAutoFit/>
          </a:bodyPr>
          <a:lstStyle/>
          <a:p>
            <a:r>
              <a:rPr lang="en-US" sz="1600" b="1" dirty="0">
                <a:solidFill>
                  <a:schemeClr val="bg1">
                    <a:lumMod val="50000"/>
                  </a:schemeClr>
                </a:solidFill>
                <a:latin typeface="Times New Roman" panose="02020603050405020304" pitchFamily="18" charset="0"/>
                <a:cs typeface="Times New Roman" panose="02020603050405020304" pitchFamily="18" charset="0"/>
              </a:rPr>
              <a:t>Figure </a:t>
            </a:r>
            <a:r>
              <a:rPr lang="en-US" sz="1600" b="1" dirty="0" smtClean="0">
                <a:solidFill>
                  <a:schemeClr val="bg1">
                    <a:lumMod val="50000"/>
                  </a:schemeClr>
                </a:solidFill>
                <a:latin typeface="Times New Roman" panose="02020603050405020304" pitchFamily="18" charset="0"/>
                <a:cs typeface="Times New Roman" panose="02020603050405020304" pitchFamily="18" charset="0"/>
              </a:rPr>
              <a:t>5-3</a:t>
            </a:r>
            <a:r>
              <a:rPr lang="en-US" sz="1600" dirty="0" smtClean="0">
                <a:solidFill>
                  <a:schemeClr val="bg1">
                    <a:lumMod val="50000"/>
                  </a:schemeClr>
                </a:solidFill>
                <a:latin typeface="Times New Roman" panose="02020603050405020304" pitchFamily="18" charset="0"/>
                <a:cs typeface="Times New Roman" panose="02020603050405020304" pitchFamily="18" charset="0"/>
              </a:rPr>
              <a:t>. </a:t>
            </a:r>
            <a:r>
              <a:rPr lang="en-US" sz="1600" dirty="0">
                <a:solidFill>
                  <a:schemeClr val="bg1">
                    <a:lumMod val="50000"/>
                  </a:schemeClr>
                </a:solidFill>
                <a:latin typeface="Times New Roman" panose="02020603050405020304" pitchFamily="18" charset="0"/>
                <a:cs typeface="Times New Roman" panose="02020603050405020304" pitchFamily="18" charset="0"/>
              </a:rPr>
              <a:t>Project Management Process Groups Mapped to the Plan-Do-Check-Act </a:t>
            </a:r>
            <a:r>
              <a:rPr lang="en-US" sz="1600" dirty="0" smtClean="0">
                <a:solidFill>
                  <a:schemeClr val="bg1">
                    <a:lumMod val="50000"/>
                  </a:schemeClr>
                </a:solidFill>
                <a:latin typeface="Times New Roman" panose="02020603050405020304" pitchFamily="18" charset="0"/>
                <a:cs typeface="Times New Roman" panose="02020603050405020304" pitchFamily="18" charset="0"/>
              </a:rPr>
              <a:t>Cycle</a:t>
            </a:r>
          </a:p>
          <a:p>
            <a:r>
              <a:rPr lang="en-US" sz="1600" dirty="0" smtClean="0">
                <a:solidFill>
                  <a:schemeClr val="bg1">
                    <a:lumMod val="50000"/>
                  </a:schemeClr>
                </a:solidFill>
                <a:latin typeface="Times New Roman" panose="02020603050405020304" pitchFamily="18" charset="0"/>
                <a:cs typeface="Times New Roman" panose="02020603050405020304" pitchFamily="18" charset="0"/>
              </a:rPr>
              <a:t>(</a:t>
            </a:r>
            <a:r>
              <a:rPr lang="en-US" sz="1600" i="1" dirty="0" err="1" smtClean="0">
                <a:solidFill>
                  <a:schemeClr val="bg1">
                    <a:lumMod val="50000"/>
                  </a:schemeClr>
                </a:solidFill>
                <a:latin typeface="Times New Roman" panose="02020603050405020304" pitchFamily="18" charset="0"/>
                <a:cs typeface="Times New Roman" panose="02020603050405020304" pitchFamily="18" charset="0"/>
              </a:rPr>
              <a:t>Hình</a:t>
            </a:r>
            <a:r>
              <a:rPr lang="en-US" sz="1600" i="1" dirty="0" smtClean="0">
                <a:solidFill>
                  <a:schemeClr val="bg1">
                    <a:lumMod val="50000"/>
                  </a:schemeClr>
                </a:solidFill>
                <a:latin typeface="Times New Roman" panose="02020603050405020304" pitchFamily="18" charset="0"/>
                <a:cs typeface="Times New Roman" panose="02020603050405020304" pitchFamily="18" charset="0"/>
              </a:rPr>
              <a:t> 5-3. </a:t>
            </a:r>
            <a:r>
              <a:rPr lang="en-US" sz="1600" i="1" dirty="0" err="1" smtClean="0">
                <a:solidFill>
                  <a:schemeClr val="bg1">
                    <a:lumMod val="50000"/>
                  </a:schemeClr>
                </a:solidFill>
                <a:latin typeface="Times New Roman" panose="02020603050405020304" pitchFamily="18" charset="0"/>
                <a:cs typeface="Times New Roman" panose="02020603050405020304" pitchFamily="18" charset="0"/>
              </a:rPr>
              <a:t>Nhóm</a:t>
            </a:r>
            <a:r>
              <a:rPr lang="en-US" sz="1600" i="1" dirty="0" smtClean="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smtClean="0">
                <a:solidFill>
                  <a:schemeClr val="bg1">
                    <a:lumMod val="50000"/>
                  </a:schemeClr>
                </a:solidFill>
                <a:latin typeface="Times New Roman" panose="02020603050405020304" pitchFamily="18" charset="0"/>
                <a:cs typeface="Times New Roman" panose="02020603050405020304" pitchFamily="18" charset="0"/>
              </a:rPr>
              <a:t>quy</a:t>
            </a:r>
            <a:r>
              <a:rPr lang="en-US" sz="1600" i="1" dirty="0" smtClean="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smtClean="0">
                <a:solidFill>
                  <a:schemeClr val="bg1">
                    <a:lumMod val="50000"/>
                  </a:schemeClr>
                </a:solidFill>
                <a:latin typeface="Times New Roman" panose="02020603050405020304" pitchFamily="18" charset="0"/>
                <a:cs typeface="Times New Roman" panose="02020603050405020304" pitchFamily="18" charset="0"/>
              </a:rPr>
              <a:t>trình</a:t>
            </a:r>
            <a:r>
              <a:rPr lang="en-US" sz="1600" i="1" dirty="0" smtClean="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smtClean="0">
                <a:solidFill>
                  <a:schemeClr val="bg1">
                    <a:lumMod val="50000"/>
                  </a:schemeClr>
                </a:solidFill>
                <a:latin typeface="Times New Roman" panose="02020603050405020304" pitchFamily="18" charset="0"/>
                <a:cs typeface="Times New Roman" panose="02020603050405020304" pitchFamily="18" charset="0"/>
              </a:rPr>
              <a:t>quản</a:t>
            </a:r>
            <a:r>
              <a:rPr lang="en-US" sz="1600" i="1" dirty="0" smtClean="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smtClean="0">
                <a:solidFill>
                  <a:schemeClr val="bg1">
                    <a:lumMod val="50000"/>
                  </a:schemeClr>
                </a:solidFill>
                <a:latin typeface="Times New Roman" panose="02020603050405020304" pitchFamily="18" charset="0"/>
                <a:cs typeface="Times New Roman" panose="02020603050405020304" pitchFamily="18" charset="0"/>
              </a:rPr>
              <a:t>lý</a:t>
            </a:r>
            <a:r>
              <a:rPr lang="en-US" sz="1600" i="1" dirty="0" smtClean="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smtClean="0">
                <a:solidFill>
                  <a:schemeClr val="bg1">
                    <a:lumMod val="50000"/>
                  </a:schemeClr>
                </a:solidFill>
                <a:latin typeface="Times New Roman" panose="02020603050405020304" pitchFamily="18" charset="0"/>
                <a:cs typeface="Times New Roman" panose="02020603050405020304" pitchFamily="18" charset="0"/>
              </a:rPr>
              <a:t>dự</a:t>
            </a:r>
            <a:r>
              <a:rPr lang="en-US" sz="1600" i="1" dirty="0" smtClean="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smtClean="0">
                <a:solidFill>
                  <a:schemeClr val="bg1">
                    <a:lumMod val="50000"/>
                  </a:schemeClr>
                </a:solidFill>
                <a:latin typeface="Times New Roman" panose="02020603050405020304" pitchFamily="18" charset="0"/>
                <a:cs typeface="Times New Roman" panose="02020603050405020304" pitchFamily="18" charset="0"/>
              </a:rPr>
              <a:t>án</a:t>
            </a:r>
            <a:r>
              <a:rPr lang="en-US" sz="1600" i="1" dirty="0" smtClean="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smtClean="0">
                <a:solidFill>
                  <a:schemeClr val="bg1">
                    <a:lumMod val="50000"/>
                  </a:schemeClr>
                </a:solidFill>
                <a:latin typeface="Times New Roman" panose="02020603050405020304" pitchFamily="18" charset="0"/>
                <a:cs typeface="Times New Roman" panose="02020603050405020304" pitchFamily="18" charset="0"/>
              </a:rPr>
              <a:t>được</a:t>
            </a:r>
            <a:r>
              <a:rPr lang="en-US" sz="1600" i="1" dirty="0" smtClean="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smtClean="0">
                <a:solidFill>
                  <a:schemeClr val="bg1">
                    <a:lumMod val="50000"/>
                  </a:schemeClr>
                </a:solidFill>
                <a:latin typeface="Times New Roman" panose="02020603050405020304" pitchFamily="18" charset="0"/>
                <a:cs typeface="Times New Roman" panose="02020603050405020304" pitchFamily="18" charset="0"/>
              </a:rPr>
              <a:t>lập</a:t>
            </a:r>
            <a:r>
              <a:rPr lang="en-US" sz="1600" i="1" dirty="0" smtClean="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smtClean="0">
                <a:solidFill>
                  <a:schemeClr val="bg1">
                    <a:lumMod val="50000"/>
                  </a:schemeClr>
                </a:solidFill>
                <a:latin typeface="Times New Roman" panose="02020603050405020304" pitchFamily="18" charset="0"/>
                <a:cs typeface="Times New Roman" panose="02020603050405020304" pitchFamily="18" charset="0"/>
              </a:rPr>
              <a:t>bản</a:t>
            </a:r>
            <a:r>
              <a:rPr lang="en-US" sz="1600" i="1" dirty="0" smtClean="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smtClean="0">
                <a:solidFill>
                  <a:schemeClr val="bg1">
                    <a:lumMod val="50000"/>
                  </a:schemeClr>
                </a:solidFill>
                <a:latin typeface="Times New Roman" panose="02020603050405020304" pitchFamily="18" charset="0"/>
                <a:cs typeface="Times New Roman" panose="02020603050405020304" pitchFamily="18" charset="0"/>
              </a:rPr>
              <a:t>đồ</a:t>
            </a:r>
            <a:r>
              <a:rPr lang="en-US" sz="1600" i="1" dirty="0" smtClean="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smtClean="0">
                <a:solidFill>
                  <a:schemeClr val="bg1">
                    <a:lumMod val="50000"/>
                  </a:schemeClr>
                </a:solidFill>
                <a:latin typeface="Times New Roman" panose="02020603050405020304" pitchFamily="18" charset="0"/>
                <a:cs typeface="Times New Roman" panose="02020603050405020304" pitchFamily="18" charset="0"/>
              </a:rPr>
              <a:t>cho</a:t>
            </a:r>
            <a:r>
              <a:rPr lang="en-US" sz="1600" i="1" dirty="0" smtClean="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smtClean="0">
                <a:solidFill>
                  <a:schemeClr val="bg1">
                    <a:lumMod val="50000"/>
                  </a:schemeClr>
                </a:solidFill>
                <a:latin typeface="Times New Roman" panose="02020603050405020304" pitchFamily="18" charset="0"/>
                <a:cs typeface="Times New Roman" panose="02020603050405020304" pitchFamily="18" charset="0"/>
              </a:rPr>
              <a:t>chu</a:t>
            </a:r>
            <a:r>
              <a:rPr lang="en-US" sz="1600" i="1" dirty="0" smtClean="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smtClean="0">
                <a:solidFill>
                  <a:schemeClr val="bg1">
                    <a:lumMod val="50000"/>
                  </a:schemeClr>
                </a:solidFill>
                <a:latin typeface="Times New Roman" panose="02020603050405020304" pitchFamily="18" charset="0"/>
                <a:cs typeface="Times New Roman" panose="02020603050405020304" pitchFamily="18" charset="0"/>
              </a:rPr>
              <a:t>trình</a:t>
            </a:r>
            <a:r>
              <a:rPr lang="en-US" sz="1600" i="1" dirty="0" smtClean="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smtClean="0">
                <a:solidFill>
                  <a:schemeClr val="bg1">
                    <a:lumMod val="50000"/>
                  </a:schemeClr>
                </a:solidFill>
                <a:latin typeface="Times New Roman" panose="02020603050405020304" pitchFamily="18" charset="0"/>
                <a:cs typeface="Times New Roman" panose="02020603050405020304" pitchFamily="18" charset="0"/>
              </a:rPr>
              <a:t>kế</a:t>
            </a:r>
            <a:r>
              <a:rPr lang="en-US" sz="1600" i="1" dirty="0" smtClean="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smtClean="0">
                <a:solidFill>
                  <a:schemeClr val="bg1">
                    <a:lumMod val="50000"/>
                  </a:schemeClr>
                </a:solidFill>
                <a:latin typeface="Times New Roman" panose="02020603050405020304" pitchFamily="18" charset="0"/>
                <a:cs typeface="Times New Roman" panose="02020603050405020304" pitchFamily="18" charset="0"/>
              </a:rPr>
              <a:t>hoạch-làm-kiểm</a:t>
            </a:r>
            <a:r>
              <a:rPr lang="en-US" sz="1600" i="1" dirty="0" smtClean="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smtClean="0">
                <a:solidFill>
                  <a:schemeClr val="bg1">
                    <a:lumMod val="50000"/>
                  </a:schemeClr>
                </a:solidFill>
                <a:latin typeface="Times New Roman" panose="02020603050405020304" pitchFamily="18" charset="0"/>
                <a:cs typeface="Times New Roman" panose="02020603050405020304" pitchFamily="18" charset="0"/>
              </a:rPr>
              <a:t>tra</a:t>
            </a:r>
            <a:r>
              <a:rPr lang="en-US" sz="1600" i="1" dirty="0" smtClean="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smtClean="0">
                <a:solidFill>
                  <a:schemeClr val="bg1">
                    <a:lumMod val="50000"/>
                  </a:schemeClr>
                </a:solidFill>
                <a:latin typeface="Times New Roman" panose="02020603050405020304" pitchFamily="18" charset="0"/>
                <a:cs typeface="Times New Roman" panose="02020603050405020304" pitchFamily="18" charset="0"/>
              </a:rPr>
              <a:t>hành</a:t>
            </a:r>
            <a:r>
              <a:rPr lang="en-US" sz="1600" i="1" dirty="0" smtClean="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smtClean="0">
                <a:solidFill>
                  <a:schemeClr val="bg1">
                    <a:lumMod val="50000"/>
                  </a:schemeClr>
                </a:solidFill>
                <a:latin typeface="Times New Roman" panose="02020603050405020304" pitchFamily="18" charset="0"/>
                <a:cs typeface="Times New Roman" panose="02020603050405020304" pitchFamily="18" charset="0"/>
              </a:rPr>
              <a:t>động</a:t>
            </a:r>
            <a:r>
              <a:rPr lang="en-US" sz="1600" i="1" dirty="0" smtClean="0">
                <a:solidFill>
                  <a:schemeClr val="bg1">
                    <a:lumMod val="50000"/>
                  </a:schemeClr>
                </a:solidFill>
                <a:latin typeface="Times New Roman" panose="02020603050405020304" pitchFamily="18" charset="0"/>
                <a:cs typeface="Times New Roman" panose="02020603050405020304" pitchFamily="18" charset="0"/>
              </a:rPr>
              <a:t>”)</a:t>
            </a:r>
            <a:endParaRPr lang="en-US" sz="1600" dirty="0">
              <a:solidFill>
                <a:schemeClr val="bg1">
                  <a:lumMod val="50000"/>
                </a:schemeClr>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691" y="1217595"/>
            <a:ext cx="6434383" cy="4231012"/>
          </a:xfrm>
          <a:prstGeom prst="rect">
            <a:avLst/>
          </a:prstGeom>
        </p:spPr>
      </p:pic>
      <p:sp>
        <p:nvSpPr>
          <p:cNvPr id="6" name="TextBox 5"/>
          <p:cNvSpPr txBox="1"/>
          <p:nvPr/>
        </p:nvSpPr>
        <p:spPr>
          <a:xfrm>
            <a:off x="4618181" y="828411"/>
            <a:ext cx="2182864" cy="1077218"/>
          </a:xfrm>
          <a:prstGeom prst="rect">
            <a:avLst/>
          </a:prstGeom>
          <a:noFill/>
        </p:spPr>
        <p:txBody>
          <a:bodyPr wrap="square" rtlCol="0">
            <a:spAutoFit/>
          </a:bodyPr>
          <a:lstStyle/>
          <a:p>
            <a:pPr algn="ctr"/>
            <a:r>
              <a:rPr lang="en-US" sz="1600" b="1" dirty="0">
                <a:solidFill>
                  <a:schemeClr val="tx1">
                    <a:lumMod val="85000"/>
                    <a:lumOff val="15000"/>
                  </a:schemeClr>
                </a:solidFill>
                <a:latin typeface="Times New Roman" panose="02020603050405020304" pitchFamily="18" charset="0"/>
                <a:cs typeface="Times New Roman" panose="02020603050405020304" pitchFamily="18" charset="0"/>
              </a:rPr>
              <a:t>Monitoring &amp; Controlling </a:t>
            </a:r>
            <a:r>
              <a:rPr lang="en-US" sz="1600" b="1" dirty="0" smtClean="0">
                <a:solidFill>
                  <a:schemeClr val="tx1">
                    <a:lumMod val="85000"/>
                    <a:lumOff val="15000"/>
                  </a:schemeClr>
                </a:solidFill>
                <a:latin typeface="Times New Roman" panose="02020603050405020304" pitchFamily="18" charset="0"/>
                <a:cs typeface="Times New Roman" panose="02020603050405020304" pitchFamily="18" charset="0"/>
              </a:rPr>
              <a:t>Processes</a:t>
            </a:r>
          </a:p>
          <a:p>
            <a:pPr algn="ctr"/>
            <a:r>
              <a:rPr lang="en-US" sz="1600" b="1" dirty="0" smtClean="0">
                <a:solidFill>
                  <a:schemeClr val="tx1">
                    <a:lumMod val="85000"/>
                    <a:lumOff val="15000"/>
                  </a:schemeClr>
                </a:solidFill>
                <a:latin typeface="Times New Roman" panose="02020603050405020304" pitchFamily="18" charset="0"/>
                <a:cs typeface="Times New Roman" panose="02020603050405020304" pitchFamily="18" charset="0"/>
              </a:rPr>
              <a:t>(</a:t>
            </a:r>
            <a:r>
              <a:rPr lang="en-US" sz="1600" b="1" i="1" dirty="0" err="1" smtClean="0">
                <a:solidFill>
                  <a:schemeClr val="tx1">
                    <a:lumMod val="85000"/>
                    <a:lumOff val="15000"/>
                  </a:schemeClr>
                </a:solidFill>
                <a:latin typeface="Times New Roman" panose="02020603050405020304" pitchFamily="18" charset="0"/>
                <a:cs typeface="Times New Roman" panose="02020603050405020304" pitchFamily="18" charset="0"/>
              </a:rPr>
              <a:t>Quá</a:t>
            </a:r>
            <a:r>
              <a:rPr lang="en-US" sz="1600" b="1" i="1" dirty="0" smtClean="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600" b="1" i="1" dirty="0" err="1" smtClean="0">
                <a:solidFill>
                  <a:schemeClr val="tx1">
                    <a:lumMod val="85000"/>
                    <a:lumOff val="15000"/>
                  </a:schemeClr>
                </a:solidFill>
                <a:latin typeface="Times New Roman" panose="02020603050405020304" pitchFamily="18" charset="0"/>
                <a:cs typeface="Times New Roman" panose="02020603050405020304" pitchFamily="18" charset="0"/>
              </a:rPr>
              <a:t>trình</a:t>
            </a:r>
            <a:r>
              <a:rPr lang="en-US" sz="1600" b="1" i="1" dirty="0" smtClean="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600" b="1" i="1" dirty="0" err="1" smtClean="0">
                <a:solidFill>
                  <a:schemeClr val="tx1">
                    <a:lumMod val="85000"/>
                    <a:lumOff val="15000"/>
                  </a:schemeClr>
                </a:solidFill>
                <a:latin typeface="Times New Roman" panose="02020603050405020304" pitchFamily="18" charset="0"/>
                <a:cs typeface="Times New Roman" panose="02020603050405020304" pitchFamily="18" charset="0"/>
              </a:rPr>
              <a:t>theo</a:t>
            </a:r>
            <a:r>
              <a:rPr lang="en-US" sz="1600" b="1" i="1" dirty="0" smtClean="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600" b="1" i="1" dirty="0" err="1" smtClean="0">
                <a:solidFill>
                  <a:schemeClr val="tx1">
                    <a:lumMod val="85000"/>
                    <a:lumOff val="15000"/>
                  </a:schemeClr>
                </a:solidFill>
                <a:latin typeface="Times New Roman" panose="02020603050405020304" pitchFamily="18" charset="0"/>
                <a:cs typeface="Times New Roman" panose="02020603050405020304" pitchFamily="18" charset="0"/>
              </a:rPr>
              <a:t>dõi</a:t>
            </a:r>
            <a:r>
              <a:rPr lang="en-US" sz="1600" b="1" i="1" dirty="0" smtClean="0">
                <a:solidFill>
                  <a:schemeClr val="tx1">
                    <a:lumMod val="85000"/>
                    <a:lumOff val="15000"/>
                  </a:schemeClr>
                </a:solidFill>
                <a:latin typeface="Times New Roman" panose="02020603050405020304" pitchFamily="18" charset="0"/>
                <a:cs typeface="Times New Roman" panose="02020603050405020304" pitchFamily="18" charset="0"/>
              </a:rPr>
              <a:t> </a:t>
            </a:r>
          </a:p>
          <a:p>
            <a:pPr algn="ctr"/>
            <a:r>
              <a:rPr lang="en-US" sz="1600" b="1" i="1" dirty="0" err="1" smtClean="0">
                <a:solidFill>
                  <a:schemeClr val="tx1">
                    <a:lumMod val="85000"/>
                    <a:lumOff val="15000"/>
                  </a:schemeClr>
                </a:solidFill>
                <a:latin typeface="Times New Roman" panose="02020603050405020304" pitchFamily="18" charset="0"/>
                <a:cs typeface="Times New Roman" panose="02020603050405020304" pitchFamily="18" charset="0"/>
              </a:rPr>
              <a:t>Và</a:t>
            </a:r>
            <a:r>
              <a:rPr lang="en-US" sz="1600" b="1" i="1" dirty="0" smtClean="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600" b="1" i="1" dirty="0" err="1" smtClean="0">
                <a:solidFill>
                  <a:schemeClr val="tx1">
                    <a:lumMod val="85000"/>
                    <a:lumOff val="15000"/>
                  </a:schemeClr>
                </a:solidFill>
                <a:latin typeface="Times New Roman" panose="02020603050405020304" pitchFamily="18" charset="0"/>
                <a:cs typeface="Times New Roman" panose="02020603050405020304" pitchFamily="18" charset="0"/>
              </a:rPr>
              <a:t>kiểm</a:t>
            </a:r>
            <a:r>
              <a:rPr lang="en-US" sz="1600" b="1" i="1" dirty="0" smtClean="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600" b="1" i="1" dirty="0" err="1" smtClean="0">
                <a:solidFill>
                  <a:schemeClr val="tx1">
                    <a:lumMod val="85000"/>
                    <a:lumOff val="15000"/>
                  </a:schemeClr>
                </a:solidFill>
                <a:latin typeface="Times New Roman" panose="02020603050405020304" pitchFamily="18" charset="0"/>
                <a:cs typeface="Times New Roman" panose="02020603050405020304" pitchFamily="18" charset="0"/>
              </a:rPr>
              <a:t>soát</a:t>
            </a:r>
            <a:r>
              <a:rPr lang="en-US" sz="1600" b="1" i="1" dirty="0">
                <a:solidFill>
                  <a:schemeClr val="tx1">
                    <a:lumMod val="85000"/>
                    <a:lumOff val="15000"/>
                  </a:schemeClr>
                </a:solidFill>
                <a:latin typeface="Times New Roman" panose="02020603050405020304" pitchFamily="18" charset="0"/>
                <a:cs typeface="Times New Roman" panose="02020603050405020304" pitchFamily="18" charset="0"/>
              </a:rPr>
              <a:t>)</a:t>
            </a:r>
            <a:endParaRPr lang="en-US" sz="16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5229038" y="2034141"/>
            <a:ext cx="1247500" cy="1169551"/>
          </a:xfrm>
          <a:prstGeom prst="rect">
            <a:avLst/>
          </a:prstGeom>
          <a:noFill/>
        </p:spPr>
        <p:txBody>
          <a:bodyPr wrap="square" rtlCol="0">
            <a:spAutoFit/>
          </a:bodyPr>
          <a:lstStyle/>
          <a:p>
            <a:r>
              <a:rPr lang="en-US" sz="1400" b="1" dirty="0">
                <a:solidFill>
                  <a:schemeClr val="bg1"/>
                </a:solidFill>
                <a:latin typeface="Times New Roman" panose="02020603050405020304" pitchFamily="18" charset="0"/>
                <a:cs typeface="Times New Roman" panose="02020603050405020304" pitchFamily="18" charset="0"/>
              </a:rPr>
              <a:t>Planning </a:t>
            </a:r>
            <a:r>
              <a:rPr lang="en-US" sz="1400" b="1" dirty="0" smtClean="0">
                <a:solidFill>
                  <a:schemeClr val="bg1"/>
                </a:solidFill>
                <a:latin typeface="Times New Roman" panose="02020603050405020304" pitchFamily="18" charset="0"/>
                <a:cs typeface="Times New Roman" panose="02020603050405020304" pitchFamily="18" charset="0"/>
              </a:rPr>
              <a:t>Processes</a:t>
            </a:r>
          </a:p>
          <a:p>
            <a:r>
              <a:rPr lang="en-US" sz="1400" b="1" dirty="0" smtClean="0">
                <a:solidFill>
                  <a:schemeClr val="bg1"/>
                </a:solidFill>
                <a:latin typeface="Times New Roman" panose="02020603050405020304" pitchFamily="18" charset="0"/>
                <a:cs typeface="Times New Roman" panose="02020603050405020304" pitchFamily="18" charset="0"/>
              </a:rPr>
              <a:t>(</a:t>
            </a:r>
            <a:r>
              <a:rPr lang="en-US" sz="1400" b="1" i="1" dirty="0" err="1" smtClean="0">
                <a:solidFill>
                  <a:schemeClr val="bg1"/>
                </a:solidFill>
                <a:latin typeface="Times New Roman" panose="02020603050405020304" pitchFamily="18" charset="0"/>
                <a:cs typeface="Times New Roman" panose="02020603050405020304" pitchFamily="18" charset="0"/>
              </a:rPr>
              <a:t>Quá</a:t>
            </a:r>
            <a:r>
              <a:rPr lang="en-US" sz="1400" b="1" i="1" dirty="0" smtClean="0">
                <a:solidFill>
                  <a:schemeClr val="bg1"/>
                </a:solidFill>
                <a:latin typeface="Times New Roman" panose="02020603050405020304" pitchFamily="18" charset="0"/>
                <a:cs typeface="Times New Roman" panose="02020603050405020304" pitchFamily="18" charset="0"/>
              </a:rPr>
              <a:t> </a:t>
            </a:r>
            <a:r>
              <a:rPr lang="en-US" sz="1400" b="1" i="1" dirty="0" err="1" smtClean="0">
                <a:solidFill>
                  <a:schemeClr val="bg1"/>
                </a:solidFill>
                <a:latin typeface="Times New Roman" panose="02020603050405020304" pitchFamily="18" charset="0"/>
                <a:cs typeface="Times New Roman" panose="02020603050405020304" pitchFamily="18" charset="0"/>
              </a:rPr>
              <a:t>trình</a:t>
            </a:r>
            <a:r>
              <a:rPr lang="en-US" sz="1400" b="1" i="1" dirty="0" smtClean="0">
                <a:solidFill>
                  <a:schemeClr val="bg1"/>
                </a:solidFill>
                <a:latin typeface="Times New Roman" panose="02020603050405020304" pitchFamily="18" charset="0"/>
                <a:cs typeface="Times New Roman" panose="02020603050405020304" pitchFamily="18" charset="0"/>
              </a:rPr>
              <a:t> </a:t>
            </a:r>
            <a:r>
              <a:rPr lang="en-US" sz="1400" b="1" i="1" dirty="0" err="1" smtClean="0">
                <a:solidFill>
                  <a:schemeClr val="bg1"/>
                </a:solidFill>
                <a:latin typeface="Times New Roman" panose="02020603050405020304" pitchFamily="18" charset="0"/>
                <a:cs typeface="Times New Roman" panose="02020603050405020304" pitchFamily="18" charset="0"/>
              </a:rPr>
              <a:t>lập</a:t>
            </a:r>
            <a:r>
              <a:rPr lang="en-US" sz="1400" b="1" i="1" dirty="0" smtClean="0">
                <a:solidFill>
                  <a:schemeClr val="bg1"/>
                </a:solidFill>
                <a:latin typeface="Times New Roman" panose="02020603050405020304" pitchFamily="18" charset="0"/>
                <a:cs typeface="Times New Roman" panose="02020603050405020304" pitchFamily="18" charset="0"/>
              </a:rPr>
              <a:t> </a:t>
            </a:r>
            <a:r>
              <a:rPr lang="en-US" sz="1400" b="1" i="1" dirty="0" err="1" smtClean="0">
                <a:solidFill>
                  <a:schemeClr val="bg1"/>
                </a:solidFill>
                <a:latin typeface="Times New Roman" panose="02020603050405020304" pitchFamily="18" charset="0"/>
                <a:cs typeface="Times New Roman" panose="02020603050405020304" pitchFamily="18" charset="0"/>
              </a:rPr>
              <a:t>kế</a:t>
            </a:r>
            <a:r>
              <a:rPr lang="en-US" sz="1400" b="1" i="1" dirty="0" smtClean="0">
                <a:solidFill>
                  <a:schemeClr val="bg1"/>
                </a:solidFill>
                <a:latin typeface="Times New Roman" panose="02020603050405020304" pitchFamily="18" charset="0"/>
                <a:cs typeface="Times New Roman" panose="02020603050405020304" pitchFamily="18" charset="0"/>
              </a:rPr>
              <a:t> </a:t>
            </a:r>
            <a:r>
              <a:rPr lang="en-US" sz="1400" b="1" i="1" dirty="0" err="1" smtClean="0">
                <a:solidFill>
                  <a:schemeClr val="bg1"/>
                </a:solidFill>
                <a:latin typeface="Times New Roman" panose="02020603050405020304" pitchFamily="18" charset="0"/>
                <a:cs typeface="Times New Roman" panose="02020603050405020304" pitchFamily="18" charset="0"/>
              </a:rPr>
              <a:t>hoạch</a:t>
            </a:r>
            <a:r>
              <a:rPr lang="en-US" sz="1400" b="1" i="1" dirty="0" smtClean="0">
                <a:solidFill>
                  <a:schemeClr val="bg1"/>
                </a:solidFill>
                <a:latin typeface="Times New Roman" panose="02020603050405020304" pitchFamily="18" charset="0"/>
                <a:cs typeface="Times New Roman" panose="02020603050405020304" pitchFamily="18" charset="0"/>
              </a:rPr>
              <a:t>)</a:t>
            </a:r>
            <a:endParaRPr lang="en-US" sz="1400" b="1" dirty="0" smtClean="0">
              <a:solidFill>
                <a:schemeClr val="bg1"/>
              </a:solidFill>
              <a:latin typeface="Times New Roman" panose="02020603050405020304" pitchFamily="18" charset="0"/>
              <a:cs typeface="Times New Roman" panose="02020603050405020304" pitchFamily="18" charset="0"/>
            </a:endParaRPr>
          </a:p>
          <a:p>
            <a:endParaRPr lang="en-US" sz="1400" b="1" dirty="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3571998" y="2848284"/>
            <a:ext cx="1212438" cy="1323439"/>
          </a:xfrm>
          <a:prstGeom prst="rect">
            <a:avLst/>
          </a:prstGeom>
          <a:noFill/>
        </p:spPr>
        <p:txBody>
          <a:bodyPr wrap="square" rtlCol="0">
            <a:spAutoFit/>
          </a:bodyPr>
          <a:lstStyle/>
          <a:p>
            <a:r>
              <a:rPr lang="en-US" sz="1600" b="1" dirty="0">
                <a:solidFill>
                  <a:schemeClr val="bg1"/>
                </a:solidFill>
                <a:latin typeface="Times New Roman" panose="02020603050405020304" pitchFamily="18" charset="0"/>
                <a:cs typeface="Times New Roman" panose="02020603050405020304" pitchFamily="18" charset="0"/>
              </a:rPr>
              <a:t>Initialing </a:t>
            </a:r>
            <a:r>
              <a:rPr lang="en-US" sz="1600" b="1" dirty="0" smtClean="0">
                <a:solidFill>
                  <a:schemeClr val="bg1"/>
                </a:solidFill>
                <a:latin typeface="Times New Roman" panose="02020603050405020304" pitchFamily="18" charset="0"/>
                <a:cs typeface="Times New Roman" panose="02020603050405020304" pitchFamily="18" charset="0"/>
              </a:rPr>
              <a:t>Processes</a:t>
            </a:r>
          </a:p>
          <a:p>
            <a:r>
              <a:rPr lang="en-US" sz="1600" b="1" dirty="0" smtClean="0">
                <a:solidFill>
                  <a:schemeClr val="bg1"/>
                </a:solidFill>
                <a:latin typeface="Times New Roman" panose="02020603050405020304" pitchFamily="18" charset="0"/>
                <a:cs typeface="Times New Roman" panose="02020603050405020304" pitchFamily="18" charset="0"/>
              </a:rPr>
              <a:t>(</a:t>
            </a:r>
            <a:r>
              <a:rPr lang="en-US" sz="1600" b="1" i="1" dirty="0" err="1" smtClean="0">
                <a:solidFill>
                  <a:schemeClr val="bg1"/>
                </a:solidFill>
                <a:latin typeface="Times New Roman" panose="02020603050405020304" pitchFamily="18" charset="0"/>
                <a:cs typeface="Times New Roman" panose="02020603050405020304" pitchFamily="18" charset="0"/>
              </a:rPr>
              <a:t>Quá</a:t>
            </a:r>
            <a:r>
              <a:rPr lang="en-US" sz="1600" b="1" i="1" dirty="0" smtClean="0">
                <a:solidFill>
                  <a:schemeClr val="bg1"/>
                </a:solidFill>
                <a:latin typeface="Times New Roman" panose="02020603050405020304" pitchFamily="18" charset="0"/>
                <a:cs typeface="Times New Roman" panose="02020603050405020304" pitchFamily="18" charset="0"/>
              </a:rPr>
              <a:t> </a:t>
            </a:r>
            <a:r>
              <a:rPr lang="en-US" sz="1600" b="1" i="1" dirty="0" err="1" smtClean="0">
                <a:solidFill>
                  <a:schemeClr val="bg1"/>
                </a:solidFill>
                <a:latin typeface="Times New Roman" panose="02020603050405020304" pitchFamily="18" charset="0"/>
                <a:cs typeface="Times New Roman" panose="02020603050405020304" pitchFamily="18" charset="0"/>
              </a:rPr>
              <a:t>trình</a:t>
            </a:r>
            <a:r>
              <a:rPr lang="en-US" sz="1600" b="1" i="1" dirty="0" smtClean="0">
                <a:solidFill>
                  <a:schemeClr val="bg1"/>
                </a:solidFill>
                <a:latin typeface="Times New Roman" panose="02020603050405020304" pitchFamily="18" charset="0"/>
                <a:cs typeface="Times New Roman" panose="02020603050405020304" pitchFamily="18" charset="0"/>
              </a:rPr>
              <a:t> </a:t>
            </a:r>
            <a:r>
              <a:rPr lang="en-US" sz="1600" b="1" i="1" dirty="0" err="1" smtClean="0">
                <a:solidFill>
                  <a:schemeClr val="bg1"/>
                </a:solidFill>
                <a:latin typeface="Times New Roman" panose="02020603050405020304" pitchFamily="18" charset="0"/>
                <a:cs typeface="Times New Roman" panose="02020603050405020304" pitchFamily="18" charset="0"/>
              </a:rPr>
              <a:t>khởi</a:t>
            </a:r>
            <a:r>
              <a:rPr lang="en-US" sz="1600" b="1" i="1" dirty="0" smtClean="0">
                <a:solidFill>
                  <a:schemeClr val="bg1"/>
                </a:solidFill>
                <a:latin typeface="Times New Roman" panose="02020603050405020304" pitchFamily="18" charset="0"/>
                <a:cs typeface="Times New Roman" panose="02020603050405020304" pitchFamily="18" charset="0"/>
              </a:rPr>
              <a:t> </a:t>
            </a:r>
            <a:r>
              <a:rPr lang="en-US" sz="1600" b="1" i="1" dirty="0" err="1" smtClean="0">
                <a:solidFill>
                  <a:schemeClr val="bg1"/>
                </a:solidFill>
                <a:latin typeface="Times New Roman" panose="02020603050405020304" pitchFamily="18" charset="0"/>
                <a:cs typeface="Times New Roman" panose="02020603050405020304" pitchFamily="18" charset="0"/>
              </a:rPr>
              <a:t>tạo</a:t>
            </a:r>
            <a:r>
              <a:rPr lang="en-US" sz="1600" b="1" dirty="0">
                <a:solidFill>
                  <a:schemeClr val="bg1"/>
                </a:solidFill>
                <a:latin typeface="Times New Roman" panose="02020603050405020304" pitchFamily="18" charset="0"/>
                <a:cs typeface="Times New Roman" panose="02020603050405020304" pitchFamily="18" charset="0"/>
              </a:rPr>
              <a:t>)</a:t>
            </a:r>
          </a:p>
          <a:p>
            <a:endParaRPr lang="en-US" sz="1600"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618181" y="4213445"/>
            <a:ext cx="1577340" cy="738664"/>
          </a:xfrm>
          <a:prstGeom prst="rect">
            <a:avLst/>
          </a:prstGeom>
          <a:noFill/>
        </p:spPr>
        <p:txBody>
          <a:bodyPr wrap="square" rtlCol="0">
            <a:spAutoFit/>
          </a:bodyPr>
          <a:lstStyle/>
          <a:p>
            <a:r>
              <a:rPr lang="en-US" sz="1400" b="1" dirty="0">
                <a:solidFill>
                  <a:schemeClr val="bg1"/>
                </a:solidFill>
                <a:latin typeface="Times New Roman" panose="02020603050405020304" pitchFamily="18" charset="0"/>
                <a:cs typeface="Times New Roman" panose="02020603050405020304" pitchFamily="18" charset="0"/>
              </a:rPr>
              <a:t>Executing </a:t>
            </a:r>
            <a:r>
              <a:rPr lang="en-US" sz="1400" b="1" dirty="0" smtClean="0">
                <a:solidFill>
                  <a:schemeClr val="bg1"/>
                </a:solidFill>
                <a:latin typeface="Times New Roman" panose="02020603050405020304" pitchFamily="18" charset="0"/>
                <a:cs typeface="Times New Roman" panose="02020603050405020304" pitchFamily="18" charset="0"/>
              </a:rPr>
              <a:t>Processes (</a:t>
            </a:r>
            <a:r>
              <a:rPr lang="en-US" sz="1400" b="1" i="1" dirty="0" err="1" smtClean="0">
                <a:solidFill>
                  <a:schemeClr val="bg1"/>
                </a:solidFill>
                <a:latin typeface="Times New Roman" panose="02020603050405020304" pitchFamily="18" charset="0"/>
                <a:cs typeface="Times New Roman" panose="02020603050405020304" pitchFamily="18" charset="0"/>
              </a:rPr>
              <a:t>Quá</a:t>
            </a:r>
            <a:r>
              <a:rPr lang="en-US" sz="1400" b="1" i="1" dirty="0" smtClean="0">
                <a:solidFill>
                  <a:schemeClr val="bg1"/>
                </a:solidFill>
                <a:latin typeface="Times New Roman" panose="02020603050405020304" pitchFamily="18" charset="0"/>
                <a:cs typeface="Times New Roman" panose="02020603050405020304" pitchFamily="18" charset="0"/>
              </a:rPr>
              <a:t> </a:t>
            </a:r>
            <a:r>
              <a:rPr lang="en-US" sz="1400" b="1" i="1" dirty="0" err="1" smtClean="0">
                <a:solidFill>
                  <a:schemeClr val="bg1"/>
                </a:solidFill>
                <a:latin typeface="Times New Roman" panose="02020603050405020304" pitchFamily="18" charset="0"/>
                <a:cs typeface="Times New Roman" panose="02020603050405020304" pitchFamily="18" charset="0"/>
              </a:rPr>
              <a:t>trình</a:t>
            </a:r>
            <a:r>
              <a:rPr lang="en-US" sz="1400" b="1" i="1" dirty="0" smtClean="0">
                <a:solidFill>
                  <a:schemeClr val="bg1"/>
                </a:solidFill>
                <a:latin typeface="Times New Roman" panose="02020603050405020304" pitchFamily="18" charset="0"/>
                <a:cs typeface="Times New Roman" panose="02020603050405020304" pitchFamily="18" charset="0"/>
              </a:rPr>
              <a:t> </a:t>
            </a:r>
            <a:r>
              <a:rPr lang="en-US" sz="1400" b="1" i="1" dirty="0" err="1" smtClean="0">
                <a:solidFill>
                  <a:schemeClr val="bg1"/>
                </a:solidFill>
                <a:latin typeface="Times New Roman" panose="02020603050405020304" pitchFamily="18" charset="0"/>
                <a:cs typeface="Times New Roman" panose="02020603050405020304" pitchFamily="18" charset="0"/>
              </a:rPr>
              <a:t>thực</a:t>
            </a:r>
            <a:r>
              <a:rPr lang="en-US" sz="1400" b="1" i="1" dirty="0" smtClean="0">
                <a:solidFill>
                  <a:schemeClr val="bg1"/>
                </a:solidFill>
                <a:latin typeface="Times New Roman" panose="02020603050405020304" pitchFamily="18" charset="0"/>
                <a:cs typeface="Times New Roman" panose="02020603050405020304" pitchFamily="18" charset="0"/>
              </a:rPr>
              <a:t> </a:t>
            </a:r>
            <a:r>
              <a:rPr lang="en-US" sz="1400" b="1" i="1" dirty="0" err="1" smtClean="0">
                <a:solidFill>
                  <a:schemeClr val="bg1"/>
                </a:solidFill>
                <a:latin typeface="Times New Roman" panose="02020603050405020304" pitchFamily="18" charset="0"/>
                <a:cs typeface="Times New Roman" panose="02020603050405020304" pitchFamily="18" charset="0"/>
              </a:rPr>
              <a:t>hiện</a:t>
            </a:r>
            <a:r>
              <a:rPr lang="en-US" sz="1400" b="1" i="1" dirty="0" smtClean="0">
                <a:solidFill>
                  <a:schemeClr val="bg1"/>
                </a:solidFill>
                <a:latin typeface="Times New Roman" panose="02020603050405020304" pitchFamily="18" charset="0"/>
                <a:cs typeface="Times New Roman" panose="02020603050405020304" pitchFamily="18" charset="0"/>
              </a:rPr>
              <a:t>)</a:t>
            </a:r>
            <a:endParaRPr lang="en-US" sz="1400" b="1"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6618230" y="2917602"/>
            <a:ext cx="1508760" cy="830997"/>
          </a:xfrm>
          <a:prstGeom prst="rect">
            <a:avLst/>
          </a:prstGeom>
          <a:noFill/>
        </p:spPr>
        <p:txBody>
          <a:bodyPr wrap="square" rtlCol="0">
            <a:spAutoFit/>
          </a:bodyPr>
          <a:lstStyle/>
          <a:p>
            <a:r>
              <a:rPr lang="en-US" sz="1600" b="1" dirty="0">
                <a:solidFill>
                  <a:schemeClr val="bg1"/>
                </a:solidFill>
                <a:latin typeface="Times New Roman" panose="02020603050405020304" pitchFamily="18" charset="0"/>
                <a:cs typeface="Times New Roman" panose="02020603050405020304" pitchFamily="18" charset="0"/>
              </a:rPr>
              <a:t>Closing </a:t>
            </a:r>
            <a:r>
              <a:rPr lang="en-US" sz="1600" b="1" dirty="0" smtClean="0">
                <a:solidFill>
                  <a:schemeClr val="bg1"/>
                </a:solidFill>
                <a:latin typeface="Times New Roman" panose="02020603050405020304" pitchFamily="18" charset="0"/>
                <a:cs typeface="Times New Roman" panose="02020603050405020304" pitchFamily="18" charset="0"/>
              </a:rPr>
              <a:t>Processes (</a:t>
            </a:r>
            <a:r>
              <a:rPr lang="en-US" sz="1600" b="1" i="1" dirty="0" err="1" smtClean="0">
                <a:solidFill>
                  <a:schemeClr val="bg1"/>
                </a:solidFill>
                <a:latin typeface="Times New Roman" panose="02020603050405020304" pitchFamily="18" charset="0"/>
                <a:cs typeface="Times New Roman" panose="02020603050405020304" pitchFamily="18" charset="0"/>
              </a:rPr>
              <a:t>Quá</a:t>
            </a:r>
            <a:r>
              <a:rPr lang="en-US" sz="1600" b="1" i="1" dirty="0" smtClean="0">
                <a:solidFill>
                  <a:schemeClr val="bg1"/>
                </a:solidFill>
                <a:latin typeface="Times New Roman" panose="02020603050405020304" pitchFamily="18" charset="0"/>
                <a:cs typeface="Times New Roman" panose="02020603050405020304" pitchFamily="18" charset="0"/>
              </a:rPr>
              <a:t> </a:t>
            </a:r>
            <a:r>
              <a:rPr lang="en-US" sz="1600" b="1" i="1" dirty="0" err="1" smtClean="0">
                <a:solidFill>
                  <a:schemeClr val="bg1"/>
                </a:solidFill>
                <a:latin typeface="Times New Roman" panose="02020603050405020304" pitchFamily="18" charset="0"/>
                <a:cs typeface="Times New Roman" panose="02020603050405020304" pitchFamily="18" charset="0"/>
              </a:rPr>
              <a:t>trình</a:t>
            </a:r>
            <a:r>
              <a:rPr lang="en-US" sz="1600" b="1" i="1" dirty="0" smtClean="0">
                <a:solidFill>
                  <a:schemeClr val="bg1"/>
                </a:solidFill>
                <a:latin typeface="Times New Roman" panose="02020603050405020304" pitchFamily="18" charset="0"/>
                <a:cs typeface="Times New Roman" panose="02020603050405020304" pitchFamily="18" charset="0"/>
              </a:rPr>
              <a:t> </a:t>
            </a:r>
            <a:r>
              <a:rPr lang="en-US" sz="1600" b="1" i="1" dirty="0" err="1" smtClean="0">
                <a:solidFill>
                  <a:schemeClr val="bg1"/>
                </a:solidFill>
                <a:latin typeface="Times New Roman" panose="02020603050405020304" pitchFamily="18" charset="0"/>
                <a:cs typeface="Times New Roman" panose="02020603050405020304" pitchFamily="18" charset="0"/>
              </a:rPr>
              <a:t>kết</a:t>
            </a:r>
            <a:r>
              <a:rPr lang="en-US" sz="1600" b="1" i="1" dirty="0" smtClean="0">
                <a:solidFill>
                  <a:schemeClr val="bg1"/>
                </a:solidFill>
                <a:latin typeface="Times New Roman" panose="02020603050405020304" pitchFamily="18" charset="0"/>
                <a:cs typeface="Times New Roman" panose="02020603050405020304" pitchFamily="18" charset="0"/>
              </a:rPr>
              <a:t> </a:t>
            </a:r>
            <a:r>
              <a:rPr lang="en-US" sz="1600" b="1" i="1" dirty="0" err="1" smtClean="0">
                <a:solidFill>
                  <a:schemeClr val="bg1"/>
                </a:solidFill>
                <a:latin typeface="Times New Roman" panose="02020603050405020304" pitchFamily="18" charset="0"/>
                <a:cs typeface="Times New Roman" panose="02020603050405020304" pitchFamily="18" charset="0"/>
              </a:rPr>
              <a:t>thúc</a:t>
            </a:r>
            <a:r>
              <a:rPr lang="en-US" sz="1600" b="1" i="1" dirty="0" smtClean="0">
                <a:solidFill>
                  <a:schemeClr val="bg1"/>
                </a:solidFill>
                <a:latin typeface="Times New Roman" panose="02020603050405020304" pitchFamily="18" charset="0"/>
                <a:cs typeface="Times New Roman" panose="02020603050405020304" pitchFamily="18" charset="0"/>
              </a:rPr>
              <a:t>)</a:t>
            </a:r>
            <a:endParaRPr lang="en-US" sz="1600" b="1" dirty="0">
              <a:solidFill>
                <a:schemeClr val="bg1"/>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457199" y="239559"/>
            <a:ext cx="5586371" cy="830997"/>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Project Management Process Groups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Nhóm</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quy</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trình</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quản</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lý</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dự</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án</a:t>
            </a:r>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503514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523220"/>
          </a:xfrm>
          <a:prstGeom prst="rect">
            <a:avLst/>
          </a:prstGeom>
          <a:noFill/>
        </p:spPr>
        <p:txBody>
          <a:bodyPr wrap="square" rtlCol="0">
            <a:spAutoFit/>
          </a:bodyPr>
          <a:lstStyle/>
          <a:p>
            <a:r>
              <a:rPr lang="en-US" sz="1400" b="1" dirty="0" smtClean="0">
                <a:solidFill>
                  <a:schemeClr val="bg1"/>
                </a:solidFill>
                <a:latin typeface="Times New Roman" panose="02020603050405020304" pitchFamily="18" charset="0"/>
                <a:cs typeface="Times New Roman" panose="02020603050405020304" pitchFamily="18" charset="0"/>
              </a:rPr>
              <a:t>Planning Processes</a:t>
            </a:r>
            <a:endParaRPr lang="en-US" sz="1400" b="1" dirty="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2514600" y="2917603"/>
            <a:ext cx="1463040" cy="830997"/>
          </a:xfrm>
          <a:prstGeom prst="rect">
            <a:avLst/>
          </a:prstGeom>
          <a:noFill/>
        </p:spPr>
        <p:txBody>
          <a:bodyPr wrap="square" rtlCol="0">
            <a:spAutoFit/>
          </a:bodyPr>
          <a:lstStyle/>
          <a:p>
            <a:r>
              <a:rPr lang="en-US" sz="1600" b="1" dirty="0" smtClean="0">
                <a:solidFill>
                  <a:schemeClr val="bg1"/>
                </a:solidFill>
                <a:latin typeface="Times New Roman" panose="02020603050405020304" pitchFamily="18" charset="0"/>
                <a:cs typeface="Times New Roman" panose="02020603050405020304" pitchFamily="18" charset="0"/>
              </a:rPr>
              <a:t>Initialing Processes</a:t>
            </a:r>
          </a:p>
          <a:p>
            <a:endParaRPr lang="en-US" sz="1600"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466230" y="4318762"/>
            <a:ext cx="1577340" cy="523220"/>
          </a:xfrm>
          <a:prstGeom prst="rect">
            <a:avLst/>
          </a:prstGeom>
          <a:noFill/>
        </p:spPr>
        <p:txBody>
          <a:bodyPr wrap="square" rtlCol="0">
            <a:spAutoFit/>
          </a:bodyPr>
          <a:lstStyle/>
          <a:p>
            <a:r>
              <a:rPr lang="en-US" sz="1400" b="1" dirty="0" smtClean="0">
                <a:solidFill>
                  <a:schemeClr val="bg1"/>
                </a:solidFill>
                <a:latin typeface="Times New Roman" panose="02020603050405020304" pitchFamily="18" charset="0"/>
                <a:cs typeface="Times New Roman" panose="02020603050405020304" pitchFamily="18" charset="0"/>
              </a:rPr>
              <a:t>Executing Processes</a:t>
            </a:r>
            <a:endParaRPr lang="en-US" sz="1400" b="1"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6217920" y="2917603"/>
            <a:ext cx="1508760" cy="584775"/>
          </a:xfrm>
          <a:prstGeom prst="rect">
            <a:avLst/>
          </a:prstGeom>
          <a:noFill/>
        </p:spPr>
        <p:txBody>
          <a:bodyPr wrap="square" rtlCol="0">
            <a:spAutoFit/>
          </a:bodyPr>
          <a:lstStyle/>
          <a:p>
            <a:r>
              <a:rPr lang="en-US" sz="1600" b="1" dirty="0" smtClean="0">
                <a:solidFill>
                  <a:schemeClr val="bg1"/>
                </a:solidFill>
                <a:latin typeface="Times New Roman" panose="02020603050405020304" pitchFamily="18" charset="0"/>
                <a:cs typeface="Times New Roman" panose="02020603050405020304" pitchFamily="18" charset="0"/>
              </a:rPr>
              <a:t>Closing Processes</a:t>
            </a:r>
            <a:endParaRPr lang="en-US" sz="1600"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480843" y="2379769"/>
            <a:ext cx="6180668" cy="2246769"/>
          </a:xfrm>
          <a:prstGeom prst="rect">
            <a:avLst/>
          </a:prstGeom>
          <a:noFill/>
        </p:spPr>
        <p:txBody>
          <a:bodyPr wrap="square" rtlCol="0">
            <a:spAutoFit/>
          </a:bodyPr>
          <a:lstStyle/>
          <a:p>
            <a:pPr marL="285750" indent="-285750">
              <a:buFont typeface="Wingdings" panose="05000000000000000000" pitchFamily="2" charset="2"/>
              <a:buChar char="§"/>
            </a:pPr>
            <a:r>
              <a:rPr lang="en-US" sz="1400" dirty="0" smtClean="0">
                <a:latin typeface="Times New Roman" panose="02020603050405020304" pitchFamily="18" charset="0"/>
                <a:cs typeface="Times New Roman" panose="02020603050405020304" pitchFamily="18" charset="0"/>
              </a:rPr>
              <a:t>Develop Project Management Plan 	</a:t>
            </a:r>
          </a:p>
          <a:p>
            <a:pPr marL="285750" indent="-285750">
              <a:buFont typeface="Wingdings" panose="05000000000000000000" pitchFamily="2" charset="2"/>
              <a:buChar char="§"/>
            </a:pPr>
            <a:r>
              <a:rPr lang="en-US" sz="1400" dirty="0" smtClean="0">
                <a:latin typeface="Times New Roman" panose="02020603050405020304" pitchFamily="18" charset="0"/>
                <a:cs typeface="Times New Roman" panose="02020603050405020304" pitchFamily="18" charset="0"/>
              </a:rPr>
              <a:t>Scope Planning			</a:t>
            </a:r>
          </a:p>
          <a:p>
            <a:pPr marL="285750" indent="-285750">
              <a:buFont typeface="Wingdings" panose="05000000000000000000" pitchFamily="2" charset="2"/>
              <a:buChar char="§"/>
            </a:pPr>
            <a:r>
              <a:rPr lang="en-US" sz="1400" dirty="0" smtClean="0">
                <a:latin typeface="Times New Roman" panose="02020603050405020304" pitchFamily="18" charset="0"/>
                <a:cs typeface="Times New Roman" panose="02020603050405020304" pitchFamily="18" charset="0"/>
              </a:rPr>
              <a:t>Scope Definition			</a:t>
            </a:r>
          </a:p>
          <a:p>
            <a:pPr marL="285750" indent="-285750">
              <a:buFont typeface="Wingdings" panose="05000000000000000000" pitchFamily="2" charset="2"/>
              <a:buChar char="§"/>
            </a:pPr>
            <a:r>
              <a:rPr lang="en-US" sz="1400" dirty="0" smtClean="0">
                <a:latin typeface="Times New Roman" panose="02020603050405020304" pitchFamily="18" charset="0"/>
                <a:cs typeface="Times New Roman" panose="02020603050405020304" pitchFamily="18" charset="0"/>
              </a:rPr>
              <a:t>Create WBS			</a:t>
            </a:r>
          </a:p>
          <a:p>
            <a:pPr marL="285750" indent="-285750">
              <a:buFont typeface="Wingdings" panose="05000000000000000000" pitchFamily="2" charset="2"/>
              <a:buChar char="§"/>
            </a:pPr>
            <a:r>
              <a:rPr lang="en-US" sz="1400" dirty="0" smtClean="0">
                <a:latin typeface="Times New Roman" panose="02020603050405020304" pitchFamily="18" charset="0"/>
                <a:cs typeface="Times New Roman" panose="02020603050405020304" pitchFamily="18" charset="0"/>
              </a:rPr>
              <a:t>Activity Definition			</a:t>
            </a:r>
          </a:p>
          <a:p>
            <a:pPr marL="285750" indent="-285750">
              <a:buFont typeface="Wingdings" panose="05000000000000000000" pitchFamily="2" charset="2"/>
              <a:buChar char="§"/>
            </a:pPr>
            <a:r>
              <a:rPr lang="en-US" sz="1400" dirty="0" smtClean="0">
                <a:latin typeface="Times New Roman" panose="02020603050405020304" pitchFamily="18" charset="0"/>
                <a:cs typeface="Times New Roman" panose="02020603050405020304" pitchFamily="18" charset="0"/>
              </a:rPr>
              <a:t>Activity Sequencing			</a:t>
            </a:r>
          </a:p>
          <a:p>
            <a:pPr marL="285750" indent="-285750">
              <a:buFont typeface="Wingdings" panose="05000000000000000000" pitchFamily="2" charset="2"/>
              <a:buChar char="§"/>
            </a:pPr>
            <a:r>
              <a:rPr lang="en-US" sz="1400" dirty="0" smtClean="0">
                <a:latin typeface="Times New Roman" panose="02020603050405020304" pitchFamily="18" charset="0"/>
                <a:cs typeface="Times New Roman" panose="02020603050405020304" pitchFamily="18" charset="0"/>
              </a:rPr>
              <a:t>Activity Resource Estimating		</a:t>
            </a:r>
          </a:p>
          <a:p>
            <a:pPr marL="285750" indent="-285750">
              <a:buFont typeface="Wingdings" panose="05000000000000000000" pitchFamily="2" charset="2"/>
              <a:buChar char="§"/>
            </a:pPr>
            <a:r>
              <a:rPr lang="en-US" sz="1400" dirty="0" smtClean="0">
                <a:latin typeface="Times New Roman" panose="02020603050405020304" pitchFamily="18" charset="0"/>
                <a:cs typeface="Times New Roman" panose="02020603050405020304" pitchFamily="18" charset="0"/>
              </a:rPr>
              <a:t>Activity Duration Estimating		</a:t>
            </a:r>
          </a:p>
          <a:p>
            <a:pPr marL="285750" indent="-285750">
              <a:buFont typeface="Wingdings" panose="05000000000000000000" pitchFamily="2" charset="2"/>
              <a:buChar char="§"/>
            </a:pPr>
            <a:r>
              <a:rPr lang="en-US" sz="1400" dirty="0" smtClean="0">
                <a:latin typeface="Times New Roman" panose="02020603050405020304" pitchFamily="18" charset="0"/>
                <a:cs typeface="Times New Roman" panose="02020603050405020304" pitchFamily="18" charset="0"/>
              </a:rPr>
              <a:t>Schedule Development		</a:t>
            </a:r>
          </a:p>
          <a:p>
            <a:pPr marL="285750" indent="-285750">
              <a:buFont typeface="Wingdings" panose="05000000000000000000" pitchFamily="2" charset="2"/>
              <a:buChar char="§"/>
            </a:pPr>
            <a:r>
              <a:rPr lang="en-US" sz="1400" dirty="0" smtClean="0">
                <a:latin typeface="Times New Roman" panose="02020603050405020304" pitchFamily="18" charset="0"/>
                <a:cs typeface="Times New Roman" panose="02020603050405020304" pitchFamily="18" charset="0"/>
              </a:rPr>
              <a:t>Cost Estimating			</a:t>
            </a:r>
          </a:p>
        </p:txBody>
      </p:sp>
      <p:sp>
        <p:nvSpPr>
          <p:cNvPr id="13" name="TextBox 12"/>
          <p:cNvSpPr txBox="1"/>
          <p:nvPr/>
        </p:nvSpPr>
        <p:spPr>
          <a:xfrm>
            <a:off x="3438345" y="2379769"/>
            <a:ext cx="3086945" cy="2462213"/>
          </a:xfrm>
          <a:prstGeom prst="rect">
            <a:avLst/>
          </a:prstGeom>
          <a:noFill/>
        </p:spPr>
        <p:txBody>
          <a:bodyPr wrap="square" rtlCol="0">
            <a:spAutoFit/>
          </a:bodyPr>
          <a:lstStyle/>
          <a:p>
            <a:pPr marL="285750" indent="-285750">
              <a:buFont typeface="Wingdings" panose="05000000000000000000" pitchFamily="2" charset="2"/>
              <a:buChar char="§"/>
            </a:pPr>
            <a:r>
              <a:rPr lang="en-US" sz="1400" dirty="0" smtClean="0">
                <a:latin typeface="Times New Roman" panose="02020603050405020304" pitchFamily="18" charset="0"/>
                <a:cs typeface="Times New Roman" panose="02020603050405020304" pitchFamily="18" charset="0"/>
              </a:rPr>
              <a:t>Cost </a:t>
            </a:r>
            <a:r>
              <a:rPr lang="en-US" sz="1400" dirty="0">
                <a:latin typeface="Times New Roman" panose="02020603050405020304" pitchFamily="18" charset="0"/>
                <a:cs typeface="Times New Roman" panose="02020603050405020304" pitchFamily="18" charset="0"/>
              </a:rPr>
              <a:t>Budgeting	</a:t>
            </a:r>
            <a:r>
              <a:rPr lang="en-US" sz="1400" i="1" dirty="0" smtClean="0">
                <a:solidFill>
                  <a:srgbClr val="00B0F0"/>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sz="1400" dirty="0" smtClean="0">
                <a:latin typeface="Times New Roman" panose="02020603050405020304" pitchFamily="18" charset="0"/>
                <a:cs typeface="Times New Roman" panose="02020603050405020304" pitchFamily="18" charset="0"/>
              </a:rPr>
              <a:t>Quality </a:t>
            </a:r>
            <a:r>
              <a:rPr lang="en-US" sz="1400" dirty="0">
                <a:latin typeface="Times New Roman" panose="02020603050405020304" pitchFamily="18" charset="0"/>
                <a:cs typeface="Times New Roman" panose="02020603050405020304" pitchFamily="18" charset="0"/>
              </a:rPr>
              <a:t>Planning		</a:t>
            </a:r>
            <a:r>
              <a:rPr lang="en-US" sz="1400" i="1" dirty="0" smtClean="0">
                <a:solidFill>
                  <a:srgbClr val="00B0F0"/>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sz="1400" dirty="0" smtClean="0">
                <a:latin typeface="Times New Roman" panose="02020603050405020304" pitchFamily="18" charset="0"/>
                <a:cs typeface="Times New Roman" panose="02020603050405020304" pitchFamily="18" charset="0"/>
              </a:rPr>
              <a:t>Human Resources </a:t>
            </a:r>
            <a:r>
              <a:rPr lang="en-US" sz="1400" dirty="0">
                <a:latin typeface="Times New Roman" panose="02020603050405020304" pitchFamily="18" charset="0"/>
                <a:cs typeface="Times New Roman" panose="02020603050405020304" pitchFamily="18" charset="0"/>
              </a:rPr>
              <a:t>Planning	</a:t>
            </a:r>
            <a:endParaRPr lang="en-US" sz="14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400" dirty="0" smtClean="0">
                <a:latin typeface="Times New Roman" panose="02020603050405020304" pitchFamily="18" charset="0"/>
                <a:cs typeface="Times New Roman" panose="02020603050405020304" pitchFamily="18" charset="0"/>
              </a:rPr>
              <a:t>Communications </a:t>
            </a:r>
            <a:r>
              <a:rPr lang="en-US" sz="1400" dirty="0">
                <a:latin typeface="Times New Roman" panose="02020603050405020304" pitchFamily="18" charset="0"/>
                <a:cs typeface="Times New Roman" panose="02020603050405020304" pitchFamily="18" charset="0"/>
              </a:rPr>
              <a:t>Planning	</a:t>
            </a:r>
            <a:r>
              <a:rPr lang="en-US" sz="1400" i="1" dirty="0" smtClean="0">
                <a:solidFill>
                  <a:srgbClr val="00B0F0"/>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sz="1400" dirty="0" smtClean="0">
                <a:latin typeface="Times New Roman" panose="02020603050405020304" pitchFamily="18" charset="0"/>
                <a:cs typeface="Times New Roman" panose="02020603050405020304" pitchFamily="18" charset="0"/>
              </a:rPr>
              <a:t>Risk Management </a:t>
            </a:r>
            <a:r>
              <a:rPr lang="en-US" sz="1400" dirty="0">
                <a:latin typeface="Times New Roman" panose="02020603050405020304" pitchFamily="18" charset="0"/>
                <a:cs typeface="Times New Roman" panose="02020603050405020304" pitchFamily="18" charset="0"/>
              </a:rPr>
              <a:t>Planning	</a:t>
            </a:r>
            <a:endParaRPr lang="en-US" sz="14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400" dirty="0" smtClean="0">
                <a:latin typeface="Times New Roman" panose="02020603050405020304" pitchFamily="18" charset="0"/>
                <a:cs typeface="Times New Roman" panose="02020603050405020304" pitchFamily="18" charset="0"/>
              </a:rPr>
              <a:t>Risk </a:t>
            </a:r>
            <a:r>
              <a:rPr lang="en-US" sz="1400" dirty="0">
                <a:latin typeface="Times New Roman" panose="02020603050405020304" pitchFamily="18" charset="0"/>
                <a:cs typeface="Times New Roman" panose="02020603050405020304" pitchFamily="18" charset="0"/>
              </a:rPr>
              <a:t>Identification		</a:t>
            </a:r>
            <a:endParaRPr lang="en-US" sz="14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400" dirty="0" smtClean="0">
                <a:latin typeface="Times New Roman" panose="02020603050405020304" pitchFamily="18" charset="0"/>
                <a:cs typeface="Times New Roman" panose="02020603050405020304" pitchFamily="18" charset="0"/>
              </a:rPr>
              <a:t>Qualitative Risk </a:t>
            </a:r>
            <a:r>
              <a:rPr lang="en-US" sz="1400" dirty="0">
                <a:latin typeface="Times New Roman" panose="02020603050405020304" pitchFamily="18" charset="0"/>
                <a:cs typeface="Times New Roman" panose="02020603050405020304" pitchFamily="18" charset="0"/>
              </a:rPr>
              <a:t>Analysis	</a:t>
            </a:r>
            <a:endParaRPr lang="en-US" sz="1400" i="1" dirty="0" smtClean="0">
              <a:solidFill>
                <a:srgbClr val="00B0F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400" dirty="0" smtClean="0">
                <a:latin typeface="Times New Roman" panose="02020603050405020304" pitchFamily="18" charset="0"/>
                <a:cs typeface="Times New Roman" panose="02020603050405020304" pitchFamily="18" charset="0"/>
              </a:rPr>
              <a:t>Quantitative Risk </a:t>
            </a:r>
            <a:r>
              <a:rPr lang="en-US" sz="1400" dirty="0">
                <a:latin typeface="Times New Roman" panose="02020603050405020304" pitchFamily="18" charset="0"/>
                <a:cs typeface="Times New Roman" panose="02020603050405020304" pitchFamily="18" charset="0"/>
              </a:rPr>
              <a:t>Analysis	</a:t>
            </a:r>
            <a:endParaRPr lang="en-US" sz="14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400" dirty="0" smtClean="0">
                <a:latin typeface="Times New Roman" panose="02020603050405020304" pitchFamily="18" charset="0"/>
                <a:cs typeface="Times New Roman" panose="02020603050405020304" pitchFamily="18" charset="0"/>
              </a:rPr>
              <a:t>Risk Response </a:t>
            </a:r>
            <a:r>
              <a:rPr lang="en-US" sz="1400" dirty="0">
                <a:latin typeface="Times New Roman" panose="02020603050405020304" pitchFamily="18" charset="0"/>
                <a:cs typeface="Times New Roman" panose="02020603050405020304" pitchFamily="18" charset="0"/>
              </a:rPr>
              <a:t>Planning	</a:t>
            </a:r>
            <a:endParaRPr lang="en-US" sz="14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400" dirty="0" smtClean="0">
                <a:latin typeface="Times New Roman" panose="02020603050405020304" pitchFamily="18" charset="0"/>
                <a:cs typeface="Times New Roman" panose="02020603050405020304" pitchFamily="18" charset="0"/>
              </a:rPr>
              <a:t>Plan Purchases and </a:t>
            </a:r>
            <a:r>
              <a:rPr lang="en-US" sz="1400" dirty="0">
                <a:latin typeface="Times New Roman" panose="02020603050405020304" pitchFamily="18" charset="0"/>
                <a:cs typeface="Times New Roman" panose="02020603050405020304" pitchFamily="18" charset="0"/>
              </a:rPr>
              <a:t>Acquisitions 	</a:t>
            </a:r>
            <a:endParaRPr lang="en-US" sz="14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400" dirty="0" smtClean="0">
                <a:latin typeface="Times New Roman" panose="02020603050405020304" pitchFamily="18" charset="0"/>
                <a:cs typeface="Times New Roman" panose="02020603050405020304" pitchFamily="18" charset="0"/>
              </a:rPr>
              <a:t>Plan </a:t>
            </a:r>
            <a:r>
              <a:rPr lang="en-US" sz="1400" dirty="0">
                <a:latin typeface="Times New Roman" panose="02020603050405020304" pitchFamily="18" charset="0"/>
                <a:cs typeface="Times New Roman" panose="02020603050405020304" pitchFamily="18" charset="0"/>
              </a:rPr>
              <a:t>Contracting		</a:t>
            </a:r>
            <a:endParaRPr lang="en-US" sz="1400" i="1" dirty="0">
              <a:solidFill>
                <a:srgbClr val="00B0F0"/>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457199" y="5446919"/>
            <a:ext cx="5882641" cy="738664"/>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The multi-dimensional nature of project management course repeated </a:t>
            </a:r>
          </a:p>
          <a:p>
            <a:r>
              <a:rPr lang="en-US" sz="1400" dirty="0" smtClean="0">
                <a:latin typeface="Times New Roman" panose="02020603050405020304" pitchFamily="18" charset="0"/>
                <a:cs typeface="Times New Roman" panose="02020603050405020304" pitchFamily="18" charset="0"/>
              </a:rPr>
              <a:t>feedback loops for additional analysis</a:t>
            </a:r>
            <a:br>
              <a:rPr lang="en-US" sz="1400" dirty="0" smtClean="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457199" y="434340"/>
            <a:ext cx="10363201" cy="830997"/>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Planning Process Group</a:t>
            </a:r>
            <a:r>
              <a:rPr lang="en-US" sz="2400" b="1" i="1" dirty="0">
                <a:ln w="0"/>
                <a:solidFill>
                  <a:srgbClr val="00B0F0"/>
                </a:solidFill>
                <a:latin typeface="Times New Roman" panose="02020603050405020304" pitchFamily="18" charset="0"/>
                <a:cs typeface="Times New Roman" panose="02020603050405020304" pitchFamily="18" charset="0"/>
              </a:rPr>
              <a:t>	</a:t>
            </a:r>
            <a:r>
              <a:rPr lang="en-US" sz="2400" b="1" i="1" dirty="0" smtClean="0">
                <a:ln w="0"/>
                <a:solidFill>
                  <a:srgbClr val="00B0F0"/>
                </a:solidFill>
                <a:latin typeface="Times New Roman" panose="02020603050405020304" pitchFamily="18" charset="0"/>
                <a:cs typeface="Times New Roman" panose="02020603050405020304" pitchFamily="18" charset="0"/>
              </a:rPr>
              <a:t>	                   </a:t>
            </a:r>
            <a:r>
              <a:rPr lang="en-US" sz="2400" b="1" i="1" dirty="0" err="1" smtClean="0">
                <a:ln w="0"/>
                <a:solidFill>
                  <a:srgbClr val="0070C0"/>
                </a:solidFill>
                <a:latin typeface="Times New Roman" panose="02020603050405020304" pitchFamily="18" charset="0"/>
                <a:cs typeface="Times New Roman" panose="02020603050405020304" pitchFamily="18" charset="0"/>
              </a:rPr>
              <a:t>Nhóm</a:t>
            </a:r>
            <a:r>
              <a:rPr lang="en-US" sz="2400" b="1" i="1" dirty="0" smtClean="0">
                <a:ln w="0"/>
                <a:solidFill>
                  <a:srgbClr val="0070C0"/>
                </a:solidFill>
                <a:latin typeface="Times New Roman" panose="02020603050405020304" pitchFamily="18" charset="0"/>
                <a:cs typeface="Times New Roman" panose="02020603050405020304" pitchFamily="18" charset="0"/>
              </a:rPr>
              <a:t> </a:t>
            </a:r>
            <a:r>
              <a:rPr lang="en-US" sz="2400" b="1" i="1" dirty="0" err="1">
                <a:ln w="0"/>
                <a:solidFill>
                  <a:srgbClr val="0070C0"/>
                </a:solidFill>
                <a:latin typeface="Times New Roman" panose="02020603050405020304" pitchFamily="18" charset="0"/>
                <a:cs typeface="Times New Roman" panose="02020603050405020304" pitchFamily="18" charset="0"/>
              </a:rPr>
              <a:t>quy</a:t>
            </a:r>
            <a:r>
              <a:rPr lang="en-US" sz="2400" b="1" i="1" dirty="0">
                <a:ln w="0"/>
                <a:solidFill>
                  <a:srgbClr val="0070C0"/>
                </a:solidFill>
                <a:latin typeface="Times New Roman" panose="02020603050405020304" pitchFamily="18" charset="0"/>
                <a:cs typeface="Times New Roman" panose="02020603050405020304" pitchFamily="18" charset="0"/>
              </a:rPr>
              <a:t> </a:t>
            </a:r>
            <a:r>
              <a:rPr lang="en-US" sz="2400" b="1" i="1" dirty="0" err="1">
                <a:ln w="0"/>
                <a:solidFill>
                  <a:srgbClr val="0070C0"/>
                </a:solidFill>
                <a:latin typeface="Times New Roman" panose="02020603050405020304" pitchFamily="18" charset="0"/>
                <a:cs typeface="Times New Roman" panose="02020603050405020304" pitchFamily="18" charset="0"/>
              </a:rPr>
              <a:t>trình</a:t>
            </a:r>
            <a:r>
              <a:rPr lang="en-US" sz="2400" b="1" i="1" dirty="0">
                <a:ln w="0"/>
                <a:solidFill>
                  <a:srgbClr val="0070C0"/>
                </a:solidFill>
                <a:latin typeface="Times New Roman" panose="02020603050405020304" pitchFamily="18" charset="0"/>
                <a:cs typeface="Times New Roman" panose="02020603050405020304" pitchFamily="18" charset="0"/>
              </a:rPr>
              <a:t> </a:t>
            </a:r>
            <a:r>
              <a:rPr lang="en-US" sz="2400" b="1" i="1" dirty="0" err="1">
                <a:ln w="0"/>
                <a:solidFill>
                  <a:srgbClr val="0070C0"/>
                </a:solidFill>
                <a:latin typeface="Times New Roman" panose="02020603050405020304" pitchFamily="18" charset="0"/>
                <a:cs typeface="Times New Roman" panose="02020603050405020304" pitchFamily="18" charset="0"/>
              </a:rPr>
              <a:t>lập</a:t>
            </a:r>
            <a:r>
              <a:rPr lang="en-US" sz="2400" b="1" i="1" dirty="0">
                <a:ln w="0"/>
                <a:solidFill>
                  <a:srgbClr val="0070C0"/>
                </a:solidFill>
                <a:latin typeface="Times New Roman" panose="02020603050405020304" pitchFamily="18" charset="0"/>
                <a:cs typeface="Times New Roman" panose="02020603050405020304" pitchFamily="18" charset="0"/>
              </a:rPr>
              <a:t> </a:t>
            </a:r>
            <a:r>
              <a:rPr lang="en-US" sz="2400" b="1" i="1" dirty="0" err="1">
                <a:ln w="0"/>
                <a:solidFill>
                  <a:srgbClr val="0070C0"/>
                </a:solidFill>
                <a:latin typeface="Times New Roman" panose="02020603050405020304" pitchFamily="18" charset="0"/>
                <a:cs typeface="Times New Roman" panose="02020603050405020304" pitchFamily="18" charset="0"/>
              </a:rPr>
              <a:t>kế</a:t>
            </a:r>
            <a:r>
              <a:rPr lang="en-US" sz="2400" b="1" i="1" dirty="0">
                <a:ln w="0"/>
                <a:solidFill>
                  <a:srgbClr val="0070C0"/>
                </a:solidFill>
                <a:latin typeface="Times New Roman" panose="02020603050405020304" pitchFamily="18" charset="0"/>
                <a:cs typeface="Times New Roman" panose="02020603050405020304" pitchFamily="18" charset="0"/>
              </a:rPr>
              <a:t> </a:t>
            </a:r>
            <a:r>
              <a:rPr lang="en-US" sz="2400" b="1" i="1" dirty="0" err="1">
                <a:ln w="0"/>
                <a:solidFill>
                  <a:srgbClr val="0070C0"/>
                </a:solidFill>
                <a:latin typeface="Times New Roman" panose="02020603050405020304" pitchFamily="18" charset="0"/>
                <a:cs typeface="Times New Roman" panose="02020603050405020304" pitchFamily="18" charset="0"/>
              </a:rPr>
              <a:t>hoạch</a:t>
            </a:r>
            <a:endParaRPr lang="en-US" sz="2400" b="1" i="1" dirty="0">
              <a:ln w="0"/>
              <a:solidFill>
                <a:srgbClr val="0070C0"/>
              </a:solidFill>
              <a:latin typeface="Times New Roman" panose="02020603050405020304" pitchFamily="18" charset="0"/>
              <a:cs typeface="Times New Roman" panose="02020603050405020304" pitchFamily="18" charset="0"/>
            </a:endParaRPr>
          </a:p>
          <a:p>
            <a:endPar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2" name="TextBox 11"/>
          <p:cNvSpPr txBox="1"/>
          <p:nvPr/>
        </p:nvSpPr>
        <p:spPr>
          <a:xfrm>
            <a:off x="398600" y="1079716"/>
            <a:ext cx="11578950" cy="1815882"/>
          </a:xfrm>
          <a:prstGeom prst="rect">
            <a:avLst/>
          </a:prstGeom>
          <a:noFill/>
        </p:spPr>
        <p:txBody>
          <a:bodyPr wrap="square" rtlCol="0">
            <a:spAutoFit/>
          </a:bodyPr>
          <a:lstStyle/>
          <a:p>
            <a:pPr marL="285750" indent="-285750">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Planning Process Group and its constituent processes and interactions to </a:t>
            </a:r>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plan </a:t>
            </a:r>
            <a:r>
              <a:rPr lang="en-US" sz="1400" dirty="0">
                <a:latin typeface="Times New Roman" panose="02020603050405020304" pitchFamily="18" charset="0"/>
                <a:cs typeface="Times New Roman" panose="02020603050405020304" pitchFamily="18" charset="0"/>
              </a:rPr>
              <a:t>and manage a successful project for the </a:t>
            </a:r>
            <a:r>
              <a:rPr lang="en-US" sz="1400" dirty="0" smtClean="0">
                <a:latin typeface="Times New Roman" panose="02020603050405020304" pitchFamily="18" charset="0"/>
                <a:cs typeface="Times New Roman" panose="02020603050405020304" pitchFamily="18" charset="0"/>
              </a:rPr>
              <a:t>organization</a:t>
            </a:r>
          </a:p>
          <a:p>
            <a:pPr marL="285750" indent="-285750">
              <a:buFont typeface="Wingdings" panose="05000000000000000000" pitchFamily="2" charset="2"/>
              <a:buChar char="§"/>
            </a:pPr>
            <a:r>
              <a:rPr lang="en-US" sz="1400" dirty="0" smtClean="0">
                <a:latin typeface="Times New Roman" panose="02020603050405020304" pitchFamily="18" charset="0"/>
                <a:cs typeface="Times New Roman" panose="02020603050405020304" pitchFamily="18" charset="0"/>
              </a:rPr>
              <a:t>The </a:t>
            </a:r>
            <a:r>
              <a:rPr lang="en-US" sz="1400" dirty="0">
                <a:latin typeface="Times New Roman" panose="02020603050405020304" pitchFamily="18" charset="0"/>
                <a:cs typeface="Times New Roman" panose="02020603050405020304" pitchFamily="18" charset="0"/>
              </a:rPr>
              <a:t>following list identifies the process the project team should </a:t>
            </a:r>
            <a:r>
              <a:rPr lang="en-US" sz="1400" dirty="0" smtClean="0">
                <a:latin typeface="Times New Roman" panose="02020603050405020304" pitchFamily="18" charset="0"/>
                <a:cs typeface="Times New Roman" panose="02020603050405020304" pitchFamily="18" charset="0"/>
              </a:rPr>
              <a:t>address </a:t>
            </a:r>
          </a:p>
          <a:p>
            <a:r>
              <a:rPr lang="en-US" sz="1400" dirty="0" smtClean="0">
                <a:latin typeface="Times New Roman" panose="02020603050405020304" pitchFamily="18" charset="0"/>
                <a:cs typeface="Times New Roman" panose="02020603050405020304" pitchFamily="18" charset="0"/>
              </a:rPr>
              <a:t>during </a:t>
            </a:r>
            <a:r>
              <a:rPr lang="en-US" sz="1400" dirty="0">
                <a:latin typeface="Times New Roman" panose="02020603050405020304" pitchFamily="18" charset="0"/>
                <a:cs typeface="Times New Roman" panose="02020603050405020304" pitchFamily="18" charset="0"/>
              </a:rPr>
              <a:t>the planning process to decide if they need to be done and, if so, </a:t>
            </a:r>
            <a:r>
              <a:rPr lang="en-US" sz="1400" dirty="0" smtClean="0">
                <a:latin typeface="Times New Roman" panose="02020603050405020304" pitchFamily="18" charset="0"/>
                <a:cs typeface="Times New Roman" panose="02020603050405020304" pitchFamily="18" charset="0"/>
              </a:rPr>
              <a:t>by</a:t>
            </a:r>
          </a:p>
          <a:p>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whom </a:t>
            </a:r>
            <a:r>
              <a:rPr lang="en-US" sz="1400" dirty="0" smtClean="0">
                <a:latin typeface="Times New Roman" panose="02020603050405020304" pitchFamily="18" charset="0"/>
                <a:cs typeface="Times New Roman" panose="02020603050405020304" pitchFamily="18" charset="0"/>
              </a:rPr>
              <a:t>:</a:t>
            </a:r>
            <a:br>
              <a:rPr lang="en-US" sz="1400" dirty="0" smtClean="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a:p>
            <a:pPr lvl="1"/>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sz="14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6217920" y="1033937"/>
            <a:ext cx="5608320" cy="1446550"/>
          </a:xfrm>
          <a:prstGeom prst="rect">
            <a:avLst/>
          </a:prstGeom>
          <a:noFill/>
        </p:spPr>
        <p:txBody>
          <a:bodyPr wrap="square" rtlCol="0">
            <a:spAutoFit/>
          </a:bodyPr>
          <a:lstStyle/>
          <a:p>
            <a:pPr marL="285750" lvl="0" indent="-285750">
              <a:buFont typeface="Wingdings" panose="05000000000000000000" pitchFamily="2" charset="2"/>
              <a:buChar char="§"/>
            </a:pPr>
            <a:r>
              <a:rPr lang="en-US" sz="1400" i="1" dirty="0" err="1">
                <a:solidFill>
                  <a:srgbClr val="0070C0"/>
                </a:solidFill>
                <a:latin typeface="Times New Roman" panose="02020603050405020304" pitchFamily="18" charset="0"/>
                <a:cs typeface="Times New Roman" panose="02020603050405020304" pitchFamily="18" charset="0"/>
              </a:rPr>
              <a:t>Nhóm</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quy</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trình</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lập</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kế</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hoạch</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và</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các</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quy</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trình</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cấu</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thành</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tương</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tác</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của</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nó</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để</a:t>
            </a:r>
            <a:r>
              <a:rPr lang="en-US" sz="1400" i="1" dirty="0">
                <a:solidFill>
                  <a:srgbClr val="0070C0"/>
                </a:solidFill>
                <a:latin typeface="Times New Roman" panose="02020603050405020304" pitchFamily="18" charset="0"/>
                <a:cs typeface="Times New Roman" panose="02020603050405020304" pitchFamily="18" charset="0"/>
              </a:rPr>
              <a:t> lên </a:t>
            </a:r>
            <a:r>
              <a:rPr lang="en-US" sz="1400" i="1" dirty="0" err="1">
                <a:solidFill>
                  <a:srgbClr val="0070C0"/>
                </a:solidFill>
                <a:latin typeface="Times New Roman" panose="02020603050405020304" pitchFamily="18" charset="0"/>
                <a:cs typeface="Times New Roman" panose="02020603050405020304" pitchFamily="18" charset="0"/>
              </a:rPr>
              <a:t>kế</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hoạch</a:t>
            </a:r>
            <a:r>
              <a:rPr lang="en-US" sz="1400" i="1" dirty="0">
                <a:solidFill>
                  <a:srgbClr val="0070C0"/>
                </a:solidFill>
                <a:latin typeface="Times New Roman" panose="02020603050405020304" pitchFamily="18" charset="0"/>
                <a:cs typeface="Times New Roman" panose="02020603050405020304" pitchFamily="18" charset="0"/>
              </a:rPr>
              <a:t> hay </a:t>
            </a:r>
            <a:r>
              <a:rPr lang="en-US" sz="1400" i="1" dirty="0" err="1">
                <a:solidFill>
                  <a:srgbClr val="0070C0"/>
                </a:solidFill>
                <a:latin typeface="Times New Roman" panose="02020603050405020304" pitchFamily="18" charset="0"/>
                <a:cs typeface="Times New Roman" panose="02020603050405020304" pitchFamily="18" charset="0"/>
              </a:rPr>
              <a:t>quản</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lý</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một</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dự</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án</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thành</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công</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cho</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tổ</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chức</a:t>
            </a:r>
            <a:endParaRPr lang="vi-VN" sz="1400" i="1" dirty="0">
              <a:solidFill>
                <a:srgbClr val="0070C0"/>
              </a:solidFill>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vi-VN" sz="1400" i="1" dirty="0">
                <a:solidFill>
                  <a:srgbClr val="0070C0"/>
                </a:solidFill>
                <a:latin typeface="Times New Roman" panose="02020603050405020304" pitchFamily="18" charset="0"/>
                <a:cs typeface="Times New Roman" panose="02020603050405020304" pitchFamily="18" charset="0"/>
              </a:rPr>
              <a:t>Danh sách sau đây xác định quá trình mà nhóm dự án nên giải quyết trong quá trình lập kế hoạch để quyết định xem liệu họ có cần phải làm hay không, và nếu có, bởi ai</a:t>
            </a:r>
            <a:r>
              <a:rPr lang="en-US" sz="1400" i="1" dirty="0">
                <a:solidFill>
                  <a:srgbClr val="0070C0"/>
                </a:solidFill>
                <a:latin typeface="Times New Roman" panose="02020603050405020304" pitchFamily="18" charset="0"/>
                <a:cs typeface="Times New Roman" panose="02020603050405020304" pitchFamily="18" charset="0"/>
              </a:rPr>
              <a:t> :</a:t>
            </a:r>
            <a:endParaRPr lang="vi-VN" sz="1400" i="1" dirty="0">
              <a:solidFill>
                <a:srgbClr val="0070C0"/>
              </a:solidFill>
              <a:latin typeface="Times New Roman" panose="02020603050405020304" pitchFamily="18" charset="0"/>
              <a:cs typeface="Times New Roman" panose="02020603050405020304" pitchFamily="18" charset="0"/>
            </a:endParaRPr>
          </a:p>
          <a:p>
            <a:endParaRPr lang="vi-VN" dirty="0"/>
          </a:p>
        </p:txBody>
      </p:sp>
      <p:sp>
        <p:nvSpPr>
          <p:cNvPr id="3" name="TextBox 2"/>
          <p:cNvSpPr txBox="1"/>
          <p:nvPr/>
        </p:nvSpPr>
        <p:spPr>
          <a:xfrm>
            <a:off x="6451537" y="2373152"/>
            <a:ext cx="2981146" cy="2523768"/>
          </a:xfrm>
          <a:prstGeom prst="rect">
            <a:avLst/>
          </a:prstGeom>
          <a:noFill/>
        </p:spPr>
        <p:txBody>
          <a:bodyPr wrap="square" rtlCol="0">
            <a:spAutoFit/>
          </a:bodyPr>
          <a:lstStyle/>
          <a:p>
            <a:pPr marL="285750" lvl="0" indent="-285750">
              <a:buFont typeface="Wingdings" panose="05000000000000000000" pitchFamily="2" charset="2"/>
              <a:buChar char="§"/>
            </a:pPr>
            <a:r>
              <a:rPr lang="en-US" sz="1400" i="1" dirty="0" err="1">
                <a:solidFill>
                  <a:srgbClr val="0070C0"/>
                </a:solidFill>
                <a:latin typeface="Times New Roman" panose="02020603050405020304" pitchFamily="18" charset="0"/>
                <a:cs typeface="Times New Roman" panose="02020603050405020304" pitchFamily="18" charset="0"/>
              </a:rPr>
              <a:t>Xây</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dựng</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kế</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hoạch</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quản</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lý</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dự</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án</a:t>
            </a:r>
            <a:r>
              <a:rPr lang="en-US" sz="1400" i="1" dirty="0">
                <a:solidFill>
                  <a:srgbClr val="0070C0"/>
                </a:solidFill>
                <a:latin typeface="Times New Roman" panose="02020603050405020304" pitchFamily="18" charset="0"/>
                <a:cs typeface="Times New Roman" panose="02020603050405020304" pitchFamily="18" charset="0"/>
              </a:rPr>
              <a:t>.</a:t>
            </a:r>
            <a:endParaRPr lang="vi-VN" sz="1400" i="1" dirty="0">
              <a:solidFill>
                <a:srgbClr val="0070C0"/>
              </a:solidFill>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sz="1400" i="1" dirty="0" err="1">
                <a:solidFill>
                  <a:srgbClr val="0070C0"/>
                </a:solidFill>
                <a:latin typeface="Times New Roman" panose="02020603050405020304" pitchFamily="18" charset="0"/>
                <a:cs typeface="Times New Roman" panose="02020603050405020304" pitchFamily="18" charset="0"/>
              </a:rPr>
              <a:t>Quy</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hoạch</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phạm</a:t>
            </a:r>
            <a:r>
              <a:rPr lang="en-US" sz="1400" i="1" dirty="0">
                <a:solidFill>
                  <a:srgbClr val="0070C0"/>
                </a:solidFill>
                <a:latin typeface="Times New Roman" panose="02020603050405020304" pitchFamily="18" charset="0"/>
                <a:cs typeface="Times New Roman" panose="02020603050405020304" pitchFamily="18" charset="0"/>
              </a:rPr>
              <a:t> vi.</a:t>
            </a:r>
            <a:endParaRPr lang="vi-VN" sz="1400" i="1" dirty="0">
              <a:solidFill>
                <a:srgbClr val="0070C0"/>
              </a:solidFill>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sz="1400" i="1" dirty="0" err="1">
                <a:solidFill>
                  <a:srgbClr val="0070C0"/>
                </a:solidFill>
                <a:latin typeface="Times New Roman" panose="02020603050405020304" pitchFamily="18" charset="0"/>
                <a:cs typeface="Times New Roman" panose="02020603050405020304" pitchFamily="18" charset="0"/>
              </a:rPr>
              <a:t>Xác</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định</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phảm</a:t>
            </a:r>
            <a:r>
              <a:rPr lang="en-US" sz="1400" i="1" dirty="0">
                <a:solidFill>
                  <a:srgbClr val="0070C0"/>
                </a:solidFill>
                <a:latin typeface="Times New Roman" panose="02020603050405020304" pitchFamily="18" charset="0"/>
                <a:cs typeface="Times New Roman" panose="02020603050405020304" pitchFamily="18" charset="0"/>
              </a:rPr>
              <a:t> vi.</a:t>
            </a:r>
            <a:endParaRPr lang="vi-VN" sz="1400" i="1" dirty="0">
              <a:solidFill>
                <a:srgbClr val="0070C0"/>
              </a:solidFill>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sz="1400" i="1" dirty="0" err="1">
                <a:solidFill>
                  <a:srgbClr val="0070C0"/>
                </a:solidFill>
                <a:latin typeface="Times New Roman" panose="02020603050405020304" pitchFamily="18" charset="0"/>
                <a:cs typeface="Times New Roman" panose="02020603050405020304" pitchFamily="18" charset="0"/>
              </a:rPr>
              <a:t>Tạo</a:t>
            </a:r>
            <a:r>
              <a:rPr lang="en-US" sz="1400" i="1" dirty="0">
                <a:solidFill>
                  <a:srgbClr val="0070C0"/>
                </a:solidFill>
                <a:latin typeface="Times New Roman" panose="02020603050405020304" pitchFamily="18" charset="0"/>
                <a:cs typeface="Times New Roman" panose="02020603050405020304" pitchFamily="18" charset="0"/>
              </a:rPr>
              <a:t> WBS.</a:t>
            </a:r>
            <a:endParaRPr lang="vi-VN" sz="1400" i="1" dirty="0">
              <a:solidFill>
                <a:srgbClr val="0070C0"/>
              </a:solidFill>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sz="1400" i="1" dirty="0" err="1">
                <a:solidFill>
                  <a:srgbClr val="0070C0"/>
                </a:solidFill>
                <a:latin typeface="Times New Roman" panose="02020603050405020304" pitchFamily="18" charset="0"/>
                <a:cs typeface="Times New Roman" panose="02020603050405020304" pitchFamily="18" charset="0"/>
              </a:rPr>
              <a:t>Xác</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định</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các</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hoạt</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động</a:t>
            </a:r>
            <a:r>
              <a:rPr lang="en-US" sz="1400" i="1" dirty="0">
                <a:solidFill>
                  <a:srgbClr val="0070C0"/>
                </a:solidFill>
                <a:latin typeface="Times New Roman" panose="02020603050405020304" pitchFamily="18" charset="0"/>
                <a:cs typeface="Times New Roman" panose="02020603050405020304" pitchFamily="18" charset="0"/>
              </a:rPr>
              <a:t>.</a:t>
            </a:r>
            <a:endParaRPr lang="vi-VN" sz="1400" i="1" dirty="0">
              <a:solidFill>
                <a:srgbClr val="0070C0"/>
              </a:solidFill>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sz="1400" i="1" dirty="0" err="1">
                <a:solidFill>
                  <a:srgbClr val="0070C0"/>
                </a:solidFill>
                <a:latin typeface="Times New Roman" panose="02020603050405020304" pitchFamily="18" charset="0"/>
                <a:cs typeface="Times New Roman" panose="02020603050405020304" pitchFamily="18" charset="0"/>
              </a:rPr>
              <a:t>Hoạt</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động</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theo</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trình</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tự</a:t>
            </a:r>
            <a:r>
              <a:rPr lang="en-US" sz="1400" i="1" dirty="0">
                <a:solidFill>
                  <a:srgbClr val="0070C0"/>
                </a:solidFill>
                <a:latin typeface="Times New Roman" panose="02020603050405020304" pitchFamily="18" charset="0"/>
                <a:cs typeface="Times New Roman" panose="02020603050405020304" pitchFamily="18" charset="0"/>
              </a:rPr>
              <a:t>.</a:t>
            </a:r>
            <a:endParaRPr lang="vi-VN" sz="1400" i="1" dirty="0">
              <a:solidFill>
                <a:srgbClr val="0070C0"/>
              </a:solidFill>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sz="1400" i="1" dirty="0" err="1">
                <a:solidFill>
                  <a:srgbClr val="0070C0"/>
                </a:solidFill>
                <a:latin typeface="Times New Roman" panose="02020603050405020304" pitchFamily="18" charset="0"/>
                <a:cs typeface="Times New Roman" panose="02020603050405020304" pitchFamily="18" charset="0"/>
              </a:rPr>
              <a:t>Ước</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lượng</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tài</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nguyên</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hoạt</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smtClean="0">
                <a:solidFill>
                  <a:srgbClr val="0070C0"/>
                </a:solidFill>
                <a:latin typeface="Times New Roman" panose="02020603050405020304" pitchFamily="18" charset="0"/>
                <a:cs typeface="Times New Roman" panose="02020603050405020304" pitchFamily="18" charset="0"/>
              </a:rPr>
              <a:t>động</a:t>
            </a:r>
            <a:r>
              <a:rPr lang="en-US" sz="1400" i="1" dirty="0">
                <a:solidFill>
                  <a:srgbClr val="0070C0"/>
                </a:solidFill>
                <a:latin typeface="Times New Roman" panose="02020603050405020304" pitchFamily="18" charset="0"/>
                <a:cs typeface="Times New Roman" panose="02020603050405020304" pitchFamily="18" charset="0"/>
              </a:rPr>
              <a:t>.</a:t>
            </a:r>
            <a:endParaRPr lang="vi-VN" sz="1400" i="1" dirty="0">
              <a:solidFill>
                <a:srgbClr val="0070C0"/>
              </a:solidFill>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sz="1400" i="1" dirty="0" err="1">
                <a:solidFill>
                  <a:srgbClr val="0070C0"/>
                </a:solidFill>
                <a:latin typeface="Times New Roman" panose="02020603050405020304" pitchFamily="18" charset="0"/>
                <a:cs typeface="Times New Roman" panose="02020603050405020304" pitchFamily="18" charset="0"/>
              </a:rPr>
              <a:t>Ước</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lượng</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thời</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gian</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hoạt</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động</a:t>
            </a:r>
            <a:r>
              <a:rPr lang="en-US" sz="1400" i="1" dirty="0">
                <a:solidFill>
                  <a:srgbClr val="0070C0"/>
                </a:solidFill>
                <a:latin typeface="Times New Roman" panose="02020603050405020304" pitchFamily="18" charset="0"/>
                <a:cs typeface="Times New Roman" panose="02020603050405020304" pitchFamily="18" charset="0"/>
              </a:rPr>
              <a:t>.</a:t>
            </a:r>
            <a:endParaRPr lang="vi-VN" sz="1400" i="1" dirty="0">
              <a:solidFill>
                <a:srgbClr val="0070C0"/>
              </a:solidFill>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sz="1400" i="1" dirty="0" err="1">
                <a:solidFill>
                  <a:srgbClr val="0070C0"/>
                </a:solidFill>
                <a:latin typeface="Times New Roman" panose="02020603050405020304" pitchFamily="18" charset="0"/>
                <a:cs typeface="Times New Roman" panose="02020603050405020304" pitchFamily="18" charset="0"/>
              </a:rPr>
              <a:t>Phát</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triển</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kế</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hoạch</a:t>
            </a:r>
            <a:r>
              <a:rPr lang="en-US" sz="1400" i="1" dirty="0">
                <a:solidFill>
                  <a:srgbClr val="0070C0"/>
                </a:solidFill>
                <a:latin typeface="Times New Roman" panose="02020603050405020304" pitchFamily="18" charset="0"/>
                <a:cs typeface="Times New Roman" panose="02020603050405020304" pitchFamily="18" charset="0"/>
              </a:rPr>
              <a:t>.</a:t>
            </a:r>
            <a:endParaRPr lang="vi-VN" sz="1400" i="1" dirty="0">
              <a:solidFill>
                <a:srgbClr val="0070C0"/>
              </a:solidFill>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sz="1400" i="1" dirty="0" err="1">
                <a:solidFill>
                  <a:srgbClr val="0070C0"/>
                </a:solidFill>
                <a:latin typeface="Times New Roman" panose="02020603050405020304" pitchFamily="18" charset="0"/>
                <a:cs typeface="Times New Roman" panose="02020603050405020304" pitchFamily="18" charset="0"/>
              </a:rPr>
              <a:t>Ước</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lượng</a:t>
            </a:r>
            <a:r>
              <a:rPr lang="en-US" sz="1400" i="1" dirty="0">
                <a:solidFill>
                  <a:srgbClr val="0070C0"/>
                </a:solidFill>
                <a:latin typeface="Times New Roman" panose="02020603050405020304" pitchFamily="18" charset="0"/>
                <a:cs typeface="Times New Roman" panose="02020603050405020304" pitchFamily="18" charset="0"/>
              </a:rPr>
              <a:t> chi </a:t>
            </a:r>
            <a:r>
              <a:rPr lang="en-US" sz="1400" i="1" dirty="0" err="1">
                <a:solidFill>
                  <a:srgbClr val="0070C0"/>
                </a:solidFill>
                <a:latin typeface="Times New Roman" panose="02020603050405020304" pitchFamily="18" charset="0"/>
                <a:cs typeface="Times New Roman" panose="02020603050405020304" pitchFamily="18" charset="0"/>
              </a:rPr>
              <a:t>phí</a:t>
            </a:r>
            <a:r>
              <a:rPr lang="en-US" sz="1400" i="1" dirty="0">
                <a:solidFill>
                  <a:srgbClr val="00B0F0"/>
                </a:solidFill>
                <a:latin typeface="Times New Roman" panose="02020603050405020304" pitchFamily="18" charset="0"/>
                <a:cs typeface="Times New Roman" panose="02020603050405020304" pitchFamily="18" charset="0"/>
              </a:rPr>
              <a:t>.</a:t>
            </a:r>
            <a:endParaRPr lang="vi-VN" sz="1400" i="1" dirty="0">
              <a:solidFill>
                <a:srgbClr val="00B0F0"/>
              </a:solidFill>
              <a:latin typeface="Times New Roman" panose="02020603050405020304" pitchFamily="18" charset="0"/>
              <a:cs typeface="Times New Roman" panose="02020603050405020304" pitchFamily="18" charset="0"/>
            </a:endParaRPr>
          </a:p>
          <a:p>
            <a:endParaRPr lang="vi-VN" dirty="0"/>
          </a:p>
        </p:txBody>
      </p:sp>
      <p:sp>
        <p:nvSpPr>
          <p:cNvPr id="4" name="TextBox 3"/>
          <p:cNvSpPr txBox="1"/>
          <p:nvPr/>
        </p:nvSpPr>
        <p:spPr>
          <a:xfrm>
            <a:off x="9457748" y="2379769"/>
            <a:ext cx="2665969" cy="2739211"/>
          </a:xfrm>
          <a:prstGeom prst="rect">
            <a:avLst/>
          </a:prstGeom>
          <a:noFill/>
        </p:spPr>
        <p:txBody>
          <a:bodyPr wrap="square" rtlCol="0">
            <a:spAutoFit/>
          </a:bodyPr>
          <a:lstStyle/>
          <a:p>
            <a:pPr marL="285750" lvl="0" indent="-285750">
              <a:buFont typeface="Wingdings" panose="05000000000000000000" pitchFamily="2" charset="2"/>
              <a:buChar char="§"/>
            </a:pPr>
            <a:r>
              <a:rPr lang="en-US" sz="1400" i="1" dirty="0" err="1">
                <a:solidFill>
                  <a:srgbClr val="0070C0"/>
                </a:solidFill>
                <a:latin typeface="Times New Roman" panose="02020603050405020304" pitchFamily="18" charset="0"/>
                <a:cs typeface="Times New Roman" panose="02020603050405020304" pitchFamily="18" charset="0"/>
              </a:rPr>
              <a:t>Lập</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ngân</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sách</a:t>
            </a:r>
            <a:r>
              <a:rPr lang="en-US" sz="1400" i="1" dirty="0">
                <a:solidFill>
                  <a:srgbClr val="0070C0"/>
                </a:solidFill>
                <a:latin typeface="Times New Roman" panose="02020603050405020304" pitchFamily="18" charset="0"/>
                <a:cs typeface="Times New Roman" panose="02020603050405020304" pitchFamily="18" charset="0"/>
              </a:rPr>
              <a:t> chi </a:t>
            </a:r>
            <a:r>
              <a:rPr lang="en-US" sz="1400" i="1" dirty="0" err="1">
                <a:solidFill>
                  <a:srgbClr val="0070C0"/>
                </a:solidFill>
                <a:latin typeface="Times New Roman" panose="02020603050405020304" pitchFamily="18" charset="0"/>
                <a:cs typeface="Times New Roman" panose="02020603050405020304" pitchFamily="18" charset="0"/>
              </a:rPr>
              <a:t>phí</a:t>
            </a:r>
            <a:r>
              <a:rPr lang="en-US" sz="1400" i="1" dirty="0">
                <a:solidFill>
                  <a:srgbClr val="0070C0"/>
                </a:solidFill>
                <a:latin typeface="Times New Roman" panose="02020603050405020304" pitchFamily="18" charset="0"/>
                <a:cs typeface="Times New Roman" panose="02020603050405020304" pitchFamily="18" charset="0"/>
              </a:rPr>
              <a:t>.</a:t>
            </a:r>
            <a:endParaRPr lang="vi-VN" sz="1400" i="1" dirty="0">
              <a:solidFill>
                <a:srgbClr val="0070C0"/>
              </a:solidFill>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sz="1400" i="1" dirty="0" err="1">
                <a:solidFill>
                  <a:srgbClr val="0070C0"/>
                </a:solidFill>
                <a:latin typeface="Times New Roman" panose="02020603050405020304" pitchFamily="18" charset="0"/>
                <a:cs typeface="Times New Roman" panose="02020603050405020304" pitchFamily="18" charset="0"/>
              </a:rPr>
              <a:t>Quy</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hoạch</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chất</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lượng</a:t>
            </a:r>
            <a:r>
              <a:rPr lang="en-US" sz="1400" i="1" dirty="0">
                <a:solidFill>
                  <a:srgbClr val="0070C0"/>
                </a:solidFill>
                <a:latin typeface="Times New Roman" panose="02020603050405020304" pitchFamily="18" charset="0"/>
                <a:cs typeface="Times New Roman" panose="02020603050405020304" pitchFamily="18" charset="0"/>
              </a:rPr>
              <a:t>.</a:t>
            </a:r>
            <a:endParaRPr lang="vi-VN" sz="1400" i="1" dirty="0">
              <a:solidFill>
                <a:srgbClr val="0070C0"/>
              </a:solidFill>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sz="1400" i="1" dirty="0" err="1">
                <a:solidFill>
                  <a:srgbClr val="0070C0"/>
                </a:solidFill>
                <a:latin typeface="Times New Roman" panose="02020603050405020304" pitchFamily="18" charset="0"/>
                <a:cs typeface="Times New Roman" panose="02020603050405020304" pitchFamily="18" charset="0"/>
              </a:rPr>
              <a:t>Quy</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hoạch</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nhân</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lực</a:t>
            </a:r>
            <a:r>
              <a:rPr lang="en-US" sz="1400" i="1" dirty="0">
                <a:solidFill>
                  <a:srgbClr val="0070C0"/>
                </a:solidFill>
                <a:latin typeface="Times New Roman" panose="02020603050405020304" pitchFamily="18" charset="0"/>
                <a:cs typeface="Times New Roman" panose="02020603050405020304" pitchFamily="18" charset="0"/>
              </a:rPr>
              <a:t>.</a:t>
            </a:r>
            <a:endParaRPr lang="vi-VN" sz="1400" i="1" dirty="0">
              <a:solidFill>
                <a:srgbClr val="0070C0"/>
              </a:solidFill>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sz="1400" i="1" dirty="0" err="1">
                <a:solidFill>
                  <a:srgbClr val="0070C0"/>
                </a:solidFill>
                <a:latin typeface="Times New Roman" panose="02020603050405020304" pitchFamily="18" charset="0"/>
                <a:cs typeface="Times New Roman" panose="02020603050405020304" pitchFamily="18" charset="0"/>
              </a:rPr>
              <a:t>Quy</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hoạch</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truyền</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thông</a:t>
            </a:r>
            <a:r>
              <a:rPr lang="en-US" sz="1400" i="1" dirty="0">
                <a:solidFill>
                  <a:srgbClr val="0070C0"/>
                </a:solidFill>
                <a:latin typeface="Times New Roman" panose="02020603050405020304" pitchFamily="18" charset="0"/>
                <a:cs typeface="Times New Roman" panose="02020603050405020304" pitchFamily="18" charset="0"/>
              </a:rPr>
              <a:t>.</a:t>
            </a:r>
            <a:endParaRPr lang="vi-VN" sz="1400" i="1" dirty="0">
              <a:solidFill>
                <a:srgbClr val="0070C0"/>
              </a:solidFill>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sz="1400" i="1" dirty="0" err="1">
                <a:solidFill>
                  <a:srgbClr val="0070C0"/>
                </a:solidFill>
                <a:latin typeface="Times New Roman" panose="02020603050405020304" pitchFamily="18" charset="0"/>
                <a:cs typeface="Times New Roman" panose="02020603050405020304" pitchFamily="18" charset="0"/>
              </a:rPr>
              <a:t>Quy</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hoạch</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rủi</a:t>
            </a:r>
            <a:r>
              <a:rPr lang="en-US" sz="1400" i="1" dirty="0">
                <a:solidFill>
                  <a:srgbClr val="0070C0"/>
                </a:solidFill>
                <a:latin typeface="Times New Roman" panose="02020603050405020304" pitchFamily="18" charset="0"/>
                <a:cs typeface="Times New Roman" panose="02020603050405020304" pitchFamily="18" charset="0"/>
              </a:rPr>
              <a:t> ro.</a:t>
            </a:r>
            <a:endParaRPr lang="vi-VN" sz="1400" i="1" dirty="0">
              <a:solidFill>
                <a:srgbClr val="0070C0"/>
              </a:solidFill>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sz="1400" i="1" dirty="0" err="1">
                <a:solidFill>
                  <a:srgbClr val="0070C0"/>
                </a:solidFill>
                <a:latin typeface="Times New Roman" panose="02020603050405020304" pitchFamily="18" charset="0"/>
                <a:cs typeface="Times New Roman" panose="02020603050405020304" pitchFamily="18" charset="0"/>
              </a:rPr>
              <a:t>Xác</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định</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rủi</a:t>
            </a:r>
            <a:r>
              <a:rPr lang="en-US" sz="1400" i="1" dirty="0">
                <a:solidFill>
                  <a:srgbClr val="0070C0"/>
                </a:solidFill>
                <a:latin typeface="Times New Roman" panose="02020603050405020304" pitchFamily="18" charset="0"/>
                <a:cs typeface="Times New Roman" panose="02020603050405020304" pitchFamily="18" charset="0"/>
              </a:rPr>
              <a:t> ro.</a:t>
            </a:r>
            <a:endParaRPr lang="vi-VN" sz="1400" i="1" dirty="0">
              <a:solidFill>
                <a:srgbClr val="0070C0"/>
              </a:solidFill>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sz="1400" i="1" dirty="0" err="1">
                <a:solidFill>
                  <a:srgbClr val="0070C0"/>
                </a:solidFill>
                <a:latin typeface="Times New Roman" panose="02020603050405020304" pitchFamily="18" charset="0"/>
                <a:cs typeface="Times New Roman" panose="02020603050405020304" pitchFamily="18" charset="0"/>
              </a:rPr>
              <a:t>Phân</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tích</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rủi</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ro</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định</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tính</a:t>
            </a:r>
            <a:r>
              <a:rPr lang="en-US" sz="1400" i="1" dirty="0">
                <a:solidFill>
                  <a:srgbClr val="0070C0"/>
                </a:solidFill>
                <a:latin typeface="Times New Roman" panose="02020603050405020304" pitchFamily="18" charset="0"/>
                <a:cs typeface="Times New Roman" panose="02020603050405020304" pitchFamily="18" charset="0"/>
              </a:rPr>
              <a:t>.</a:t>
            </a:r>
            <a:endParaRPr lang="vi-VN" sz="1400" i="1" dirty="0">
              <a:solidFill>
                <a:srgbClr val="0070C0"/>
              </a:solidFill>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sz="1400" i="1" dirty="0" err="1">
                <a:solidFill>
                  <a:srgbClr val="0070C0"/>
                </a:solidFill>
                <a:latin typeface="Times New Roman" panose="02020603050405020304" pitchFamily="18" charset="0"/>
                <a:cs typeface="Times New Roman" panose="02020603050405020304" pitchFamily="18" charset="0"/>
              </a:rPr>
              <a:t>Phân</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tích</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rủi</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ro</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định</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lượng</a:t>
            </a:r>
            <a:r>
              <a:rPr lang="en-US" sz="1400" i="1" dirty="0">
                <a:solidFill>
                  <a:srgbClr val="0070C0"/>
                </a:solidFill>
                <a:latin typeface="Times New Roman" panose="02020603050405020304" pitchFamily="18" charset="0"/>
                <a:cs typeface="Times New Roman" panose="02020603050405020304" pitchFamily="18" charset="0"/>
              </a:rPr>
              <a:t>.</a:t>
            </a:r>
            <a:endParaRPr lang="vi-VN" sz="1400" i="1" dirty="0">
              <a:solidFill>
                <a:srgbClr val="0070C0"/>
              </a:solidFill>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sz="1400" i="1" dirty="0" err="1">
                <a:solidFill>
                  <a:srgbClr val="0070C0"/>
                </a:solidFill>
                <a:latin typeface="Times New Roman" panose="02020603050405020304" pitchFamily="18" charset="0"/>
                <a:cs typeface="Times New Roman" panose="02020603050405020304" pitchFamily="18" charset="0"/>
              </a:rPr>
              <a:t>Lập</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kế</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hoạch</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phản</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hồi</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rủi</a:t>
            </a:r>
            <a:r>
              <a:rPr lang="en-US" sz="1400" i="1" dirty="0">
                <a:solidFill>
                  <a:srgbClr val="0070C0"/>
                </a:solidFill>
                <a:latin typeface="Times New Roman" panose="02020603050405020304" pitchFamily="18" charset="0"/>
                <a:cs typeface="Times New Roman" panose="02020603050405020304" pitchFamily="18" charset="0"/>
              </a:rPr>
              <a:t> ro.</a:t>
            </a:r>
            <a:endParaRPr lang="vi-VN" sz="1400" i="1" dirty="0">
              <a:solidFill>
                <a:srgbClr val="0070C0"/>
              </a:solidFill>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sz="1400" i="1" dirty="0">
                <a:solidFill>
                  <a:srgbClr val="0070C0"/>
                </a:solidFill>
                <a:latin typeface="Times New Roman" panose="02020603050405020304" pitchFamily="18" charset="0"/>
                <a:cs typeface="Times New Roman" panose="02020603050405020304" pitchFamily="18" charset="0"/>
              </a:rPr>
              <a:t>Lên </a:t>
            </a:r>
            <a:r>
              <a:rPr lang="en-US" sz="1400" i="1" dirty="0" err="1">
                <a:solidFill>
                  <a:srgbClr val="0070C0"/>
                </a:solidFill>
                <a:latin typeface="Times New Roman" panose="02020603050405020304" pitchFamily="18" charset="0"/>
                <a:cs typeface="Times New Roman" panose="02020603050405020304" pitchFamily="18" charset="0"/>
              </a:rPr>
              <a:t>kế</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hoạch</a:t>
            </a:r>
            <a:r>
              <a:rPr lang="en-US" sz="1400" i="1" dirty="0">
                <a:solidFill>
                  <a:srgbClr val="0070C0"/>
                </a:solidFill>
                <a:latin typeface="Times New Roman" panose="02020603050405020304" pitchFamily="18" charset="0"/>
                <a:cs typeface="Times New Roman" panose="02020603050405020304" pitchFamily="18" charset="0"/>
              </a:rPr>
              <a:t> mua </a:t>
            </a:r>
            <a:r>
              <a:rPr lang="en-US" sz="1400" i="1" dirty="0" err="1">
                <a:solidFill>
                  <a:srgbClr val="0070C0"/>
                </a:solidFill>
                <a:latin typeface="Times New Roman" panose="02020603050405020304" pitchFamily="18" charset="0"/>
                <a:cs typeface="Times New Roman" panose="02020603050405020304" pitchFamily="18" charset="0"/>
              </a:rPr>
              <a:t>và</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thầu</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lại</a:t>
            </a:r>
            <a:r>
              <a:rPr lang="en-US" sz="1400" i="1" dirty="0">
                <a:solidFill>
                  <a:srgbClr val="0070C0"/>
                </a:solidFill>
                <a:latin typeface="Times New Roman" panose="02020603050405020304" pitchFamily="18" charset="0"/>
                <a:cs typeface="Times New Roman" panose="02020603050405020304" pitchFamily="18" charset="0"/>
              </a:rPr>
              <a:t>.</a:t>
            </a:r>
            <a:endParaRPr lang="vi-VN" sz="1400" i="1" dirty="0">
              <a:solidFill>
                <a:srgbClr val="0070C0"/>
              </a:solidFill>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sz="1400" i="1" dirty="0" err="1">
                <a:solidFill>
                  <a:srgbClr val="0070C0"/>
                </a:solidFill>
                <a:latin typeface="Times New Roman" panose="02020603050405020304" pitchFamily="18" charset="0"/>
                <a:cs typeface="Times New Roman" panose="02020603050405020304" pitchFamily="18" charset="0"/>
              </a:rPr>
              <a:t>Hợp</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đồng</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kế</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hoạch</a:t>
            </a:r>
            <a:endParaRPr lang="vi-VN" sz="1400" i="1"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vi-VN" dirty="0"/>
          </a:p>
        </p:txBody>
      </p:sp>
      <p:sp>
        <p:nvSpPr>
          <p:cNvPr id="5" name="TextBox 4"/>
          <p:cNvSpPr txBox="1"/>
          <p:nvPr/>
        </p:nvSpPr>
        <p:spPr>
          <a:xfrm>
            <a:off x="6525290" y="5446919"/>
            <a:ext cx="5164729" cy="523220"/>
          </a:xfrm>
          <a:prstGeom prst="rect">
            <a:avLst/>
          </a:prstGeom>
          <a:noFill/>
        </p:spPr>
        <p:txBody>
          <a:bodyPr wrap="square" rtlCol="0">
            <a:spAutoFit/>
          </a:bodyPr>
          <a:lstStyle/>
          <a:p>
            <a:r>
              <a:rPr lang="en-US" sz="1400" i="1" dirty="0" err="1" smtClean="0">
                <a:solidFill>
                  <a:srgbClr val="0070C0"/>
                </a:solidFill>
                <a:latin typeface="Times New Roman" panose="02020603050405020304" pitchFamily="18" charset="0"/>
                <a:cs typeface="Times New Roman" panose="02020603050405020304" pitchFamily="18" charset="0"/>
              </a:rPr>
              <a:t>Bản</a:t>
            </a:r>
            <a:r>
              <a:rPr lang="en-US" sz="1400" i="1" dirty="0" smtClean="0">
                <a:solidFill>
                  <a:srgbClr val="0070C0"/>
                </a:solidFill>
                <a:latin typeface="Times New Roman" panose="02020603050405020304" pitchFamily="18" charset="0"/>
                <a:cs typeface="Times New Roman" panose="02020603050405020304" pitchFamily="18" charset="0"/>
              </a:rPr>
              <a:t> </a:t>
            </a:r>
            <a:r>
              <a:rPr lang="en-US" sz="1400" i="1" dirty="0" err="1" smtClean="0">
                <a:solidFill>
                  <a:srgbClr val="0070C0"/>
                </a:solidFill>
                <a:latin typeface="Times New Roman" panose="02020603050405020304" pitchFamily="18" charset="0"/>
                <a:cs typeface="Times New Roman" panose="02020603050405020304" pitchFamily="18" charset="0"/>
              </a:rPr>
              <a:t>chất</a:t>
            </a:r>
            <a:r>
              <a:rPr lang="en-US" sz="1400" i="1" dirty="0" smtClean="0">
                <a:solidFill>
                  <a:srgbClr val="0070C0"/>
                </a:solidFill>
                <a:latin typeface="Times New Roman" panose="02020603050405020304" pitchFamily="18" charset="0"/>
                <a:cs typeface="Times New Roman" panose="02020603050405020304" pitchFamily="18" charset="0"/>
              </a:rPr>
              <a:t> </a:t>
            </a:r>
            <a:r>
              <a:rPr lang="en-US" sz="1400" i="1" dirty="0" err="1" smtClean="0">
                <a:solidFill>
                  <a:srgbClr val="0070C0"/>
                </a:solidFill>
                <a:latin typeface="Times New Roman" panose="02020603050405020304" pitchFamily="18" charset="0"/>
                <a:cs typeface="Times New Roman" panose="02020603050405020304" pitchFamily="18" charset="0"/>
              </a:rPr>
              <a:t>đa</a:t>
            </a:r>
            <a:r>
              <a:rPr lang="en-US" sz="1400" i="1" dirty="0" smtClean="0">
                <a:solidFill>
                  <a:srgbClr val="0070C0"/>
                </a:solidFill>
                <a:latin typeface="Times New Roman" panose="02020603050405020304" pitchFamily="18" charset="0"/>
                <a:cs typeface="Times New Roman" panose="02020603050405020304" pitchFamily="18" charset="0"/>
              </a:rPr>
              <a:t> </a:t>
            </a:r>
            <a:r>
              <a:rPr lang="en-US" sz="1400" i="1" dirty="0" err="1" smtClean="0">
                <a:solidFill>
                  <a:srgbClr val="0070C0"/>
                </a:solidFill>
                <a:latin typeface="Times New Roman" panose="02020603050405020304" pitchFamily="18" charset="0"/>
                <a:cs typeface="Times New Roman" panose="02020603050405020304" pitchFamily="18" charset="0"/>
              </a:rPr>
              <a:t>chiều</a:t>
            </a:r>
            <a:r>
              <a:rPr lang="en-US" sz="1400" i="1" dirty="0" smtClean="0">
                <a:solidFill>
                  <a:srgbClr val="0070C0"/>
                </a:solidFill>
                <a:latin typeface="Times New Roman" panose="02020603050405020304" pitchFamily="18" charset="0"/>
                <a:cs typeface="Times New Roman" panose="02020603050405020304" pitchFamily="18" charset="0"/>
              </a:rPr>
              <a:t> </a:t>
            </a:r>
            <a:r>
              <a:rPr lang="en-US" sz="1400" i="1" dirty="0" err="1" smtClean="0">
                <a:solidFill>
                  <a:srgbClr val="0070C0"/>
                </a:solidFill>
                <a:latin typeface="Times New Roman" panose="02020603050405020304" pitchFamily="18" charset="0"/>
                <a:cs typeface="Times New Roman" panose="02020603050405020304" pitchFamily="18" charset="0"/>
              </a:rPr>
              <a:t>của</a:t>
            </a:r>
            <a:r>
              <a:rPr lang="en-US" sz="1400" i="1" dirty="0" smtClean="0">
                <a:solidFill>
                  <a:srgbClr val="0070C0"/>
                </a:solidFill>
                <a:latin typeface="Times New Roman" panose="02020603050405020304" pitchFamily="18" charset="0"/>
                <a:cs typeface="Times New Roman" panose="02020603050405020304" pitchFamily="18" charset="0"/>
              </a:rPr>
              <a:t> </a:t>
            </a:r>
            <a:r>
              <a:rPr lang="en-US" sz="1400" i="1" dirty="0" err="1" smtClean="0">
                <a:solidFill>
                  <a:srgbClr val="0070C0"/>
                </a:solidFill>
                <a:latin typeface="Times New Roman" panose="02020603050405020304" pitchFamily="18" charset="0"/>
                <a:cs typeface="Times New Roman" panose="02020603050405020304" pitchFamily="18" charset="0"/>
              </a:rPr>
              <a:t>khóa</a:t>
            </a:r>
            <a:r>
              <a:rPr lang="en-US" sz="1400" i="1" dirty="0" smtClean="0">
                <a:solidFill>
                  <a:srgbClr val="0070C0"/>
                </a:solidFill>
                <a:latin typeface="Times New Roman" panose="02020603050405020304" pitchFamily="18" charset="0"/>
                <a:cs typeface="Times New Roman" panose="02020603050405020304" pitchFamily="18" charset="0"/>
              </a:rPr>
              <a:t> </a:t>
            </a:r>
            <a:r>
              <a:rPr lang="en-US" sz="1400" i="1" dirty="0" err="1" smtClean="0">
                <a:solidFill>
                  <a:srgbClr val="0070C0"/>
                </a:solidFill>
                <a:latin typeface="Times New Roman" panose="02020603050405020304" pitchFamily="18" charset="0"/>
                <a:cs typeface="Times New Roman" panose="02020603050405020304" pitchFamily="18" charset="0"/>
              </a:rPr>
              <a:t>học</a:t>
            </a:r>
            <a:r>
              <a:rPr lang="en-US" sz="1400" i="1" dirty="0" smtClean="0">
                <a:solidFill>
                  <a:srgbClr val="0070C0"/>
                </a:solidFill>
                <a:latin typeface="Times New Roman" panose="02020603050405020304" pitchFamily="18" charset="0"/>
                <a:cs typeface="Times New Roman" panose="02020603050405020304" pitchFamily="18" charset="0"/>
              </a:rPr>
              <a:t> </a:t>
            </a:r>
            <a:r>
              <a:rPr lang="en-US" sz="1400" i="1" dirty="0" err="1" smtClean="0">
                <a:solidFill>
                  <a:srgbClr val="0070C0"/>
                </a:solidFill>
                <a:latin typeface="Times New Roman" panose="02020603050405020304" pitchFamily="18" charset="0"/>
                <a:cs typeface="Times New Roman" panose="02020603050405020304" pitchFamily="18" charset="0"/>
              </a:rPr>
              <a:t>quản</a:t>
            </a:r>
            <a:r>
              <a:rPr lang="en-US" sz="1400" i="1" dirty="0" smtClean="0">
                <a:solidFill>
                  <a:srgbClr val="0070C0"/>
                </a:solidFill>
                <a:latin typeface="Times New Roman" panose="02020603050405020304" pitchFamily="18" charset="0"/>
                <a:cs typeface="Times New Roman" panose="02020603050405020304" pitchFamily="18" charset="0"/>
              </a:rPr>
              <a:t> </a:t>
            </a:r>
            <a:r>
              <a:rPr lang="en-US" sz="1400" i="1" dirty="0" err="1" smtClean="0">
                <a:solidFill>
                  <a:srgbClr val="0070C0"/>
                </a:solidFill>
                <a:latin typeface="Times New Roman" panose="02020603050405020304" pitchFamily="18" charset="0"/>
                <a:cs typeface="Times New Roman" panose="02020603050405020304" pitchFamily="18" charset="0"/>
              </a:rPr>
              <a:t>lý</a:t>
            </a:r>
            <a:r>
              <a:rPr lang="en-US" sz="1400" i="1" dirty="0" smtClean="0">
                <a:solidFill>
                  <a:srgbClr val="0070C0"/>
                </a:solidFill>
                <a:latin typeface="Times New Roman" panose="02020603050405020304" pitchFamily="18" charset="0"/>
                <a:cs typeface="Times New Roman" panose="02020603050405020304" pitchFamily="18" charset="0"/>
              </a:rPr>
              <a:t> </a:t>
            </a:r>
            <a:r>
              <a:rPr lang="en-US" sz="1400" i="1" dirty="0" err="1" smtClean="0">
                <a:solidFill>
                  <a:srgbClr val="0070C0"/>
                </a:solidFill>
                <a:latin typeface="Times New Roman" panose="02020603050405020304" pitchFamily="18" charset="0"/>
                <a:cs typeface="Times New Roman" panose="02020603050405020304" pitchFamily="18" charset="0"/>
              </a:rPr>
              <a:t>dự</a:t>
            </a:r>
            <a:r>
              <a:rPr lang="en-US" sz="1400" i="1" dirty="0" smtClean="0">
                <a:solidFill>
                  <a:srgbClr val="0070C0"/>
                </a:solidFill>
                <a:latin typeface="Times New Roman" panose="02020603050405020304" pitchFamily="18" charset="0"/>
                <a:cs typeface="Times New Roman" panose="02020603050405020304" pitchFamily="18" charset="0"/>
              </a:rPr>
              <a:t> </a:t>
            </a:r>
            <a:r>
              <a:rPr lang="en-US" sz="1400" i="1" dirty="0" err="1" smtClean="0">
                <a:solidFill>
                  <a:srgbClr val="0070C0"/>
                </a:solidFill>
                <a:latin typeface="Times New Roman" panose="02020603050405020304" pitchFamily="18" charset="0"/>
                <a:cs typeface="Times New Roman" panose="02020603050405020304" pitchFamily="18" charset="0"/>
              </a:rPr>
              <a:t>án</a:t>
            </a:r>
            <a:r>
              <a:rPr lang="en-US" sz="1400" i="1" dirty="0" smtClean="0">
                <a:solidFill>
                  <a:srgbClr val="0070C0"/>
                </a:solidFill>
                <a:latin typeface="Times New Roman" panose="02020603050405020304" pitchFamily="18" charset="0"/>
                <a:cs typeface="Times New Roman" panose="02020603050405020304" pitchFamily="18" charset="0"/>
              </a:rPr>
              <a:t> </a:t>
            </a:r>
            <a:r>
              <a:rPr lang="en-US" sz="1400" i="1" dirty="0" err="1" smtClean="0">
                <a:solidFill>
                  <a:srgbClr val="0070C0"/>
                </a:solidFill>
                <a:latin typeface="Times New Roman" panose="02020603050405020304" pitchFamily="18" charset="0"/>
                <a:cs typeface="Times New Roman" panose="02020603050405020304" pitchFamily="18" charset="0"/>
              </a:rPr>
              <a:t>lăp</a:t>
            </a:r>
            <a:r>
              <a:rPr lang="en-US" sz="1400" i="1" dirty="0" smtClean="0">
                <a:solidFill>
                  <a:srgbClr val="0070C0"/>
                </a:solidFill>
                <a:latin typeface="Times New Roman" panose="02020603050405020304" pitchFamily="18" charset="0"/>
                <a:cs typeface="Times New Roman" panose="02020603050405020304" pitchFamily="18" charset="0"/>
              </a:rPr>
              <a:t> </a:t>
            </a:r>
            <a:r>
              <a:rPr lang="en-US" sz="1400" i="1" dirty="0" err="1" smtClean="0">
                <a:solidFill>
                  <a:srgbClr val="0070C0"/>
                </a:solidFill>
                <a:latin typeface="Times New Roman" panose="02020603050405020304" pitchFamily="18" charset="0"/>
                <a:cs typeface="Times New Roman" panose="02020603050405020304" pitchFamily="18" charset="0"/>
              </a:rPr>
              <a:t>lại</a:t>
            </a:r>
            <a:r>
              <a:rPr lang="en-US" sz="1400" i="1" dirty="0" smtClean="0">
                <a:solidFill>
                  <a:srgbClr val="0070C0"/>
                </a:solidFill>
                <a:latin typeface="Times New Roman" panose="02020603050405020304" pitchFamily="18" charset="0"/>
                <a:cs typeface="Times New Roman" panose="02020603050405020304" pitchFamily="18" charset="0"/>
              </a:rPr>
              <a:t> </a:t>
            </a:r>
            <a:r>
              <a:rPr lang="en-US" sz="1400" i="1" dirty="0" err="1" smtClean="0">
                <a:solidFill>
                  <a:srgbClr val="0070C0"/>
                </a:solidFill>
                <a:latin typeface="Times New Roman" panose="02020603050405020304" pitchFamily="18" charset="0"/>
                <a:cs typeface="Times New Roman" panose="02020603050405020304" pitchFamily="18" charset="0"/>
              </a:rPr>
              <a:t>các</a:t>
            </a:r>
            <a:r>
              <a:rPr lang="en-US" sz="1400" i="1" dirty="0" smtClean="0">
                <a:solidFill>
                  <a:srgbClr val="0070C0"/>
                </a:solidFill>
                <a:latin typeface="Times New Roman" panose="02020603050405020304" pitchFamily="18" charset="0"/>
                <a:cs typeface="Times New Roman" panose="02020603050405020304" pitchFamily="18" charset="0"/>
              </a:rPr>
              <a:t> </a:t>
            </a:r>
            <a:r>
              <a:rPr lang="en-US" sz="1400" i="1" dirty="0" err="1" smtClean="0">
                <a:solidFill>
                  <a:srgbClr val="0070C0"/>
                </a:solidFill>
                <a:latin typeface="Times New Roman" panose="02020603050405020304" pitchFamily="18" charset="0"/>
                <a:cs typeface="Times New Roman" panose="02020603050405020304" pitchFamily="18" charset="0"/>
              </a:rPr>
              <a:t>vòng</a:t>
            </a:r>
            <a:r>
              <a:rPr lang="en-US" sz="1400" i="1" dirty="0" smtClean="0">
                <a:solidFill>
                  <a:srgbClr val="0070C0"/>
                </a:solidFill>
                <a:latin typeface="Times New Roman" panose="02020603050405020304" pitchFamily="18" charset="0"/>
                <a:cs typeface="Times New Roman" panose="02020603050405020304" pitchFamily="18" charset="0"/>
              </a:rPr>
              <a:t> </a:t>
            </a:r>
            <a:r>
              <a:rPr lang="en-US" sz="1400" i="1" dirty="0" err="1" smtClean="0">
                <a:solidFill>
                  <a:srgbClr val="0070C0"/>
                </a:solidFill>
                <a:latin typeface="Times New Roman" panose="02020603050405020304" pitchFamily="18" charset="0"/>
                <a:cs typeface="Times New Roman" panose="02020603050405020304" pitchFamily="18" charset="0"/>
              </a:rPr>
              <a:t>phản</a:t>
            </a:r>
            <a:r>
              <a:rPr lang="en-US" sz="1400" i="1" dirty="0" smtClean="0">
                <a:solidFill>
                  <a:srgbClr val="0070C0"/>
                </a:solidFill>
                <a:latin typeface="Times New Roman" panose="02020603050405020304" pitchFamily="18" charset="0"/>
                <a:cs typeface="Times New Roman" panose="02020603050405020304" pitchFamily="18" charset="0"/>
              </a:rPr>
              <a:t> </a:t>
            </a:r>
            <a:r>
              <a:rPr lang="en-US" sz="1400" i="1" dirty="0" err="1" smtClean="0">
                <a:solidFill>
                  <a:srgbClr val="0070C0"/>
                </a:solidFill>
                <a:latin typeface="Times New Roman" panose="02020603050405020304" pitchFamily="18" charset="0"/>
                <a:cs typeface="Times New Roman" panose="02020603050405020304" pitchFamily="18" charset="0"/>
              </a:rPr>
              <a:t>hồi</a:t>
            </a:r>
            <a:r>
              <a:rPr lang="en-US" sz="1400" i="1" dirty="0" smtClean="0">
                <a:solidFill>
                  <a:srgbClr val="0070C0"/>
                </a:solidFill>
                <a:latin typeface="Times New Roman" panose="02020603050405020304" pitchFamily="18" charset="0"/>
                <a:cs typeface="Times New Roman" panose="02020603050405020304" pitchFamily="18" charset="0"/>
              </a:rPr>
              <a:t> </a:t>
            </a:r>
            <a:r>
              <a:rPr lang="en-US" sz="1400" i="1" dirty="0" err="1" smtClean="0">
                <a:solidFill>
                  <a:srgbClr val="0070C0"/>
                </a:solidFill>
                <a:latin typeface="Times New Roman" panose="02020603050405020304" pitchFamily="18" charset="0"/>
                <a:cs typeface="Times New Roman" panose="02020603050405020304" pitchFamily="18" charset="0"/>
              </a:rPr>
              <a:t>để</a:t>
            </a:r>
            <a:r>
              <a:rPr lang="en-US" sz="1400" i="1" dirty="0" smtClean="0">
                <a:solidFill>
                  <a:srgbClr val="0070C0"/>
                </a:solidFill>
                <a:latin typeface="Times New Roman" panose="02020603050405020304" pitchFamily="18" charset="0"/>
                <a:cs typeface="Times New Roman" panose="02020603050405020304" pitchFamily="18" charset="0"/>
              </a:rPr>
              <a:t> </a:t>
            </a:r>
            <a:r>
              <a:rPr lang="en-US" sz="1400" i="1" dirty="0" err="1" smtClean="0">
                <a:solidFill>
                  <a:srgbClr val="0070C0"/>
                </a:solidFill>
                <a:latin typeface="Times New Roman" panose="02020603050405020304" pitchFamily="18" charset="0"/>
                <a:cs typeface="Times New Roman" panose="02020603050405020304" pitchFamily="18" charset="0"/>
              </a:rPr>
              <a:t>phân</a:t>
            </a:r>
            <a:r>
              <a:rPr lang="en-US" sz="1400" i="1" dirty="0" smtClean="0">
                <a:solidFill>
                  <a:srgbClr val="0070C0"/>
                </a:solidFill>
                <a:latin typeface="Times New Roman" panose="02020603050405020304" pitchFamily="18" charset="0"/>
                <a:cs typeface="Times New Roman" panose="02020603050405020304" pitchFamily="18" charset="0"/>
              </a:rPr>
              <a:t> </a:t>
            </a:r>
            <a:r>
              <a:rPr lang="en-US" sz="1400" i="1" dirty="0" err="1" smtClean="0">
                <a:solidFill>
                  <a:srgbClr val="0070C0"/>
                </a:solidFill>
                <a:latin typeface="Times New Roman" panose="02020603050405020304" pitchFamily="18" charset="0"/>
                <a:cs typeface="Times New Roman" panose="02020603050405020304" pitchFamily="18" charset="0"/>
              </a:rPr>
              <a:t>tích</a:t>
            </a:r>
            <a:r>
              <a:rPr lang="en-US" sz="1400" i="1" dirty="0" smtClean="0">
                <a:solidFill>
                  <a:srgbClr val="0070C0"/>
                </a:solidFill>
                <a:latin typeface="Times New Roman" panose="02020603050405020304" pitchFamily="18" charset="0"/>
                <a:cs typeface="Times New Roman" panose="02020603050405020304" pitchFamily="18" charset="0"/>
              </a:rPr>
              <a:t> </a:t>
            </a:r>
            <a:r>
              <a:rPr lang="en-US" sz="1400" i="1" dirty="0" err="1" smtClean="0">
                <a:solidFill>
                  <a:srgbClr val="0070C0"/>
                </a:solidFill>
                <a:latin typeface="Times New Roman" panose="02020603050405020304" pitchFamily="18" charset="0"/>
                <a:cs typeface="Times New Roman" panose="02020603050405020304" pitchFamily="18" charset="0"/>
              </a:rPr>
              <a:t>bổ</a:t>
            </a:r>
            <a:r>
              <a:rPr lang="en-US" sz="1400" i="1" dirty="0" smtClean="0">
                <a:solidFill>
                  <a:srgbClr val="0070C0"/>
                </a:solidFill>
                <a:latin typeface="Times New Roman" panose="02020603050405020304" pitchFamily="18" charset="0"/>
                <a:cs typeface="Times New Roman" panose="02020603050405020304" pitchFamily="18" charset="0"/>
              </a:rPr>
              <a:t> sung</a:t>
            </a:r>
            <a:endParaRPr lang="vi-VN" sz="1400" i="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45877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523220"/>
          </a:xfrm>
          <a:prstGeom prst="rect">
            <a:avLst/>
          </a:prstGeom>
          <a:noFill/>
        </p:spPr>
        <p:txBody>
          <a:bodyPr wrap="square" rtlCol="0">
            <a:spAutoFit/>
          </a:bodyPr>
          <a:lstStyle/>
          <a:p>
            <a:r>
              <a:rPr lang="en-US" sz="1400" b="1" dirty="0" smtClean="0">
                <a:solidFill>
                  <a:schemeClr val="bg1"/>
                </a:solidFill>
                <a:latin typeface="Times New Roman" panose="02020603050405020304" pitchFamily="18" charset="0"/>
                <a:cs typeface="Times New Roman" panose="02020603050405020304" pitchFamily="18" charset="0"/>
              </a:rPr>
              <a:t>Planning Processes</a:t>
            </a:r>
            <a:endParaRPr lang="en-US" sz="1400" b="1" dirty="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2514600" y="2917603"/>
            <a:ext cx="1463040" cy="830997"/>
          </a:xfrm>
          <a:prstGeom prst="rect">
            <a:avLst/>
          </a:prstGeom>
          <a:noFill/>
        </p:spPr>
        <p:txBody>
          <a:bodyPr wrap="square" rtlCol="0">
            <a:spAutoFit/>
          </a:bodyPr>
          <a:lstStyle/>
          <a:p>
            <a:r>
              <a:rPr lang="en-US" sz="1600" b="1" dirty="0" smtClean="0">
                <a:solidFill>
                  <a:schemeClr val="bg1"/>
                </a:solidFill>
                <a:latin typeface="Times New Roman" panose="02020603050405020304" pitchFamily="18" charset="0"/>
                <a:cs typeface="Times New Roman" panose="02020603050405020304" pitchFamily="18" charset="0"/>
              </a:rPr>
              <a:t>Initialing Processes</a:t>
            </a:r>
          </a:p>
          <a:p>
            <a:endParaRPr lang="en-US" sz="1600"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466230" y="4318762"/>
            <a:ext cx="1577340" cy="523220"/>
          </a:xfrm>
          <a:prstGeom prst="rect">
            <a:avLst/>
          </a:prstGeom>
          <a:noFill/>
        </p:spPr>
        <p:txBody>
          <a:bodyPr wrap="square" rtlCol="0">
            <a:spAutoFit/>
          </a:bodyPr>
          <a:lstStyle/>
          <a:p>
            <a:r>
              <a:rPr lang="en-US" sz="1400" b="1" dirty="0" smtClean="0">
                <a:solidFill>
                  <a:schemeClr val="bg1"/>
                </a:solidFill>
                <a:latin typeface="Times New Roman" panose="02020603050405020304" pitchFamily="18" charset="0"/>
                <a:cs typeface="Times New Roman" panose="02020603050405020304" pitchFamily="18" charset="0"/>
              </a:rPr>
              <a:t>Executing Processes</a:t>
            </a:r>
            <a:endParaRPr lang="en-US" sz="1400" b="1"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6217920" y="2917603"/>
            <a:ext cx="1508760" cy="584775"/>
          </a:xfrm>
          <a:prstGeom prst="rect">
            <a:avLst/>
          </a:prstGeom>
          <a:noFill/>
        </p:spPr>
        <p:txBody>
          <a:bodyPr wrap="square" rtlCol="0">
            <a:spAutoFit/>
          </a:bodyPr>
          <a:lstStyle/>
          <a:p>
            <a:r>
              <a:rPr lang="en-US" sz="1600" b="1" dirty="0" smtClean="0">
                <a:solidFill>
                  <a:schemeClr val="bg1"/>
                </a:solidFill>
                <a:latin typeface="Times New Roman" panose="02020603050405020304" pitchFamily="18" charset="0"/>
                <a:cs typeface="Times New Roman" panose="02020603050405020304" pitchFamily="18" charset="0"/>
              </a:rPr>
              <a:t>Closing Processes</a:t>
            </a:r>
            <a:endParaRPr lang="en-US" sz="1600" b="1" dirty="0">
              <a:solidFill>
                <a:schemeClr val="bg1"/>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457199" y="434340"/>
            <a:ext cx="11497734" cy="830997"/>
          </a:xfrm>
          <a:prstGeom prst="rect">
            <a:avLst/>
          </a:prstGeom>
          <a:noFill/>
        </p:spPr>
        <p:txBody>
          <a:bodyPr wrap="square" rtlCol="0">
            <a:spAutoFit/>
          </a:bodyPr>
          <a:lstStyle/>
          <a:p>
            <a:r>
              <a:rPr lang="en-US" sz="2400" b="1" u="sng">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Planning Processes </a:t>
            </a:r>
            <a:r>
              <a:rPr lang="en-US" sz="2400" b="1" u="sng" smtClean="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Activities</a:t>
            </a:r>
            <a:r>
              <a:rPr lang="en-US" sz="2400" b="1" i="1" smtClean="0">
                <a:ln w="0"/>
                <a:solidFill>
                  <a:srgbClr val="00B0F0"/>
                </a:solidFill>
                <a:latin typeface="Times New Roman" panose="02020603050405020304" pitchFamily="18" charset="0"/>
                <a:cs typeface="Times New Roman" panose="02020603050405020304" pitchFamily="18" charset="0"/>
              </a:rPr>
              <a:t>		</a:t>
            </a:r>
            <a:r>
              <a:rPr lang="en-US" sz="2400" b="1" i="1" smtClean="0">
                <a:ln w="0"/>
                <a:solidFill>
                  <a:srgbClr val="0070C0"/>
                </a:solidFill>
                <a:latin typeface="Times New Roman" panose="02020603050405020304" pitchFamily="18" charset="0"/>
                <a:cs typeface="Times New Roman" panose="02020603050405020304" pitchFamily="18" charset="0"/>
              </a:rPr>
              <a:t>Các </a:t>
            </a:r>
            <a:r>
              <a:rPr lang="en-US" sz="2400" b="1" i="1">
                <a:ln w="0"/>
                <a:solidFill>
                  <a:srgbClr val="0070C0"/>
                </a:solidFill>
                <a:latin typeface="Times New Roman" panose="02020603050405020304" pitchFamily="18" charset="0"/>
                <a:cs typeface="Times New Roman" panose="02020603050405020304" pitchFamily="18" charset="0"/>
              </a:rPr>
              <a:t>hoạt động của quy trình lập kế hoạch</a:t>
            </a:r>
          </a:p>
          <a:p>
            <a:endParaRPr lang="en-US" sz="2400" b="1" u="sng" dirty="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3" name="TextBox 12"/>
          <p:cNvSpPr txBox="1"/>
          <p:nvPr/>
        </p:nvSpPr>
        <p:spPr>
          <a:xfrm>
            <a:off x="457199" y="1166542"/>
            <a:ext cx="5107261" cy="5016758"/>
          </a:xfrm>
          <a:prstGeom prst="rect">
            <a:avLst/>
          </a:prstGeom>
          <a:noFill/>
        </p:spPr>
        <p:txBody>
          <a:bodyPr wrap="square" rtlCol="0">
            <a:spAutoFit/>
          </a:bodyPr>
          <a:lstStyle/>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Planning processes activities include :		</a:t>
            </a:r>
            <a:r>
              <a:rPr lang="en-US" sz="1600" dirty="0" smtClean="0">
                <a:latin typeface="Times New Roman" panose="02020603050405020304" pitchFamily="18" charset="0"/>
                <a:cs typeface="Times New Roman" panose="02020603050405020304" pitchFamily="18" charset="0"/>
              </a:rPr>
              <a:t>	</a:t>
            </a:r>
            <a:endParaRPr lang="en-US" sz="1600" i="1" dirty="0">
              <a:solidFill>
                <a:srgbClr val="00B0F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Developing the project management </a:t>
            </a:r>
            <a:r>
              <a:rPr lang="en-US" sz="1600" dirty="0" smtClean="0">
                <a:latin typeface="Times New Roman" panose="02020603050405020304" pitchFamily="18" charset="0"/>
                <a:cs typeface="Times New Roman" panose="02020603050405020304" pitchFamily="18" charset="0"/>
              </a:rPr>
              <a:t>plan</a:t>
            </a:r>
          </a:p>
          <a:p>
            <a:pPr marL="742950" lvl="1" indent="-285750">
              <a:buFont typeface="Wingdings" panose="05000000000000000000" pitchFamily="2" charset="2"/>
              <a:buChar char="§"/>
            </a:pPr>
            <a:r>
              <a:rPr lang="en-US" sz="1600" dirty="0" smtClean="0">
                <a:latin typeface="Times New Roman" panose="02020603050405020304" pitchFamily="18" charset="0"/>
                <a:cs typeface="Times New Roman" panose="02020603050405020304" pitchFamily="18" charset="0"/>
              </a:rPr>
              <a:t>Identifying</a:t>
            </a:r>
            <a:r>
              <a:rPr lang="en-US" sz="1600" dirty="0">
                <a:latin typeface="Times New Roman" panose="02020603050405020304" pitchFamily="18" charset="0"/>
                <a:cs typeface="Times New Roman" panose="02020603050405020304" pitchFamily="18" charset="0"/>
              </a:rPr>
              <a:t>, defining, and maturing the project scope and project </a:t>
            </a:r>
            <a:r>
              <a:rPr lang="en-US" sz="1600" dirty="0" smtClean="0">
                <a:latin typeface="Times New Roman" panose="02020603050405020304" pitchFamily="18" charset="0"/>
                <a:cs typeface="Times New Roman" panose="02020603050405020304" pitchFamily="18" charset="0"/>
              </a:rPr>
              <a:t>cost</a:t>
            </a:r>
            <a:endParaRPr lang="en-US" sz="1600" i="1" dirty="0">
              <a:solidFill>
                <a:srgbClr val="00B0F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Scheduling the project activities that occur within the </a:t>
            </a:r>
            <a:r>
              <a:rPr lang="en-US" sz="1600" dirty="0" smtClean="0">
                <a:latin typeface="Times New Roman" panose="02020603050405020304" pitchFamily="18" charset="0"/>
                <a:cs typeface="Times New Roman" panose="02020603050405020304" pitchFamily="18" charset="0"/>
              </a:rPr>
              <a:t>project</a:t>
            </a:r>
          </a:p>
          <a:p>
            <a:pPr marL="742950" lvl="1" indent="-285750">
              <a:buFont typeface="Wingdings" panose="05000000000000000000" pitchFamily="2" charset="2"/>
              <a:buChar char="§"/>
            </a:pPr>
            <a:r>
              <a:rPr lang="en-US" sz="1600" dirty="0" smtClean="0">
                <a:latin typeface="Times New Roman" panose="02020603050405020304" pitchFamily="18" charset="0"/>
                <a:cs typeface="Times New Roman" panose="02020603050405020304" pitchFamily="18" charset="0"/>
              </a:rPr>
              <a:t>Estimating </a:t>
            </a:r>
            <a:r>
              <a:rPr lang="en-US" sz="1600" dirty="0">
                <a:latin typeface="Times New Roman" panose="02020603050405020304" pitchFamily="18" charset="0"/>
                <a:cs typeface="Times New Roman" panose="02020603050405020304" pitchFamily="18" charset="0"/>
              </a:rPr>
              <a:t>the resources, work periods, and cost of resource needed to complete project </a:t>
            </a:r>
            <a:r>
              <a:rPr lang="en-US" sz="1600" dirty="0" smtClean="0">
                <a:latin typeface="Times New Roman" panose="02020603050405020304" pitchFamily="18" charset="0"/>
                <a:cs typeface="Times New Roman" panose="02020603050405020304" pitchFamily="18" charset="0"/>
              </a:rPr>
              <a:t>activities</a:t>
            </a:r>
            <a:endParaRPr lang="en-US" sz="1600" i="1" dirty="0">
              <a:solidFill>
                <a:srgbClr val="00B0F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Establishing plans for handling risk, form risk management planning to risk response </a:t>
            </a:r>
            <a:r>
              <a:rPr lang="en-US" sz="1600" dirty="0" smtClean="0">
                <a:latin typeface="Times New Roman" panose="02020603050405020304" pitchFamily="18" charset="0"/>
                <a:cs typeface="Times New Roman" panose="02020603050405020304" pitchFamily="18" charset="0"/>
              </a:rPr>
              <a:t>planning</a:t>
            </a:r>
            <a:endParaRPr lang="en-US" sz="1600" i="1" dirty="0">
              <a:solidFill>
                <a:srgbClr val="00B0F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Identifying relevant quality </a:t>
            </a:r>
            <a:r>
              <a:rPr lang="en-US" sz="1600" dirty="0" smtClean="0">
                <a:latin typeface="Times New Roman" panose="02020603050405020304" pitchFamily="18" charset="0"/>
                <a:cs typeface="Times New Roman" panose="02020603050405020304" pitchFamily="18" charset="0"/>
              </a:rPr>
              <a:t>standards</a:t>
            </a:r>
          </a:p>
          <a:p>
            <a:pPr marL="742950" lvl="1" indent="-285750">
              <a:buFont typeface="Wingdings" panose="05000000000000000000" pitchFamily="2" charset="2"/>
              <a:buChar char="§"/>
            </a:pPr>
            <a:r>
              <a:rPr lang="en-US" sz="1600" dirty="0" smtClean="0">
                <a:latin typeface="Times New Roman" panose="02020603050405020304" pitchFamily="18" charset="0"/>
                <a:cs typeface="Times New Roman" panose="02020603050405020304" pitchFamily="18" charset="0"/>
              </a:rPr>
              <a:t>Identifying </a:t>
            </a:r>
            <a:r>
              <a:rPr lang="en-US" sz="1600" dirty="0">
                <a:latin typeface="Times New Roman" panose="02020603050405020304" pitchFamily="18" charset="0"/>
                <a:cs typeface="Times New Roman" panose="02020603050405020304" pitchFamily="18" charset="0"/>
              </a:rPr>
              <a:t>and documenting project roles and </a:t>
            </a:r>
            <a:r>
              <a:rPr lang="en-US" sz="1600" dirty="0" smtClean="0">
                <a:latin typeface="Times New Roman" panose="02020603050405020304" pitchFamily="18" charset="0"/>
                <a:cs typeface="Times New Roman" panose="02020603050405020304" pitchFamily="18" charset="0"/>
              </a:rPr>
              <a:t>responsibilities</a:t>
            </a:r>
            <a:endParaRPr lang="en-US" sz="1600" i="1" dirty="0">
              <a:solidFill>
                <a:srgbClr val="00B0F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Determining the information and communication needs of the project </a:t>
            </a:r>
            <a:r>
              <a:rPr lang="en-US" sz="1600" dirty="0" smtClean="0">
                <a:latin typeface="Times New Roman" panose="02020603050405020304" pitchFamily="18" charset="0"/>
                <a:cs typeface="Times New Roman" panose="02020603050405020304" pitchFamily="18" charset="0"/>
              </a:rPr>
              <a:t>stakeholders</a:t>
            </a:r>
          </a:p>
          <a:p>
            <a:pPr marL="742950" lvl="1" indent="-285750">
              <a:buFont typeface="Wingdings" panose="05000000000000000000" pitchFamily="2" charset="2"/>
              <a:buChar char="§"/>
            </a:pPr>
            <a:r>
              <a:rPr lang="en-US" sz="1600" dirty="0" smtClean="0">
                <a:latin typeface="Times New Roman" panose="02020603050405020304" pitchFamily="18" charset="0"/>
                <a:cs typeface="Times New Roman" panose="02020603050405020304" pitchFamily="18" charset="0"/>
              </a:rPr>
              <a:t>Determining </a:t>
            </a:r>
            <a:r>
              <a:rPr lang="en-US" sz="1600" dirty="0">
                <a:latin typeface="Times New Roman" panose="02020603050405020304" pitchFamily="18" charset="0"/>
                <a:cs typeface="Times New Roman" panose="02020603050405020304" pitchFamily="18" charset="0"/>
              </a:rPr>
              <a:t>what to purchase or acquire and determine when and how</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sz="16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6217920" y="1166542"/>
            <a:ext cx="5563144" cy="5078313"/>
          </a:xfrm>
          <a:prstGeom prst="rect">
            <a:avLst/>
          </a:prstGeom>
          <a:noFill/>
        </p:spPr>
        <p:txBody>
          <a:bodyPr wrap="square" rtlCol="0">
            <a:spAutoFit/>
          </a:bodyPr>
          <a:lstStyle/>
          <a:p>
            <a:r>
              <a:rPr lang="en-US" sz="1600" i="1" dirty="0" err="1" smtClean="0">
                <a:solidFill>
                  <a:srgbClr val="0070C0"/>
                </a:solidFill>
                <a:latin typeface="Times New Roman" panose="02020603050405020304" pitchFamily="18" charset="0"/>
                <a:cs typeface="Times New Roman" panose="02020603050405020304" pitchFamily="18" charset="0"/>
              </a:rPr>
              <a:t>Các</a:t>
            </a:r>
            <a:r>
              <a:rPr lang="en-US" sz="1600" i="1" dirty="0" smtClean="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hoạt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động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của</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quy</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trình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lập</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kế</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hoạch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bao</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gồm</a:t>
            </a:r>
            <a:r>
              <a:rPr lang="en-US" sz="1600" i="1" dirty="0" smtClean="0">
                <a:solidFill>
                  <a:srgbClr val="0070C0"/>
                </a:solidFill>
                <a:latin typeface="Times New Roman" panose="02020603050405020304" pitchFamily="18" charset="0"/>
                <a:cs typeface="Times New Roman" panose="02020603050405020304" pitchFamily="18" charset="0"/>
              </a:rPr>
              <a:t>:</a:t>
            </a:r>
          </a:p>
          <a:p>
            <a:endParaRPr lang="vi-VN" sz="1600" i="1"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600" i="1" dirty="0" err="1" smtClean="0">
                <a:solidFill>
                  <a:srgbClr val="0070C0"/>
                </a:solidFill>
                <a:latin typeface="Times New Roman" panose="02020603050405020304" pitchFamily="18" charset="0"/>
                <a:cs typeface="Times New Roman" panose="02020603050405020304" pitchFamily="18" charset="0"/>
              </a:rPr>
              <a:t>Phát</a:t>
            </a:r>
            <a:r>
              <a:rPr lang="en-US" sz="1600" i="1" dirty="0" smtClean="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triển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kế</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hoạch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quản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lý</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dự</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án</a:t>
            </a:r>
            <a:r>
              <a:rPr lang="en-US" sz="1600" i="1" dirty="0">
                <a:solidFill>
                  <a:srgbClr val="0070C0"/>
                </a:solidFill>
                <a:latin typeface="Times New Roman" panose="02020603050405020304" pitchFamily="18" charset="0"/>
                <a:cs typeface="Times New Roman" panose="02020603050405020304" pitchFamily="18" charset="0"/>
              </a:rPr>
              <a:t>.</a:t>
            </a:r>
            <a:endParaRPr lang="vi-VN" sz="1600" i="1"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600" i="1" dirty="0" err="1">
                <a:solidFill>
                  <a:srgbClr val="0070C0"/>
                </a:solidFill>
                <a:latin typeface="Times New Roman" panose="02020603050405020304" pitchFamily="18" charset="0"/>
                <a:cs typeface="Times New Roman" panose="02020603050405020304" pitchFamily="18" charset="0"/>
              </a:rPr>
              <a:t>Xác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định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làm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rõ</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hoàn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thiện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phạm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vị</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dự</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án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a:solidFill>
                  <a:srgbClr val="0070C0"/>
                </a:solidFill>
                <a:latin typeface="Times New Roman" panose="02020603050405020304" pitchFamily="18" charset="0"/>
                <a:cs typeface="Times New Roman" panose="02020603050405020304" pitchFamily="18" charset="0"/>
              </a:rPr>
              <a:t>chi </a:t>
            </a:r>
            <a:r>
              <a:rPr lang="en-US" sz="1600" i="1" smtClean="0">
                <a:solidFill>
                  <a:srgbClr val="0070C0"/>
                </a:solidFill>
                <a:latin typeface="Times New Roman" panose="02020603050405020304" pitchFamily="18" charset="0"/>
                <a:cs typeface="Times New Roman" panose="02020603050405020304" pitchFamily="18" charset="0"/>
              </a:rPr>
              <a:t>phí</a:t>
            </a:r>
          </a:p>
          <a:p>
            <a:r>
              <a:rPr lang="en-US" sz="1600" i="1">
                <a:solidFill>
                  <a:srgbClr val="0070C0"/>
                </a:solidFill>
                <a:latin typeface="Times New Roman" panose="02020603050405020304" pitchFamily="18" charset="0"/>
                <a:cs typeface="Times New Roman" panose="02020603050405020304" pitchFamily="18" charset="0"/>
              </a:rPr>
              <a:t> </a:t>
            </a:r>
            <a:r>
              <a:rPr lang="en-US" sz="1600" i="1" smtClean="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dự</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smtClean="0">
                <a:solidFill>
                  <a:srgbClr val="0070C0"/>
                </a:solidFill>
                <a:latin typeface="Times New Roman" panose="02020603050405020304" pitchFamily="18" charset="0"/>
                <a:cs typeface="Times New Roman" panose="02020603050405020304" pitchFamily="18" charset="0"/>
              </a:rPr>
              <a:t>án</a:t>
            </a:r>
            <a:r>
              <a:rPr lang="en-US" sz="1600" i="1" dirty="0" smtClean="0">
                <a:solidFill>
                  <a:srgbClr val="0070C0"/>
                </a:solidFill>
                <a:latin typeface="Times New Roman" panose="02020603050405020304" pitchFamily="18" charset="0"/>
                <a:cs typeface="Times New Roman" panose="02020603050405020304" pitchFamily="18" charset="0"/>
              </a:rPr>
              <a:t>.</a:t>
            </a:r>
            <a:endParaRPr lang="en-US" sz="1600" i="1"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600" i="1" dirty="0" smtClean="0">
                <a:solidFill>
                  <a:srgbClr val="0070C0"/>
                </a:solidFill>
                <a:latin typeface="Times New Roman" panose="02020603050405020304" pitchFamily="18" charset="0"/>
                <a:cs typeface="Times New Roman" panose="02020603050405020304" pitchFamily="18" charset="0"/>
              </a:rPr>
              <a:t>Lên </a:t>
            </a:r>
            <a:r>
              <a:rPr lang="en-US" sz="1600" i="1" dirty="0" err="1">
                <a:solidFill>
                  <a:srgbClr val="0070C0"/>
                </a:solidFill>
                <a:latin typeface="Times New Roman" panose="02020603050405020304" pitchFamily="18" charset="0"/>
                <a:cs typeface="Times New Roman" panose="02020603050405020304" pitchFamily="18" charset="0"/>
              </a:rPr>
              <a:t>kế</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hoạch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các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hoạt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động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xảy</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err="1">
                <a:solidFill>
                  <a:srgbClr val="0070C0"/>
                </a:solidFill>
                <a:latin typeface="Times New Roman" panose="02020603050405020304" pitchFamily="18" charset="0"/>
                <a:cs typeface="Times New Roman" panose="02020603050405020304" pitchFamily="18" charset="0"/>
              </a:rPr>
              <a:t>ra</a:t>
            </a:r>
            <a:r>
              <a:rPr lang="en-US" sz="1600" i="1">
                <a:solidFill>
                  <a:srgbClr val="0070C0"/>
                </a:solidFill>
                <a:latin typeface="Times New Roman" panose="02020603050405020304" pitchFamily="18" charset="0"/>
                <a:cs typeface="Times New Roman" panose="02020603050405020304" pitchFamily="18" charset="0"/>
              </a:rPr>
              <a:t> </a:t>
            </a:r>
            <a:r>
              <a:rPr lang="en-US" sz="1600" i="1" smtClean="0">
                <a:solidFill>
                  <a:srgbClr val="0070C0"/>
                </a:solidFill>
                <a:latin typeface="Times New Roman" panose="02020603050405020304" pitchFamily="18" charset="0"/>
                <a:cs typeface="Times New Roman" panose="02020603050405020304" pitchFamily="18" charset="0"/>
              </a:rPr>
              <a:t>trong</a:t>
            </a:r>
          </a:p>
          <a:p>
            <a:r>
              <a:rPr lang="en-US" sz="1600" i="1">
                <a:solidFill>
                  <a:srgbClr val="0070C0"/>
                </a:solidFill>
                <a:latin typeface="Times New Roman" panose="02020603050405020304" pitchFamily="18" charset="0"/>
                <a:cs typeface="Times New Roman" panose="02020603050405020304" pitchFamily="18" charset="0"/>
              </a:rPr>
              <a:t> </a:t>
            </a:r>
            <a:r>
              <a:rPr lang="en-US" sz="1600" i="1" smtClean="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dự</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án</a:t>
            </a:r>
            <a:r>
              <a:rPr lang="en-US" sz="1600" i="1" dirty="0">
                <a:solidFill>
                  <a:srgbClr val="0070C0"/>
                </a:solidFill>
                <a:latin typeface="Times New Roman" panose="02020603050405020304" pitchFamily="18" charset="0"/>
                <a:cs typeface="Times New Roman" panose="02020603050405020304" pitchFamily="18" charset="0"/>
              </a:rPr>
              <a:t>.</a:t>
            </a:r>
            <a:endParaRPr lang="vi-VN" sz="1600" i="1"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600" i="1" dirty="0" err="1">
                <a:solidFill>
                  <a:srgbClr val="0070C0"/>
                </a:solidFill>
                <a:latin typeface="Times New Roman" panose="02020603050405020304" pitchFamily="18" charset="0"/>
                <a:cs typeface="Times New Roman" panose="02020603050405020304" pitchFamily="18" charset="0"/>
              </a:rPr>
              <a:t>Ước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lượng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tài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nguyên</a:t>
            </a:r>
            <a:r>
              <a:rPr lang="en-US" sz="1600" i="1" dirty="0">
                <a:solidFill>
                  <a:srgbClr val="0070C0"/>
                </a:solidFill>
                <a:latin typeface="Times New Roman" panose="02020603050405020304" pitchFamily="18" charset="0"/>
                <a:cs typeface="Times New Roman" panose="02020603050405020304" pitchFamily="18" charset="0"/>
              </a:rPr>
              <a:t>, </a:t>
            </a:r>
            <a:r>
              <a:rPr lang="vi-VN" sz="1600" i="1" dirty="0">
                <a:solidFill>
                  <a:srgbClr val="0070C0"/>
                </a:solidFill>
                <a:latin typeface="Times New Roman" panose="02020603050405020304" pitchFamily="18" charset="0"/>
                <a:cs typeface="Times New Roman" panose="02020603050405020304" pitchFamily="18" charset="0"/>
              </a:rPr>
              <a:t>thời gian làm việc, và chi phí của nguồn lực cần thiết để hoàn thành các hoạt động dự án</a:t>
            </a:r>
          </a:p>
          <a:p>
            <a:pPr marL="285750" indent="-285750">
              <a:buFont typeface="Wingdings" panose="05000000000000000000" pitchFamily="2" charset="2"/>
              <a:buChar char="§"/>
            </a:pPr>
            <a:r>
              <a:rPr lang="vi-VN" sz="1600" i="1" dirty="0">
                <a:solidFill>
                  <a:srgbClr val="0070C0"/>
                </a:solidFill>
                <a:latin typeface="Times New Roman" panose="02020603050405020304" pitchFamily="18" charset="0"/>
                <a:cs typeface="Times New Roman" panose="02020603050405020304" pitchFamily="18" charset="0"/>
              </a:rPr>
              <a:t>Thiết lập kế hoạch xử lý rủi ro, lập kế hoạch quản lý rủi ro để lập kế hoạch ứng phó rủi ro</a:t>
            </a:r>
            <a:r>
              <a:rPr lang="en-US" sz="1600" i="1" dirty="0" smtClean="0">
                <a:solidFill>
                  <a:srgbClr val="0070C0"/>
                </a:solidFill>
                <a:latin typeface="Times New Roman" panose="02020603050405020304" pitchFamily="18" charset="0"/>
                <a:cs typeface="Times New Roman" panose="02020603050405020304" pitchFamily="18" charset="0"/>
              </a:rPr>
              <a:t>.</a:t>
            </a:r>
            <a:endParaRPr lang="en-US" sz="1600" i="1"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600" i="1" dirty="0" err="1" smtClean="0">
                <a:solidFill>
                  <a:srgbClr val="0070C0"/>
                </a:solidFill>
                <a:latin typeface="Times New Roman" panose="02020603050405020304" pitchFamily="18" charset="0"/>
                <a:cs typeface="Times New Roman" panose="02020603050405020304" pitchFamily="18" charset="0"/>
              </a:rPr>
              <a:t>Xác</a:t>
            </a:r>
            <a:r>
              <a:rPr lang="en-US" sz="1600" i="1" dirty="0" smtClean="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định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các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tiêu</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chuẩn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chất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lượng</a:t>
            </a:r>
            <a:r>
              <a:rPr lang="en-US" sz="1600" i="1" dirty="0">
                <a:solidFill>
                  <a:srgbClr val="0070C0"/>
                </a:solidFill>
                <a:latin typeface="Times New Roman" panose="02020603050405020304" pitchFamily="18" charset="0"/>
                <a:cs typeface="Times New Roman" panose="02020603050405020304" pitchFamily="18" charset="0"/>
              </a:rPr>
              <a:t> có </a:t>
            </a:r>
            <a:r>
              <a:rPr lang="en-US" sz="1600" i="1" dirty="0" err="1">
                <a:solidFill>
                  <a:srgbClr val="0070C0"/>
                </a:solidFill>
                <a:latin typeface="Times New Roman" panose="02020603050405020304" pitchFamily="18" charset="0"/>
                <a:cs typeface="Times New Roman" panose="02020603050405020304" pitchFamily="18" charset="0"/>
              </a:rPr>
              <a:t>liên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quan</a:t>
            </a:r>
            <a:r>
              <a:rPr lang="en-US" sz="1600" i="1" dirty="0">
                <a:solidFill>
                  <a:srgbClr val="0070C0"/>
                </a:solidFill>
                <a:latin typeface="Times New Roman" panose="02020603050405020304" pitchFamily="18" charset="0"/>
                <a:cs typeface="Times New Roman" panose="02020603050405020304" pitchFamily="18" charset="0"/>
              </a:rPr>
              <a:t>.</a:t>
            </a:r>
            <a:endParaRPr lang="vi-VN" sz="1600" i="1"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600" i="1" dirty="0" err="1">
                <a:solidFill>
                  <a:srgbClr val="0070C0"/>
                </a:solidFill>
                <a:latin typeface="Times New Roman" panose="02020603050405020304" pitchFamily="18" charset="0"/>
                <a:cs typeface="Times New Roman" panose="02020603050405020304" pitchFamily="18" charset="0"/>
              </a:rPr>
              <a:t>Xác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định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ghi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lại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nhiệm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vụ</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vai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err="1">
                <a:solidFill>
                  <a:srgbClr val="0070C0"/>
                </a:solidFill>
                <a:latin typeface="Times New Roman" panose="02020603050405020304" pitchFamily="18" charset="0"/>
                <a:cs typeface="Times New Roman" panose="02020603050405020304" pitchFamily="18" charset="0"/>
              </a:rPr>
              <a:t>trò</a:t>
            </a:r>
            <a:r>
              <a:rPr lang="en-US" sz="1600" i="1">
                <a:solidFill>
                  <a:srgbClr val="0070C0"/>
                </a:solidFill>
                <a:latin typeface="Times New Roman" panose="02020603050405020304" pitchFamily="18" charset="0"/>
                <a:cs typeface="Times New Roman" panose="02020603050405020304" pitchFamily="18" charset="0"/>
              </a:rPr>
              <a:t> </a:t>
            </a:r>
            <a:r>
              <a:rPr lang="en-US" sz="1600" i="1" smtClean="0">
                <a:solidFill>
                  <a:srgbClr val="0070C0"/>
                </a:solidFill>
                <a:latin typeface="Times New Roman" panose="02020603050405020304" pitchFamily="18" charset="0"/>
                <a:cs typeface="Times New Roman" panose="02020603050405020304" pitchFamily="18" charset="0"/>
              </a:rPr>
              <a:t>của</a:t>
            </a:r>
          </a:p>
          <a:p>
            <a:r>
              <a:rPr lang="en-US" sz="1600" i="1">
                <a:solidFill>
                  <a:srgbClr val="0070C0"/>
                </a:solidFill>
                <a:latin typeface="Times New Roman" panose="02020603050405020304" pitchFamily="18" charset="0"/>
                <a:cs typeface="Times New Roman" panose="02020603050405020304" pitchFamily="18" charset="0"/>
              </a:rPr>
              <a:t> </a:t>
            </a:r>
            <a:r>
              <a:rPr lang="en-US" sz="1600" i="1" smtClean="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dự</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smtClean="0">
                <a:solidFill>
                  <a:srgbClr val="0070C0"/>
                </a:solidFill>
                <a:latin typeface="Times New Roman" panose="02020603050405020304" pitchFamily="18" charset="0"/>
                <a:cs typeface="Times New Roman" panose="02020603050405020304" pitchFamily="18" charset="0"/>
              </a:rPr>
              <a:t>án</a:t>
            </a:r>
            <a:r>
              <a:rPr lang="en-US" sz="1600" i="1" dirty="0" smtClean="0">
                <a:solidFill>
                  <a:srgbClr val="0070C0"/>
                </a:solidFill>
                <a:latin typeface="Times New Roman" panose="02020603050405020304" pitchFamily="18" charset="0"/>
                <a:cs typeface="Times New Roman" panose="02020603050405020304" pitchFamily="18" charset="0"/>
              </a:rPr>
              <a:t>.</a:t>
            </a:r>
            <a:endParaRPr lang="vi-VN" sz="1600" i="1"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vi-VN" sz="1600" i="1" dirty="0" smtClean="0">
                <a:solidFill>
                  <a:srgbClr val="0070C0"/>
                </a:solidFill>
                <a:latin typeface="Times New Roman" panose="02020603050405020304" pitchFamily="18" charset="0"/>
                <a:cs typeface="Times New Roman" panose="02020603050405020304" pitchFamily="18" charset="0"/>
              </a:rPr>
              <a:t>Xác </a:t>
            </a:r>
            <a:r>
              <a:rPr lang="vi-VN" sz="1600" i="1" dirty="0">
                <a:solidFill>
                  <a:srgbClr val="0070C0"/>
                </a:solidFill>
                <a:latin typeface="Times New Roman" panose="02020603050405020304" pitchFamily="18" charset="0"/>
                <a:cs typeface="Times New Roman" panose="02020603050405020304" pitchFamily="18" charset="0"/>
              </a:rPr>
              <a:t>định nhu cầu thông tin và truyền thông của các bên liên quan dự án</a:t>
            </a:r>
            <a:r>
              <a:rPr lang="en-US" sz="1600" i="1" dirty="0" smtClean="0">
                <a:solidFill>
                  <a:srgbClr val="0070C0"/>
                </a:solidFill>
                <a:latin typeface="Times New Roman" panose="02020603050405020304" pitchFamily="18" charset="0"/>
                <a:cs typeface="Times New Roman" panose="02020603050405020304" pitchFamily="18" charset="0"/>
              </a:rPr>
              <a:t>.</a:t>
            </a:r>
            <a:endParaRPr lang="en-US" sz="1600" i="1"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600" i="1" dirty="0" err="1" smtClean="0">
                <a:solidFill>
                  <a:srgbClr val="0070C0"/>
                </a:solidFill>
                <a:latin typeface="Times New Roman" panose="02020603050405020304" pitchFamily="18" charset="0"/>
                <a:cs typeface="Times New Roman" panose="02020603050405020304" pitchFamily="18" charset="0"/>
              </a:rPr>
              <a:t>Xác</a:t>
            </a:r>
            <a:r>
              <a:rPr lang="en-US" sz="1600" i="1" dirty="0" smtClean="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định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những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gì</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định</a:t>
            </a:r>
            <a:r>
              <a:rPr lang="en-US" sz="1600" i="1" dirty="0">
                <a:solidFill>
                  <a:srgbClr val="0070C0"/>
                </a:solidFill>
                <a:latin typeface="Times New Roman" panose="02020603050405020304" pitchFamily="18" charset="0"/>
                <a:cs typeface="Times New Roman" panose="02020603050405020304" pitchFamily="18" charset="0"/>
              </a:rPr>
              <a:t> mua </a:t>
            </a:r>
            <a:r>
              <a:rPr lang="en-US" sz="1600" i="1" dirty="0" err="1">
                <a:solidFill>
                  <a:srgbClr val="0070C0"/>
                </a:solidFill>
                <a:latin typeface="Times New Roman" panose="02020603050405020304" pitchFamily="18" charset="0"/>
                <a:cs typeface="Times New Roman" panose="02020603050405020304" pitchFamily="18" charset="0"/>
              </a:rPr>
              <a:t>và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thầu</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lại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xác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định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khi</a:t>
            </a:r>
            <a:r>
              <a:rPr lang="en-US" sz="1600" i="1" dirty="0">
                <a:solidFill>
                  <a:srgbClr val="0070C0"/>
                </a:solidFill>
                <a:latin typeface="Times New Roman" panose="02020603050405020304" pitchFamily="18" charset="0"/>
                <a:cs typeface="Times New Roman" panose="02020603050405020304" pitchFamily="18" charset="0"/>
              </a:rPr>
              <a:t> nào </a:t>
            </a:r>
            <a:r>
              <a:rPr lang="en-US" sz="1600" i="1" dirty="0" err="1">
                <a:solidFill>
                  <a:srgbClr val="0070C0"/>
                </a:solidFill>
                <a:latin typeface="Times New Roman" panose="02020603050405020304" pitchFamily="18" charset="0"/>
                <a:cs typeface="Times New Roman" panose="02020603050405020304" pitchFamily="18" charset="0"/>
              </a:rPr>
              <a:t>và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như</a:t>
            </a:r>
            <a:r>
              <a:rPr lang="en-US" sz="1600" i="1" dirty="0">
                <a:solidFill>
                  <a:srgbClr val="0070C0"/>
                </a:solidFill>
                <a:latin typeface="Times New Roman" panose="02020603050405020304" pitchFamily="18" charset="0"/>
                <a:cs typeface="Times New Roman" panose="02020603050405020304" pitchFamily="18" charset="0"/>
              </a:rPr>
              <a:t> thế nào?</a:t>
            </a:r>
            <a:endParaRPr lang="vi-VN" sz="1600" i="1" dirty="0">
              <a:solidFill>
                <a:srgbClr val="0070C0"/>
              </a:solidFill>
              <a:latin typeface="Times New Roman" panose="02020603050405020304" pitchFamily="18" charset="0"/>
              <a:cs typeface="Times New Roman" panose="02020603050405020304" pitchFamily="18" charset="0"/>
            </a:endParaRPr>
          </a:p>
          <a:p>
            <a:r>
              <a:rPr lang="vi-VN" i="1" dirty="0">
                <a:solidFill>
                  <a:srgbClr val="00B0F0"/>
                </a:solidFill>
              </a:rPr>
              <a:t> </a:t>
            </a:r>
          </a:p>
          <a:p>
            <a:endParaRPr lang="vi-VN" dirty="0"/>
          </a:p>
        </p:txBody>
      </p:sp>
    </p:spTree>
    <p:extLst>
      <p:ext uri="{BB962C8B-B14F-4D97-AF65-F5344CB8AC3E}">
        <p14:creationId xmlns:p14="http://schemas.microsoft.com/office/powerpoint/2010/main" val="40085545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523220"/>
          </a:xfrm>
          <a:prstGeom prst="rect">
            <a:avLst/>
          </a:prstGeom>
          <a:noFill/>
        </p:spPr>
        <p:txBody>
          <a:bodyPr wrap="square" rtlCol="0">
            <a:spAutoFit/>
          </a:bodyPr>
          <a:lstStyle/>
          <a:p>
            <a:r>
              <a:rPr lang="en-US" sz="1400" b="1" dirty="0" smtClean="0">
                <a:solidFill>
                  <a:schemeClr val="bg1"/>
                </a:solidFill>
                <a:latin typeface="Times New Roman" panose="02020603050405020304" pitchFamily="18" charset="0"/>
                <a:cs typeface="Times New Roman" panose="02020603050405020304" pitchFamily="18" charset="0"/>
              </a:rPr>
              <a:t>Planning Processes</a:t>
            </a:r>
            <a:endParaRPr lang="en-US" sz="1400" b="1" dirty="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2514600" y="2917603"/>
            <a:ext cx="1463040" cy="830997"/>
          </a:xfrm>
          <a:prstGeom prst="rect">
            <a:avLst/>
          </a:prstGeom>
          <a:noFill/>
        </p:spPr>
        <p:txBody>
          <a:bodyPr wrap="square" rtlCol="0">
            <a:spAutoFit/>
          </a:bodyPr>
          <a:lstStyle/>
          <a:p>
            <a:r>
              <a:rPr lang="en-US" sz="1600" b="1" dirty="0" smtClean="0">
                <a:solidFill>
                  <a:schemeClr val="bg1"/>
                </a:solidFill>
                <a:latin typeface="Times New Roman" panose="02020603050405020304" pitchFamily="18" charset="0"/>
                <a:cs typeface="Times New Roman" panose="02020603050405020304" pitchFamily="18" charset="0"/>
              </a:rPr>
              <a:t>Initialing Processes</a:t>
            </a:r>
          </a:p>
          <a:p>
            <a:endParaRPr lang="en-US" sz="1600"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466230" y="4318762"/>
            <a:ext cx="1577340" cy="523220"/>
          </a:xfrm>
          <a:prstGeom prst="rect">
            <a:avLst/>
          </a:prstGeom>
          <a:noFill/>
        </p:spPr>
        <p:txBody>
          <a:bodyPr wrap="square" rtlCol="0">
            <a:spAutoFit/>
          </a:bodyPr>
          <a:lstStyle/>
          <a:p>
            <a:r>
              <a:rPr lang="en-US" sz="1400" b="1" dirty="0" smtClean="0">
                <a:solidFill>
                  <a:schemeClr val="bg1"/>
                </a:solidFill>
                <a:latin typeface="Times New Roman" panose="02020603050405020304" pitchFamily="18" charset="0"/>
                <a:cs typeface="Times New Roman" panose="02020603050405020304" pitchFamily="18" charset="0"/>
              </a:rPr>
              <a:t>Executing Processes</a:t>
            </a:r>
            <a:endParaRPr lang="en-US" sz="1400" b="1"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6217920" y="2917603"/>
            <a:ext cx="1508760" cy="584775"/>
          </a:xfrm>
          <a:prstGeom prst="rect">
            <a:avLst/>
          </a:prstGeom>
          <a:noFill/>
        </p:spPr>
        <p:txBody>
          <a:bodyPr wrap="square" rtlCol="0">
            <a:spAutoFit/>
          </a:bodyPr>
          <a:lstStyle/>
          <a:p>
            <a:r>
              <a:rPr lang="en-US" sz="1600" b="1" dirty="0" smtClean="0">
                <a:solidFill>
                  <a:schemeClr val="bg1"/>
                </a:solidFill>
                <a:latin typeface="Times New Roman" panose="02020603050405020304" pitchFamily="18" charset="0"/>
                <a:cs typeface="Times New Roman" panose="02020603050405020304" pitchFamily="18" charset="0"/>
              </a:rPr>
              <a:t>Closing Processes</a:t>
            </a:r>
            <a:endParaRPr lang="en-US" sz="1600" b="1" dirty="0">
              <a:solidFill>
                <a:schemeClr val="bg1"/>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457199" y="434340"/>
            <a:ext cx="11074401" cy="830997"/>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Aims of Planning </a:t>
            </a:r>
            <a:r>
              <a:rPr lang="en-US" sz="2400" b="1" u="sng" dirty="0" smtClean="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Processes</a:t>
            </a:r>
            <a:r>
              <a:rPr lang="en-US" sz="2400" b="1" i="1" dirty="0" smtClean="0">
                <a:ln w="0"/>
                <a:solidFill>
                  <a:srgbClr val="00B0F0"/>
                </a:solidFill>
                <a:latin typeface="Times New Roman" panose="02020603050405020304" pitchFamily="18" charset="0"/>
                <a:cs typeface="Times New Roman" panose="02020603050405020304" pitchFamily="18" charset="0"/>
              </a:rPr>
              <a:t>			   </a:t>
            </a:r>
            <a:r>
              <a:rPr lang="en-US" sz="2400" b="1" i="1" dirty="0" err="1" smtClean="0">
                <a:ln w="0"/>
                <a:solidFill>
                  <a:srgbClr val="0070C0"/>
                </a:solidFill>
                <a:latin typeface="Times New Roman" panose="02020603050405020304" pitchFamily="18" charset="0"/>
                <a:cs typeface="Times New Roman" panose="02020603050405020304" pitchFamily="18" charset="0"/>
              </a:rPr>
              <a:t>Mục</a:t>
            </a:r>
            <a:r>
              <a:rPr lang="en-US" sz="2400" b="1" i="1" dirty="0" smtClean="0">
                <a:ln w="0"/>
                <a:solidFill>
                  <a:srgbClr val="0070C0"/>
                </a:solidFill>
                <a:latin typeface="Times New Roman" panose="02020603050405020304" pitchFamily="18" charset="0"/>
                <a:cs typeface="Times New Roman" panose="02020603050405020304" pitchFamily="18" charset="0"/>
              </a:rPr>
              <a:t> </a:t>
            </a:r>
            <a:r>
              <a:rPr lang="en-US" sz="2400" b="1" i="1" dirty="0" err="1">
                <a:ln w="0"/>
                <a:solidFill>
                  <a:srgbClr val="0070C0"/>
                </a:solidFill>
                <a:latin typeface="Times New Roman" panose="02020603050405020304" pitchFamily="18" charset="0"/>
                <a:cs typeface="Times New Roman" panose="02020603050405020304" pitchFamily="18" charset="0"/>
              </a:rPr>
              <a:t>đích</a:t>
            </a:r>
            <a:r>
              <a:rPr lang="en-US" sz="2400" b="1" i="1" dirty="0">
                <a:ln w="0"/>
                <a:solidFill>
                  <a:srgbClr val="0070C0"/>
                </a:solidFill>
                <a:latin typeface="Times New Roman" panose="02020603050405020304" pitchFamily="18" charset="0"/>
                <a:cs typeface="Times New Roman" panose="02020603050405020304" pitchFamily="18" charset="0"/>
              </a:rPr>
              <a:t> </a:t>
            </a:r>
            <a:r>
              <a:rPr lang="en-US" sz="2400" b="1" i="1" dirty="0" err="1">
                <a:ln w="0"/>
                <a:solidFill>
                  <a:srgbClr val="0070C0"/>
                </a:solidFill>
                <a:latin typeface="Times New Roman" panose="02020603050405020304" pitchFamily="18" charset="0"/>
                <a:cs typeface="Times New Roman" panose="02020603050405020304" pitchFamily="18" charset="0"/>
              </a:rPr>
              <a:t>của</a:t>
            </a:r>
            <a:r>
              <a:rPr lang="en-US" sz="2400" b="1" i="1" dirty="0">
                <a:ln w="0"/>
                <a:solidFill>
                  <a:srgbClr val="0070C0"/>
                </a:solidFill>
                <a:latin typeface="Times New Roman" panose="02020603050405020304" pitchFamily="18" charset="0"/>
                <a:cs typeface="Times New Roman" panose="02020603050405020304" pitchFamily="18" charset="0"/>
              </a:rPr>
              <a:t> </a:t>
            </a:r>
            <a:r>
              <a:rPr lang="en-US" sz="2400" b="1" i="1" dirty="0" err="1">
                <a:ln w="0"/>
                <a:solidFill>
                  <a:srgbClr val="0070C0"/>
                </a:solidFill>
                <a:latin typeface="Times New Roman" panose="02020603050405020304" pitchFamily="18" charset="0"/>
                <a:cs typeface="Times New Roman" panose="02020603050405020304" pitchFamily="18" charset="0"/>
              </a:rPr>
              <a:t>quy</a:t>
            </a:r>
            <a:r>
              <a:rPr lang="en-US" sz="2400" b="1" i="1" dirty="0">
                <a:ln w="0"/>
                <a:solidFill>
                  <a:srgbClr val="0070C0"/>
                </a:solidFill>
                <a:latin typeface="Times New Roman" panose="02020603050405020304" pitchFamily="18" charset="0"/>
                <a:cs typeface="Times New Roman" panose="02020603050405020304" pitchFamily="18" charset="0"/>
              </a:rPr>
              <a:t> </a:t>
            </a:r>
            <a:r>
              <a:rPr lang="en-US" sz="2400" b="1" i="1" dirty="0" err="1">
                <a:ln w="0"/>
                <a:solidFill>
                  <a:srgbClr val="0070C0"/>
                </a:solidFill>
                <a:latin typeface="Times New Roman" panose="02020603050405020304" pitchFamily="18" charset="0"/>
                <a:cs typeface="Times New Roman" panose="02020603050405020304" pitchFamily="18" charset="0"/>
              </a:rPr>
              <a:t>trình</a:t>
            </a:r>
            <a:r>
              <a:rPr lang="en-US" sz="2400" b="1" i="1" dirty="0">
                <a:ln w="0"/>
                <a:solidFill>
                  <a:srgbClr val="0070C0"/>
                </a:solidFill>
                <a:latin typeface="Times New Roman" panose="02020603050405020304" pitchFamily="18" charset="0"/>
                <a:cs typeface="Times New Roman" panose="02020603050405020304" pitchFamily="18" charset="0"/>
              </a:rPr>
              <a:t> </a:t>
            </a:r>
            <a:r>
              <a:rPr lang="en-US" sz="2400" b="1" i="1" dirty="0" err="1">
                <a:ln w="0"/>
                <a:solidFill>
                  <a:srgbClr val="0070C0"/>
                </a:solidFill>
                <a:latin typeface="Times New Roman" panose="02020603050405020304" pitchFamily="18" charset="0"/>
                <a:cs typeface="Times New Roman" panose="02020603050405020304" pitchFamily="18" charset="0"/>
              </a:rPr>
              <a:t>lập</a:t>
            </a:r>
            <a:r>
              <a:rPr lang="en-US" sz="2400" b="1" i="1" dirty="0">
                <a:ln w="0"/>
                <a:solidFill>
                  <a:srgbClr val="0070C0"/>
                </a:solidFill>
                <a:latin typeface="Times New Roman" panose="02020603050405020304" pitchFamily="18" charset="0"/>
                <a:cs typeface="Times New Roman" panose="02020603050405020304" pitchFamily="18" charset="0"/>
              </a:rPr>
              <a:t> </a:t>
            </a:r>
            <a:r>
              <a:rPr lang="en-US" sz="2400" b="1" i="1" dirty="0" err="1">
                <a:ln w="0"/>
                <a:solidFill>
                  <a:srgbClr val="0070C0"/>
                </a:solidFill>
                <a:latin typeface="Times New Roman" panose="02020603050405020304" pitchFamily="18" charset="0"/>
                <a:cs typeface="Times New Roman" panose="02020603050405020304" pitchFamily="18" charset="0"/>
              </a:rPr>
              <a:t>kế</a:t>
            </a:r>
            <a:r>
              <a:rPr lang="en-US" sz="2400" b="1" i="1" dirty="0">
                <a:ln w="0"/>
                <a:solidFill>
                  <a:srgbClr val="0070C0"/>
                </a:solidFill>
                <a:latin typeface="Times New Roman" panose="02020603050405020304" pitchFamily="18" charset="0"/>
                <a:cs typeface="Times New Roman" panose="02020603050405020304" pitchFamily="18" charset="0"/>
              </a:rPr>
              <a:t> </a:t>
            </a:r>
            <a:r>
              <a:rPr lang="en-US" sz="2400" b="1" i="1" dirty="0" err="1">
                <a:ln w="0"/>
                <a:solidFill>
                  <a:srgbClr val="0070C0"/>
                </a:solidFill>
                <a:latin typeface="Times New Roman" panose="02020603050405020304" pitchFamily="18" charset="0"/>
                <a:cs typeface="Times New Roman" panose="02020603050405020304" pitchFamily="18" charset="0"/>
              </a:rPr>
              <a:t>hoạch</a:t>
            </a:r>
            <a:endParaRPr lang="en-US" sz="2400" b="1" i="1" dirty="0">
              <a:ln w="0"/>
              <a:solidFill>
                <a:srgbClr val="0070C0"/>
              </a:solidFill>
              <a:latin typeface="Times New Roman" panose="02020603050405020304" pitchFamily="18" charset="0"/>
              <a:cs typeface="Times New Roman" panose="02020603050405020304" pitchFamily="18" charset="0"/>
            </a:endParaRPr>
          </a:p>
          <a:p>
            <a:endParaRPr lang="en-US" sz="2400" b="1" i="1" dirty="0">
              <a:ln w="0"/>
              <a:solidFill>
                <a:srgbClr val="0070C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457199" y="1166542"/>
            <a:ext cx="4876801" cy="3293209"/>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aims of the planning processes are to :	</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
            </a:pPr>
            <a:r>
              <a:rPr lang="en-US" sz="1600" dirty="0" smtClean="0">
                <a:latin typeface="Times New Roman" panose="02020603050405020304" pitchFamily="18" charset="0"/>
                <a:cs typeface="Times New Roman" panose="02020603050405020304" pitchFamily="18" charset="0"/>
              </a:rPr>
              <a:t>Be </a:t>
            </a:r>
            <a:r>
              <a:rPr lang="en-US" sz="1600" dirty="0">
                <a:latin typeface="Times New Roman" panose="02020603050405020304" pitchFamily="18" charset="0"/>
                <a:cs typeface="Times New Roman" panose="02020603050405020304" pitchFamily="18" charset="0"/>
              </a:rPr>
              <a:t>used by the project management team to plan and manage a successful project for the </a:t>
            </a:r>
            <a:r>
              <a:rPr lang="en-US" sz="1600" dirty="0" smtClean="0">
                <a:latin typeface="Times New Roman" panose="02020603050405020304" pitchFamily="18" charset="0"/>
                <a:cs typeface="Times New Roman" panose="02020603050405020304" pitchFamily="18" charset="0"/>
              </a:rPr>
              <a:t>organization</a:t>
            </a:r>
          </a:p>
          <a:p>
            <a:pPr marL="285750" indent="-285750">
              <a:buFont typeface="Wingdings" panose="05000000000000000000" pitchFamily="2" charset="2"/>
              <a:buChar char="§"/>
            </a:pPr>
            <a:r>
              <a:rPr lang="en-US" sz="1600" dirty="0" smtClean="0">
                <a:latin typeface="Times New Roman" panose="02020603050405020304" pitchFamily="18" charset="0"/>
                <a:cs typeface="Times New Roman" panose="02020603050405020304" pitchFamily="18" charset="0"/>
              </a:rPr>
              <a:t>Help </a:t>
            </a:r>
            <a:r>
              <a:rPr lang="en-US" sz="1600" dirty="0">
                <a:latin typeface="Times New Roman" panose="02020603050405020304" pitchFamily="18" charset="0"/>
                <a:cs typeface="Times New Roman" panose="02020603050405020304" pitchFamily="18" charset="0"/>
              </a:rPr>
              <a:t>gather information from many sources with each having varying levels of completeness and </a:t>
            </a:r>
            <a:r>
              <a:rPr lang="en-US" sz="1600" dirty="0" smtClean="0">
                <a:latin typeface="Times New Roman" panose="02020603050405020304" pitchFamily="18" charset="0"/>
                <a:cs typeface="Times New Roman" panose="02020603050405020304" pitchFamily="18" charset="0"/>
              </a:rPr>
              <a:t>confidence</a:t>
            </a:r>
          </a:p>
          <a:p>
            <a:pPr marL="285750" indent="-285750">
              <a:buFont typeface="Wingdings" panose="05000000000000000000" pitchFamily="2" charset="2"/>
              <a:buChar char="§"/>
            </a:pPr>
            <a:r>
              <a:rPr lang="en-US" sz="1600" dirty="0" smtClean="0">
                <a:latin typeface="Times New Roman" panose="02020603050405020304" pitchFamily="18" charset="0"/>
                <a:cs typeface="Times New Roman" panose="02020603050405020304" pitchFamily="18" charset="0"/>
              </a:rPr>
              <a:t>Address </a:t>
            </a:r>
            <a:r>
              <a:rPr lang="en-US" sz="1600" dirty="0">
                <a:latin typeface="Times New Roman" panose="02020603050405020304" pitchFamily="18" charset="0"/>
                <a:cs typeface="Times New Roman" panose="02020603050405020304" pitchFamily="18" charset="0"/>
              </a:rPr>
              <a:t>the multidimensional nature of project management by providing for repeated feedback loops for additional analysis as new project information is </a:t>
            </a:r>
            <a:r>
              <a:rPr lang="en-US" sz="1600" dirty="0" smtClean="0">
                <a:latin typeface="Times New Roman" panose="02020603050405020304" pitchFamily="18" charset="0"/>
                <a:cs typeface="Times New Roman" panose="02020603050405020304" pitchFamily="18" charset="0"/>
              </a:rPr>
              <a:t>discovered</a:t>
            </a:r>
          </a:p>
          <a:p>
            <a:pPr marL="285750" indent="-285750">
              <a:buFont typeface="Wingdings" panose="05000000000000000000" pitchFamily="2" charset="2"/>
              <a:buChar char="§"/>
            </a:pPr>
            <a:r>
              <a:rPr lang="en-US" sz="1600" dirty="0" smtClean="0">
                <a:latin typeface="Times New Roman" panose="02020603050405020304" pitchFamily="18" charset="0"/>
                <a:cs typeface="Times New Roman" panose="02020603050405020304" pitchFamily="18" charset="0"/>
              </a:rPr>
              <a:t>Facilitate </a:t>
            </a:r>
            <a:r>
              <a:rPr lang="en-US" sz="1600" dirty="0">
                <a:latin typeface="Times New Roman" panose="02020603050405020304" pitchFamily="18" charset="0"/>
                <a:cs typeface="Times New Roman" panose="02020603050405020304" pitchFamily="18" charset="0"/>
              </a:rPr>
              <a:t>project planning across multiple processes</a:t>
            </a:r>
            <a:br>
              <a:rPr lang="en-US" sz="1600" dirty="0">
                <a:latin typeface="Times New Roman" panose="02020603050405020304" pitchFamily="18" charset="0"/>
                <a:cs typeface="Times New Roman" panose="02020603050405020304" pitchFamily="18" charset="0"/>
              </a:rPr>
            </a:br>
            <a:endParaRPr lang="en-US" sz="1600" i="1" dirty="0">
              <a:solidFill>
                <a:srgbClr val="00B0F0"/>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217919" y="1132499"/>
            <a:ext cx="4795701" cy="3570208"/>
          </a:xfrm>
          <a:prstGeom prst="rect">
            <a:avLst/>
          </a:prstGeom>
          <a:noFill/>
        </p:spPr>
        <p:txBody>
          <a:bodyPr wrap="square" rtlCol="0">
            <a:spAutoFit/>
          </a:bodyPr>
          <a:lstStyle/>
          <a:p>
            <a:pPr lvl="0" algn="just"/>
            <a:r>
              <a:rPr lang="en-US" sz="1600" i="1" dirty="0" err="1">
                <a:solidFill>
                  <a:srgbClr val="0070C0"/>
                </a:solidFill>
                <a:latin typeface="Times New Roman" panose="02020603050405020304" pitchFamily="18" charset="0"/>
                <a:cs typeface="Times New Roman" panose="02020603050405020304" pitchFamily="18" charset="0"/>
              </a:rPr>
              <a:t>Mục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đích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của</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quy</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trình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lập</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kế</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hoạch</a:t>
            </a:r>
            <a:r>
              <a:rPr lang="en-US" sz="1600" i="1" dirty="0" smtClean="0">
                <a:solidFill>
                  <a:srgbClr val="0070C0"/>
                </a:solidFill>
                <a:latin typeface="Times New Roman" panose="02020603050405020304" pitchFamily="18" charset="0"/>
                <a:cs typeface="Times New Roman" panose="02020603050405020304" pitchFamily="18" charset="0"/>
              </a:rPr>
              <a:t>:</a:t>
            </a:r>
          </a:p>
          <a:p>
            <a:pPr lvl="0" algn="just"/>
            <a:endParaRPr lang="vi-VN" sz="1600" i="1" dirty="0">
              <a:solidFill>
                <a:srgbClr val="0070C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vi-VN" sz="1600" i="1" dirty="0">
                <a:solidFill>
                  <a:srgbClr val="0070C0"/>
                </a:solidFill>
                <a:latin typeface="Times New Roman" panose="02020603050405020304" pitchFamily="18" charset="0"/>
                <a:cs typeface="Times New Roman" panose="02020603050405020304" pitchFamily="18" charset="0"/>
              </a:rPr>
              <a:t>Được nhóm quản lý dự án sử dụng để lập kế hoạch và quản lý một dự án thành công cho tổ chức</a:t>
            </a:r>
            <a:r>
              <a:rPr lang="en-US" sz="1600" i="1" dirty="0">
                <a:solidFill>
                  <a:srgbClr val="0070C0"/>
                </a:solidFill>
                <a:latin typeface="Times New Roman" panose="02020603050405020304" pitchFamily="18" charset="0"/>
                <a:cs typeface="Times New Roman" panose="02020603050405020304" pitchFamily="18" charset="0"/>
              </a:rPr>
              <a:t>.</a:t>
            </a:r>
            <a:endParaRPr lang="vi-VN" sz="1600" i="1" dirty="0">
              <a:solidFill>
                <a:srgbClr val="0070C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vi-VN" sz="1600" i="1" dirty="0">
                <a:solidFill>
                  <a:srgbClr val="0070C0"/>
                </a:solidFill>
                <a:latin typeface="Times New Roman" panose="02020603050405020304" pitchFamily="18" charset="0"/>
                <a:cs typeface="Times New Roman" panose="02020603050405020304" pitchFamily="18" charset="0"/>
              </a:rPr>
              <a:t>Giúp thu thập thông tin từ nhiều nguồn với mỗi mức độ hoàn thiện và sự </a:t>
            </a:r>
            <a:r>
              <a:rPr lang="en-US" sz="1600" i="1" dirty="0">
                <a:solidFill>
                  <a:srgbClr val="0070C0"/>
                </a:solidFill>
                <a:latin typeface="Times New Roman" panose="02020603050405020304" pitchFamily="18" charset="0"/>
                <a:cs typeface="Times New Roman" panose="02020603050405020304" pitchFamily="18" charset="0"/>
              </a:rPr>
              <a:t>tin </a:t>
            </a:r>
            <a:r>
              <a:rPr lang="en-US" sz="1600" i="1" dirty="0" err="1">
                <a:solidFill>
                  <a:srgbClr val="0070C0"/>
                </a:solidFill>
                <a:latin typeface="Times New Roman" panose="02020603050405020304" pitchFamily="18" charset="0"/>
                <a:cs typeface="Times New Roman" panose="02020603050405020304" pitchFamily="18" charset="0"/>
              </a:rPr>
              <a:t>cậy</a:t>
            </a:r>
            <a:r>
              <a:rPr lang="en-US" sz="1600" i="1" dirty="0">
                <a:solidFill>
                  <a:srgbClr val="0070C0"/>
                </a:solidFill>
                <a:latin typeface="Times New Roman" panose="02020603050405020304" pitchFamily="18" charset="0"/>
                <a:cs typeface="Times New Roman" panose="02020603050405020304" pitchFamily="18" charset="0"/>
              </a:rPr>
              <a:t> </a:t>
            </a:r>
            <a:r>
              <a:rPr lang="vi-VN" sz="1600" i="1" dirty="0">
                <a:solidFill>
                  <a:srgbClr val="0070C0"/>
                </a:solidFill>
                <a:latin typeface="Times New Roman" panose="02020603050405020304" pitchFamily="18" charset="0"/>
                <a:cs typeface="Times New Roman" panose="02020603050405020304" pitchFamily="18" charset="0"/>
              </a:rPr>
              <a:t>khác </a:t>
            </a:r>
            <a:r>
              <a:rPr lang="vi-VN" sz="1600" i="1">
                <a:solidFill>
                  <a:srgbClr val="0070C0"/>
                </a:solidFill>
                <a:latin typeface="Times New Roman" panose="02020603050405020304" pitchFamily="18" charset="0"/>
                <a:cs typeface="Times New Roman" panose="02020603050405020304" pitchFamily="18" charset="0"/>
              </a:rPr>
              <a:t>nhau</a:t>
            </a:r>
            <a:r>
              <a:rPr lang="en-US" sz="1600" i="1" smtClean="0">
                <a:solidFill>
                  <a:srgbClr val="0070C0"/>
                </a:solidFill>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
            </a:pPr>
            <a:endParaRPr lang="vi-VN" sz="1600" i="1" dirty="0">
              <a:solidFill>
                <a:srgbClr val="0070C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vi-VN" sz="1600" i="1" dirty="0" smtClean="0">
                <a:solidFill>
                  <a:srgbClr val="0070C0"/>
                </a:solidFill>
                <a:latin typeface="Times New Roman" panose="02020603050405020304" pitchFamily="18" charset="0"/>
                <a:cs typeface="Times New Roman" panose="02020603050405020304" pitchFamily="18" charset="0"/>
              </a:rPr>
              <a:t>Xác </a:t>
            </a:r>
            <a:r>
              <a:rPr lang="vi-VN" sz="1600" i="1" dirty="0">
                <a:solidFill>
                  <a:srgbClr val="0070C0"/>
                </a:solidFill>
                <a:latin typeface="Times New Roman" panose="02020603050405020304" pitchFamily="18" charset="0"/>
                <a:cs typeface="Times New Roman" panose="02020603050405020304" pitchFamily="18" charset="0"/>
              </a:rPr>
              <a:t>định tính chất đa chiều của quản lý dự án bằng cách cung cấp cho các vòng phản hồi lặp đi lặp lại để phân tích bổ sung khi phát hiện thông tin dự án mới</a:t>
            </a:r>
            <a:r>
              <a:rPr lang="en-US" sz="1600" i="1" dirty="0" smtClean="0">
                <a:solidFill>
                  <a:srgbClr val="0070C0"/>
                </a:solidFill>
                <a:latin typeface="Times New Roman" panose="02020603050405020304" pitchFamily="18" charset="0"/>
                <a:cs typeface="Times New Roman" panose="02020603050405020304" pitchFamily="18" charset="0"/>
              </a:rPr>
              <a:t>.</a:t>
            </a:r>
            <a:endParaRPr lang="en-US" sz="1600" i="1" dirty="0">
              <a:solidFill>
                <a:srgbClr val="0070C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600" i="1" dirty="0" err="1" smtClean="0">
                <a:solidFill>
                  <a:srgbClr val="0070C0"/>
                </a:solidFill>
                <a:latin typeface="Times New Roman" panose="02020603050405020304" pitchFamily="18" charset="0"/>
                <a:cs typeface="Times New Roman" panose="02020603050405020304" pitchFamily="18" charset="0"/>
              </a:rPr>
              <a:t>Tạo</a:t>
            </a:r>
            <a:r>
              <a:rPr lang="en-US" sz="1600" i="1" dirty="0" smtClean="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thuận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lợi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cho</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việc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lập</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kế</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hoạch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dự</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án</a:t>
            </a:r>
            <a:r>
              <a:rPr lang="en-US" sz="1600" i="1" dirty="0">
                <a:solidFill>
                  <a:srgbClr val="0070C0"/>
                </a:solidFill>
                <a:latin typeface="Times New Roman" panose="02020603050405020304" pitchFamily="18" charset="0"/>
                <a:cs typeface="Times New Roman" panose="02020603050405020304" pitchFamily="18" charset="0"/>
              </a:rPr>
              <a:t> qua </a:t>
            </a:r>
            <a:r>
              <a:rPr lang="en-US" sz="1600" i="1" dirty="0" err="1">
                <a:solidFill>
                  <a:srgbClr val="0070C0"/>
                </a:solidFill>
                <a:latin typeface="Times New Roman" panose="02020603050405020304" pitchFamily="18" charset="0"/>
                <a:cs typeface="Times New Roman" panose="02020603050405020304" pitchFamily="18" charset="0"/>
              </a:rPr>
              <a:t>nhiều</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quy</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trình</a:t>
            </a:r>
            <a:r>
              <a:rPr lang="en-US" sz="1600" i="1" dirty="0">
                <a:solidFill>
                  <a:srgbClr val="0070C0"/>
                </a:solidFill>
                <a:latin typeface="Times New Roman" panose="02020603050405020304" pitchFamily="18" charset="0"/>
                <a:cs typeface="Times New Roman" panose="02020603050405020304" pitchFamily="18" charset="0"/>
              </a:rPr>
              <a:t>.</a:t>
            </a:r>
            <a:endParaRPr lang="vi-VN" sz="1600" i="1" dirty="0">
              <a:solidFill>
                <a:srgbClr val="0070C0"/>
              </a:solidFill>
              <a:latin typeface="Times New Roman" panose="02020603050405020304" pitchFamily="18" charset="0"/>
              <a:cs typeface="Times New Roman" panose="02020603050405020304" pitchFamily="18" charset="0"/>
            </a:endParaRPr>
          </a:p>
          <a:p>
            <a:pPr algn="just"/>
            <a:endParaRPr lang="vi-VN" dirty="0"/>
          </a:p>
        </p:txBody>
      </p:sp>
    </p:spTree>
    <p:extLst>
      <p:ext uri="{BB962C8B-B14F-4D97-AF65-F5344CB8AC3E}">
        <p14:creationId xmlns:p14="http://schemas.microsoft.com/office/powerpoint/2010/main" val="34511084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normAutofit/>
          </a:bodyPr>
          <a:lstStyle/>
          <a:p>
            <a:r>
              <a:rPr lang="en-US" dirty="0" smtClean="0"/>
              <a:t>Planning</a:t>
            </a:r>
            <a:br>
              <a:rPr lang="en-US" dirty="0" smtClean="0"/>
            </a:br>
            <a:r>
              <a:rPr lang="en-US" dirty="0" err="1" smtClean="0">
                <a:solidFill>
                  <a:srgbClr val="0070C0"/>
                </a:solidFill>
              </a:rPr>
              <a:t>Lập</a:t>
            </a:r>
            <a:r>
              <a:rPr lang="en-US" dirty="0" smtClean="0">
                <a:solidFill>
                  <a:srgbClr val="0070C0"/>
                </a:solidFill>
              </a:rPr>
              <a:t> </a:t>
            </a:r>
            <a:r>
              <a:rPr lang="en-US" dirty="0">
                <a:solidFill>
                  <a:srgbClr val="0070C0"/>
                </a:solidFill>
              </a:rPr>
              <a:t>kế </a:t>
            </a:r>
            <a:r>
              <a:rPr lang="en-US" dirty="0" err="1">
                <a:solidFill>
                  <a:srgbClr val="0070C0"/>
                </a:solidFill>
              </a:rPr>
              <a:t>hoạch</a:t>
            </a:r>
            <a:endParaRPr lang="en-AU" altLang="en-US" dirty="0">
              <a:solidFill>
                <a:srgbClr val="0070C0"/>
              </a:solidFill>
            </a:endParaRPr>
          </a:p>
        </p:txBody>
      </p:sp>
      <p:sp>
        <p:nvSpPr>
          <p:cNvPr id="451587" name="Rectangle 3"/>
          <p:cNvSpPr>
            <a:spLocks noGrp="1" noChangeArrowheads="1"/>
          </p:cNvSpPr>
          <p:nvPr>
            <p:ph sz="half" idx="1"/>
          </p:nvPr>
        </p:nvSpPr>
        <p:spPr/>
        <p:txBody>
          <a:bodyPr>
            <a:normAutofit/>
          </a:bodyPr>
          <a:lstStyle/>
          <a:p>
            <a:r>
              <a:rPr lang="en-US" altLang="en-US" dirty="0"/>
              <a:t>The </a:t>
            </a:r>
            <a:r>
              <a:rPr lang="en-US" altLang="en-US" dirty="0" smtClean="0"/>
              <a:t>WBS </a:t>
            </a:r>
            <a:r>
              <a:rPr lang="en-US" altLang="en-US" dirty="0"/>
              <a:t>does not yet have enough information to help the PM plan, organize, control and end its projects effectively. </a:t>
            </a:r>
            <a:endParaRPr lang="en-US" altLang="en-US" dirty="0" smtClean="0"/>
          </a:p>
          <a:p>
            <a:r>
              <a:rPr lang="en-US" altLang="en-US" dirty="0" smtClean="0"/>
              <a:t>The </a:t>
            </a:r>
            <a:r>
              <a:rPr lang="en-US" altLang="en-US" dirty="0"/>
              <a:t>main tool to help you accomplish this is the Schedule of project progress.</a:t>
            </a:r>
          </a:p>
          <a:p>
            <a:r>
              <a:rPr lang="en-US" altLang="en-US" dirty="0"/>
              <a:t>Planning is a </a:t>
            </a:r>
            <a:r>
              <a:rPr lang="en-US" altLang="en-US" dirty="0" smtClean="0"/>
              <a:t>systematic </a:t>
            </a:r>
            <a:r>
              <a:rPr lang="en-US" altLang="en-US" dirty="0"/>
              <a:t>approach to the project that identifies the methods, resources and tasks needed to achieve the goal.</a:t>
            </a:r>
            <a:endParaRPr lang="en-AU" altLang="en-US" dirty="0"/>
          </a:p>
        </p:txBody>
      </p:sp>
      <p:sp>
        <p:nvSpPr>
          <p:cNvPr id="2" name="Content Placeholder 1"/>
          <p:cNvSpPr>
            <a:spLocks noGrp="1"/>
          </p:cNvSpPr>
          <p:nvPr>
            <p:ph sz="half" idx="2"/>
          </p:nvPr>
        </p:nvSpPr>
        <p:spPr/>
        <p:txBody>
          <a:bodyPr/>
          <a:lstStyle/>
          <a:p>
            <a:r>
              <a:rPr lang="en-AU" altLang="en-US" dirty="0" err="1">
                <a:solidFill>
                  <a:srgbClr val="0070C0"/>
                </a:solidFill>
              </a:rPr>
              <a:t>Bảng</a:t>
            </a:r>
            <a:r>
              <a:rPr lang="en-AU" altLang="en-US" dirty="0">
                <a:solidFill>
                  <a:srgbClr val="0070C0"/>
                </a:solidFill>
              </a:rPr>
              <a:t> </a:t>
            </a:r>
            <a:r>
              <a:rPr lang="en-AU" altLang="en-US" dirty="0" err="1">
                <a:solidFill>
                  <a:srgbClr val="0070C0"/>
                </a:solidFill>
              </a:rPr>
              <a:t>Công</a:t>
            </a:r>
            <a:r>
              <a:rPr lang="en-AU" altLang="en-US" dirty="0">
                <a:solidFill>
                  <a:srgbClr val="0070C0"/>
                </a:solidFill>
              </a:rPr>
              <a:t> </a:t>
            </a:r>
            <a:r>
              <a:rPr lang="en-AU" altLang="en-US" dirty="0" err="1">
                <a:solidFill>
                  <a:srgbClr val="0070C0"/>
                </a:solidFill>
              </a:rPr>
              <a:t>Việc</a:t>
            </a:r>
            <a:r>
              <a:rPr lang="en-AU" altLang="en-US" dirty="0">
                <a:solidFill>
                  <a:srgbClr val="0070C0"/>
                </a:solidFill>
              </a:rPr>
              <a:t> </a:t>
            </a:r>
            <a:r>
              <a:rPr lang="en-AU" altLang="en-US" dirty="0" err="1">
                <a:solidFill>
                  <a:srgbClr val="0070C0"/>
                </a:solidFill>
              </a:rPr>
              <a:t>chưa</a:t>
            </a:r>
            <a:r>
              <a:rPr lang="en-AU" altLang="en-US" dirty="0">
                <a:solidFill>
                  <a:srgbClr val="0070C0"/>
                </a:solidFill>
              </a:rPr>
              <a:t> </a:t>
            </a:r>
            <a:r>
              <a:rPr lang="en-AU" altLang="en-US" dirty="0" err="1">
                <a:solidFill>
                  <a:srgbClr val="0070C0"/>
                </a:solidFill>
              </a:rPr>
              <a:t>có</a:t>
            </a:r>
            <a:r>
              <a:rPr lang="en-AU" altLang="en-US" dirty="0">
                <a:solidFill>
                  <a:srgbClr val="0070C0"/>
                </a:solidFill>
              </a:rPr>
              <a:t> </a:t>
            </a:r>
            <a:r>
              <a:rPr lang="en-AU" altLang="en-US" dirty="0" err="1">
                <a:solidFill>
                  <a:srgbClr val="0070C0"/>
                </a:solidFill>
              </a:rPr>
              <a:t>đủ</a:t>
            </a:r>
            <a:r>
              <a:rPr lang="en-AU" altLang="en-US" dirty="0">
                <a:solidFill>
                  <a:srgbClr val="0070C0"/>
                </a:solidFill>
              </a:rPr>
              <a:t> </a:t>
            </a:r>
            <a:r>
              <a:rPr lang="en-AU" altLang="en-US" dirty="0" err="1">
                <a:solidFill>
                  <a:srgbClr val="0070C0"/>
                </a:solidFill>
              </a:rPr>
              <a:t>thông</a:t>
            </a:r>
            <a:r>
              <a:rPr lang="en-AU" altLang="en-US" dirty="0">
                <a:solidFill>
                  <a:srgbClr val="0070C0"/>
                </a:solidFill>
              </a:rPr>
              <a:t> tin </a:t>
            </a:r>
            <a:r>
              <a:rPr lang="en-AU" altLang="en-US" dirty="0" err="1">
                <a:solidFill>
                  <a:srgbClr val="0070C0"/>
                </a:solidFill>
              </a:rPr>
              <a:t>để</a:t>
            </a:r>
            <a:r>
              <a:rPr lang="en-AU" altLang="en-US" dirty="0">
                <a:solidFill>
                  <a:srgbClr val="0070C0"/>
                </a:solidFill>
              </a:rPr>
              <a:t> </a:t>
            </a:r>
            <a:r>
              <a:rPr lang="en-AU" altLang="en-US" dirty="0" err="1">
                <a:solidFill>
                  <a:srgbClr val="0070C0"/>
                </a:solidFill>
              </a:rPr>
              <a:t>giúp</a:t>
            </a:r>
            <a:r>
              <a:rPr lang="en-AU" altLang="en-US" dirty="0">
                <a:solidFill>
                  <a:srgbClr val="0070C0"/>
                </a:solidFill>
              </a:rPr>
              <a:t> PM </a:t>
            </a:r>
            <a:r>
              <a:rPr lang="en-AU" altLang="en-US" dirty="0" err="1">
                <a:solidFill>
                  <a:srgbClr val="0070C0"/>
                </a:solidFill>
              </a:rPr>
              <a:t>lập</a:t>
            </a:r>
            <a:r>
              <a:rPr lang="en-AU" altLang="en-US" dirty="0">
                <a:solidFill>
                  <a:srgbClr val="0070C0"/>
                </a:solidFill>
              </a:rPr>
              <a:t> </a:t>
            </a:r>
            <a:r>
              <a:rPr lang="en-AU" altLang="en-US" dirty="0" err="1">
                <a:solidFill>
                  <a:srgbClr val="0070C0"/>
                </a:solidFill>
              </a:rPr>
              <a:t>kế</a:t>
            </a:r>
            <a:r>
              <a:rPr lang="en-AU" altLang="en-US" dirty="0">
                <a:solidFill>
                  <a:srgbClr val="0070C0"/>
                </a:solidFill>
              </a:rPr>
              <a:t> </a:t>
            </a:r>
            <a:r>
              <a:rPr lang="en-AU" altLang="en-US" dirty="0" err="1">
                <a:solidFill>
                  <a:srgbClr val="0070C0"/>
                </a:solidFill>
              </a:rPr>
              <a:t>hoạch</a:t>
            </a:r>
            <a:r>
              <a:rPr lang="en-AU" altLang="en-US" dirty="0">
                <a:solidFill>
                  <a:srgbClr val="0070C0"/>
                </a:solidFill>
              </a:rPr>
              <a:t>, </a:t>
            </a:r>
            <a:r>
              <a:rPr lang="en-AU" altLang="en-US" dirty="0" err="1">
                <a:solidFill>
                  <a:srgbClr val="0070C0"/>
                </a:solidFill>
              </a:rPr>
              <a:t>tổ</a:t>
            </a:r>
            <a:r>
              <a:rPr lang="en-AU" altLang="en-US" dirty="0">
                <a:solidFill>
                  <a:srgbClr val="0070C0"/>
                </a:solidFill>
              </a:rPr>
              <a:t> </a:t>
            </a:r>
            <a:r>
              <a:rPr lang="en-AU" altLang="en-US" dirty="0" err="1">
                <a:solidFill>
                  <a:srgbClr val="0070C0"/>
                </a:solidFill>
              </a:rPr>
              <a:t>chức</a:t>
            </a:r>
            <a:r>
              <a:rPr lang="en-AU" altLang="en-US" dirty="0">
                <a:solidFill>
                  <a:srgbClr val="0070C0"/>
                </a:solidFill>
              </a:rPr>
              <a:t>, </a:t>
            </a:r>
            <a:r>
              <a:rPr lang="en-AU" altLang="en-US" dirty="0" err="1">
                <a:solidFill>
                  <a:srgbClr val="0070C0"/>
                </a:solidFill>
              </a:rPr>
              <a:t>kiểm</a:t>
            </a:r>
            <a:r>
              <a:rPr lang="en-AU" altLang="en-US" dirty="0">
                <a:solidFill>
                  <a:srgbClr val="0070C0"/>
                </a:solidFill>
              </a:rPr>
              <a:t> </a:t>
            </a:r>
            <a:r>
              <a:rPr lang="en-AU" altLang="en-US" dirty="0" err="1">
                <a:solidFill>
                  <a:srgbClr val="0070C0"/>
                </a:solidFill>
              </a:rPr>
              <a:t>soát</a:t>
            </a:r>
            <a:r>
              <a:rPr lang="en-AU" altLang="en-US" dirty="0">
                <a:solidFill>
                  <a:srgbClr val="0070C0"/>
                </a:solidFill>
              </a:rPr>
              <a:t> </a:t>
            </a:r>
            <a:r>
              <a:rPr lang="en-AU" altLang="en-US" dirty="0" err="1">
                <a:solidFill>
                  <a:srgbClr val="0070C0"/>
                </a:solidFill>
              </a:rPr>
              <a:t>và</a:t>
            </a:r>
            <a:r>
              <a:rPr lang="en-AU" altLang="en-US" dirty="0">
                <a:solidFill>
                  <a:srgbClr val="0070C0"/>
                </a:solidFill>
              </a:rPr>
              <a:t> </a:t>
            </a:r>
            <a:r>
              <a:rPr lang="en-AU" altLang="en-US" dirty="0" err="1">
                <a:solidFill>
                  <a:srgbClr val="0070C0"/>
                </a:solidFill>
              </a:rPr>
              <a:t>kết</a:t>
            </a:r>
            <a:r>
              <a:rPr lang="en-AU" altLang="en-US" dirty="0">
                <a:solidFill>
                  <a:srgbClr val="0070C0"/>
                </a:solidFill>
              </a:rPr>
              <a:t> </a:t>
            </a:r>
            <a:r>
              <a:rPr lang="en-AU" altLang="en-US" dirty="0" err="1">
                <a:solidFill>
                  <a:srgbClr val="0070C0"/>
                </a:solidFill>
              </a:rPr>
              <a:t>thúc</a:t>
            </a:r>
            <a:r>
              <a:rPr lang="en-AU" altLang="en-US" dirty="0">
                <a:solidFill>
                  <a:srgbClr val="0070C0"/>
                </a:solidFill>
              </a:rPr>
              <a:t> </a:t>
            </a:r>
            <a:r>
              <a:rPr lang="en-AU" altLang="en-US" dirty="0" err="1">
                <a:solidFill>
                  <a:srgbClr val="0070C0"/>
                </a:solidFill>
              </a:rPr>
              <a:t>dự</a:t>
            </a:r>
            <a:r>
              <a:rPr lang="en-AU" altLang="en-US" dirty="0">
                <a:solidFill>
                  <a:srgbClr val="0070C0"/>
                </a:solidFill>
              </a:rPr>
              <a:t> </a:t>
            </a:r>
            <a:r>
              <a:rPr lang="en-AU" altLang="en-US" dirty="0" err="1">
                <a:solidFill>
                  <a:srgbClr val="0070C0"/>
                </a:solidFill>
              </a:rPr>
              <a:t>án</a:t>
            </a:r>
            <a:r>
              <a:rPr lang="en-AU" altLang="en-US" dirty="0">
                <a:solidFill>
                  <a:srgbClr val="0070C0"/>
                </a:solidFill>
              </a:rPr>
              <a:t> </a:t>
            </a:r>
            <a:r>
              <a:rPr lang="en-AU" altLang="en-US" dirty="0" err="1">
                <a:solidFill>
                  <a:srgbClr val="0070C0"/>
                </a:solidFill>
              </a:rPr>
              <a:t>của</a:t>
            </a:r>
            <a:r>
              <a:rPr lang="en-AU" altLang="en-US" dirty="0">
                <a:solidFill>
                  <a:srgbClr val="0070C0"/>
                </a:solidFill>
              </a:rPr>
              <a:t> </a:t>
            </a:r>
            <a:r>
              <a:rPr lang="en-AU" altLang="en-US" dirty="0" err="1">
                <a:solidFill>
                  <a:srgbClr val="0070C0"/>
                </a:solidFill>
              </a:rPr>
              <a:t>mình</a:t>
            </a:r>
            <a:r>
              <a:rPr lang="en-AU" altLang="en-US" dirty="0">
                <a:solidFill>
                  <a:srgbClr val="0070C0"/>
                </a:solidFill>
              </a:rPr>
              <a:t> </a:t>
            </a:r>
            <a:r>
              <a:rPr lang="en-AU" altLang="en-US" dirty="0" err="1">
                <a:solidFill>
                  <a:srgbClr val="0070C0"/>
                </a:solidFill>
              </a:rPr>
              <a:t>một</a:t>
            </a:r>
            <a:r>
              <a:rPr lang="en-AU" altLang="en-US" dirty="0">
                <a:solidFill>
                  <a:srgbClr val="0070C0"/>
                </a:solidFill>
              </a:rPr>
              <a:t> </a:t>
            </a:r>
            <a:r>
              <a:rPr lang="en-AU" altLang="en-US" dirty="0" err="1">
                <a:solidFill>
                  <a:srgbClr val="0070C0"/>
                </a:solidFill>
              </a:rPr>
              <a:t>cách</a:t>
            </a:r>
            <a:r>
              <a:rPr lang="en-AU" altLang="en-US" dirty="0">
                <a:solidFill>
                  <a:srgbClr val="0070C0"/>
                </a:solidFill>
              </a:rPr>
              <a:t> </a:t>
            </a:r>
            <a:r>
              <a:rPr lang="en-AU" altLang="en-US" dirty="0" err="1">
                <a:solidFill>
                  <a:srgbClr val="0070C0"/>
                </a:solidFill>
              </a:rPr>
              <a:t>hiệu</a:t>
            </a:r>
            <a:r>
              <a:rPr lang="en-AU" altLang="en-US" dirty="0">
                <a:solidFill>
                  <a:srgbClr val="0070C0"/>
                </a:solidFill>
              </a:rPr>
              <a:t> </a:t>
            </a:r>
            <a:r>
              <a:rPr lang="en-AU" altLang="en-US" dirty="0" err="1">
                <a:solidFill>
                  <a:srgbClr val="0070C0"/>
                </a:solidFill>
              </a:rPr>
              <a:t>quả</a:t>
            </a:r>
            <a:r>
              <a:rPr lang="en-AU" altLang="en-US" dirty="0">
                <a:solidFill>
                  <a:srgbClr val="0070C0"/>
                </a:solidFill>
              </a:rPr>
              <a:t>. </a:t>
            </a:r>
            <a:r>
              <a:rPr lang="en-AU" altLang="en-US" dirty="0" err="1">
                <a:solidFill>
                  <a:srgbClr val="0070C0"/>
                </a:solidFill>
              </a:rPr>
              <a:t>Công</a:t>
            </a:r>
            <a:r>
              <a:rPr lang="en-AU" altLang="en-US" dirty="0">
                <a:solidFill>
                  <a:srgbClr val="0070C0"/>
                </a:solidFill>
              </a:rPr>
              <a:t> </a:t>
            </a:r>
            <a:r>
              <a:rPr lang="en-AU" altLang="en-US" dirty="0" err="1">
                <a:solidFill>
                  <a:srgbClr val="0070C0"/>
                </a:solidFill>
              </a:rPr>
              <a:t>cụ</a:t>
            </a:r>
            <a:r>
              <a:rPr lang="en-AU" altLang="en-US" dirty="0">
                <a:solidFill>
                  <a:srgbClr val="0070C0"/>
                </a:solidFill>
              </a:rPr>
              <a:t> </a:t>
            </a:r>
            <a:r>
              <a:rPr lang="en-AU" altLang="en-US" dirty="0" err="1">
                <a:solidFill>
                  <a:srgbClr val="0070C0"/>
                </a:solidFill>
              </a:rPr>
              <a:t>chính</a:t>
            </a:r>
            <a:r>
              <a:rPr lang="en-AU" altLang="en-US" dirty="0">
                <a:solidFill>
                  <a:srgbClr val="0070C0"/>
                </a:solidFill>
              </a:rPr>
              <a:t> </a:t>
            </a:r>
            <a:r>
              <a:rPr lang="en-AU" altLang="en-US" dirty="0" err="1">
                <a:solidFill>
                  <a:srgbClr val="0070C0"/>
                </a:solidFill>
              </a:rPr>
              <a:t>để</a:t>
            </a:r>
            <a:r>
              <a:rPr lang="en-AU" altLang="en-US" dirty="0">
                <a:solidFill>
                  <a:srgbClr val="0070C0"/>
                </a:solidFill>
              </a:rPr>
              <a:t> </a:t>
            </a:r>
            <a:r>
              <a:rPr lang="en-AU" altLang="en-US" dirty="0" err="1">
                <a:solidFill>
                  <a:srgbClr val="0070C0"/>
                </a:solidFill>
              </a:rPr>
              <a:t>giúp</a:t>
            </a:r>
            <a:r>
              <a:rPr lang="en-AU" altLang="en-US" dirty="0">
                <a:solidFill>
                  <a:srgbClr val="0070C0"/>
                </a:solidFill>
              </a:rPr>
              <a:t> </a:t>
            </a:r>
            <a:r>
              <a:rPr lang="en-AU" altLang="en-US" dirty="0" err="1">
                <a:solidFill>
                  <a:srgbClr val="0070C0"/>
                </a:solidFill>
              </a:rPr>
              <a:t>bạn</a:t>
            </a:r>
            <a:r>
              <a:rPr lang="en-AU" altLang="en-US" dirty="0">
                <a:solidFill>
                  <a:srgbClr val="0070C0"/>
                </a:solidFill>
              </a:rPr>
              <a:t> </a:t>
            </a:r>
            <a:r>
              <a:rPr lang="en-AU" altLang="en-US" dirty="0" err="1">
                <a:solidFill>
                  <a:srgbClr val="0070C0"/>
                </a:solidFill>
              </a:rPr>
              <a:t>hoàn</a:t>
            </a:r>
            <a:r>
              <a:rPr lang="en-AU" altLang="en-US" dirty="0">
                <a:solidFill>
                  <a:srgbClr val="0070C0"/>
                </a:solidFill>
              </a:rPr>
              <a:t> </a:t>
            </a:r>
            <a:r>
              <a:rPr lang="en-AU" altLang="en-US" dirty="0" err="1">
                <a:solidFill>
                  <a:srgbClr val="0070C0"/>
                </a:solidFill>
              </a:rPr>
              <a:t>thành</a:t>
            </a:r>
            <a:r>
              <a:rPr lang="en-AU" altLang="en-US" dirty="0">
                <a:solidFill>
                  <a:srgbClr val="0070C0"/>
                </a:solidFill>
              </a:rPr>
              <a:t> </a:t>
            </a:r>
            <a:r>
              <a:rPr lang="en-AU" altLang="en-US" dirty="0" err="1">
                <a:solidFill>
                  <a:srgbClr val="0070C0"/>
                </a:solidFill>
              </a:rPr>
              <a:t>điều</a:t>
            </a:r>
            <a:r>
              <a:rPr lang="en-AU" altLang="en-US" dirty="0">
                <a:solidFill>
                  <a:srgbClr val="0070C0"/>
                </a:solidFill>
              </a:rPr>
              <a:t> </a:t>
            </a:r>
            <a:r>
              <a:rPr lang="en-AU" altLang="en-US" dirty="0" err="1">
                <a:solidFill>
                  <a:srgbClr val="0070C0"/>
                </a:solidFill>
              </a:rPr>
              <a:t>này</a:t>
            </a:r>
            <a:r>
              <a:rPr lang="en-AU" altLang="en-US" dirty="0">
                <a:solidFill>
                  <a:srgbClr val="0070C0"/>
                </a:solidFill>
              </a:rPr>
              <a:t> </a:t>
            </a:r>
            <a:r>
              <a:rPr lang="en-AU" altLang="en-US" dirty="0" err="1">
                <a:solidFill>
                  <a:srgbClr val="0070C0"/>
                </a:solidFill>
              </a:rPr>
              <a:t>là</a:t>
            </a:r>
            <a:r>
              <a:rPr lang="en-AU" altLang="en-US" dirty="0">
                <a:solidFill>
                  <a:srgbClr val="0070C0"/>
                </a:solidFill>
              </a:rPr>
              <a:t> </a:t>
            </a:r>
            <a:r>
              <a:rPr lang="en-AU" altLang="en-US" dirty="0" err="1">
                <a:solidFill>
                  <a:srgbClr val="0070C0"/>
                </a:solidFill>
              </a:rPr>
              <a:t>Lịch</a:t>
            </a:r>
            <a:r>
              <a:rPr lang="en-AU" altLang="en-US" dirty="0">
                <a:solidFill>
                  <a:srgbClr val="0070C0"/>
                </a:solidFill>
              </a:rPr>
              <a:t> </a:t>
            </a:r>
            <a:r>
              <a:rPr lang="en-AU" altLang="en-US" dirty="0" err="1">
                <a:solidFill>
                  <a:srgbClr val="0070C0"/>
                </a:solidFill>
              </a:rPr>
              <a:t>biểu</a:t>
            </a:r>
            <a:r>
              <a:rPr lang="en-AU" altLang="en-US" dirty="0">
                <a:solidFill>
                  <a:srgbClr val="0070C0"/>
                </a:solidFill>
              </a:rPr>
              <a:t> </a:t>
            </a:r>
            <a:r>
              <a:rPr lang="en-AU" altLang="en-US" dirty="0" err="1">
                <a:solidFill>
                  <a:srgbClr val="0070C0"/>
                </a:solidFill>
              </a:rPr>
              <a:t>về</a:t>
            </a:r>
            <a:r>
              <a:rPr lang="en-AU" altLang="en-US" dirty="0">
                <a:solidFill>
                  <a:srgbClr val="0070C0"/>
                </a:solidFill>
              </a:rPr>
              <a:t> </a:t>
            </a:r>
            <a:r>
              <a:rPr lang="en-AU" altLang="en-US" dirty="0" err="1">
                <a:solidFill>
                  <a:srgbClr val="0070C0"/>
                </a:solidFill>
              </a:rPr>
              <a:t>tiến</a:t>
            </a:r>
            <a:r>
              <a:rPr lang="en-AU" altLang="en-US" dirty="0">
                <a:solidFill>
                  <a:srgbClr val="0070C0"/>
                </a:solidFill>
              </a:rPr>
              <a:t> </a:t>
            </a:r>
            <a:r>
              <a:rPr lang="en-AU" altLang="en-US" dirty="0" err="1">
                <a:solidFill>
                  <a:srgbClr val="0070C0"/>
                </a:solidFill>
              </a:rPr>
              <a:t>độ</a:t>
            </a:r>
            <a:r>
              <a:rPr lang="en-AU" altLang="en-US" dirty="0">
                <a:solidFill>
                  <a:srgbClr val="0070C0"/>
                </a:solidFill>
              </a:rPr>
              <a:t> </a:t>
            </a:r>
            <a:r>
              <a:rPr lang="en-AU" altLang="en-US" dirty="0" err="1">
                <a:solidFill>
                  <a:srgbClr val="0070C0"/>
                </a:solidFill>
              </a:rPr>
              <a:t>thực</a:t>
            </a:r>
            <a:r>
              <a:rPr lang="en-AU" altLang="en-US" dirty="0">
                <a:solidFill>
                  <a:srgbClr val="0070C0"/>
                </a:solidFill>
              </a:rPr>
              <a:t> </a:t>
            </a:r>
            <a:r>
              <a:rPr lang="en-AU" altLang="en-US" dirty="0" err="1">
                <a:solidFill>
                  <a:srgbClr val="0070C0"/>
                </a:solidFill>
              </a:rPr>
              <a:t>hiện</a:t>
            </a:r>
            <a:r>
              <a:rPr lang="en-AU" altLang="en-US" dirty="0">
                <a:solidFill>
                  <a:srgbClr val="0070C0"/>
                </a:solidFill>
              </a:rPr>
              <a:t> </a:t>
            </a:r>
            <a:r>
              <a:rPr lang="en-AU" altLang="en-US" dirty="0" err="1">
                <a:solidFill>
                  <a:srgbClr val="0070C0"/>
                </a:solidFill>
              </a:rPr>
              <a:t>dự</a:t>
            </a:r>
            <a:r>
              <a:rPr lang="en-AU" altLang="en-US" dirty="0">
                <a:solidFill>
                  <a:srgbClr val="0070C0"/>
                </a:solidFill>
              </a:rPr>
              <a:t> </a:t>
            </a:r>
            <a:r>
              <a:rPr lang="en-AU" altLang="en-US" dirty="0" err="1">
                <a:solidFill>
                  <a:srgbClr val="0070C0"/>
                </a:solidFill>
              </a:rPr>
              <a:t>án</a:t>
            </a:r>
            <a:r>
              <a:rPr lang="en-AU" altLang="en-US" dirty="0">
                <a:solidFill>
                  <a:srgbClr val="0070C0"/>
                </a:solidFill>
              </a:rPr>
              <a:t>.</a:t>
            </a:r>
          </a:p>
          <a:p>
            <a:r>
              <a:rPr lang="vi-VN" dirty="0">
                <a:solidFill>
                  <a:srgbClr val="0070C0"/>
                </a:solidFill>
              </a:rPr>
              <a:t>Lập kế hoạch là một phương thức tiếp cận có hệ thống, cách nhìn chỉnh thể, toàn diện dự án nhằm xác định các phương pháp, tài nguyên và các công việc cần thiết để đạt được mục tiêu.</a:t>
            </a:r>
            <a:endParaRPr lang="en-US" dirty="0">
              <a:solidFill>
                <a:srgbClr val="0070C0"/>
              </a:solidFill>
            </a:endParaRPr>
          </a:p>
        </p:txBody>
      </p:sp>
      <p:sp>
        <p:nvSpPr>
          <p:cNvPr id="4" name="Date Placeholder 3"/>
          <p:cNvSpPr>
            <a:spLocks noGrp="1"/>
          </p:cNvSpPr>
          <p:nvPr>
            <p:ph type="dt" sz="half" idx="10"/>
          </p:nvPr>
        </p:nvSpPr>
        <p:spPr/>
        <p:txBody>
          <a:bodyPr/>
          <a:lstStyle/>
          <a:p>
            <a:r>
              <a:rPr lang="en-US" altLang="en-US"/>
              <a:t>Lập tiến độ thực hiện</a:t>
            </a:r>
          </a:p>
        </p:txBody>
      </p:sp>
      <p:sp>
        <p:nvSpPr>
          <p:cNvPr id="5" name="Footer Placeholder 4"/>
          <p:cNvSpPr>
            <a:spLocks noGrp="1"/>
          </p:cNvSpPr>
          <p:nvPr>
            <p:ph type="ftr" sz="quarter" idx="11"/>
          </p:nvPr>
        </p:nvSpPr>
        <p:spPr/>
        <p:txBody>
          <a:bodyPr/>
          <a:lstStyle/>
          <a:p>
            <a:r>
              <a:rPr lang="en-US" altLang="en-US"/>
              <a:t>Lập kế hoạch thực hiện dự án</a:t>
            </a:r>
          </a:p>
        </p:txBody>
      </p:sp>
      <p:sp>
        <p:nvSpPr>
          <p:cNvPr id="6" name="Slide Number Placeholder 5"/>
          <p:cNvSpPr>
            <a:spLocks noGrp="1"/>
          </p:cNvSpPr>
          <p:nvPr>
            <p:ph type="sldNum" sz="quarter" idx="12"/>
          </p:nvPr>
        </p:nvSpPr>
        <p:spPr/>
        <p:txBody>
          <a:bodyPr/>
          <a:lstStyle/>
          <a:p>
            <a:pPr lvl="1"/>
            <a:fld id="{BDDED127-B0D1-4104-997A-19870DD6E6BA}" type="slidenum">
              <a:rPr lang="en-US" altLang="en-US"/>
              <a:pPr lvl="1"/>
              <a:t>8</a:t>
            </a:fld>
            <a:endParaRPr lang="en-US" altLang="en-US">
              <a:latin typeface="Times New Roman" pitchFamily="18" charset="0"/>
            </a:endParaRPr>
          </a:p>
        </p:txBody>
      </p:sp>
    </p:spTree>
    <p:extLst>
      <p:ext uri="{BB962C8B-B14F-4D97-AF65-F5344CB8AC3E}">
        <p14:creationId xmlns:p14="http://schemas.microsoft.com/office/powerpoint/2010/main" val="10102090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4"/>
          <p:cNvSpPr>
            <a:spLocks noGrp="1"/>
          </p:cNvSpPr>
          <p:nvPr>
            <p:ph type="ftr" sz="quarter" idx="11"/>
          </p:nvPr>
        </p:nvSpPr>
        <p:spPr/>
        <p:txBody>
          <a:bodyPr/>
          <a:lstStyle/>
          <a:p>
            <a:r>
              <a:rPr lang="en-US" altLang="en-US" smtClean="0"/>
              <a:t>Lập kế hoạch thực hiện dự án</a:t>
            </a:r>
            <a:endParaRPr lang="en-US" altLang="en-US"/>
          </a:p>
        </p:txBody>
      </p:sp>
      <p:sp>
        <p:nvSpPr>
          <p:cNvPr id="17" name="Slide Number Placeholder 5"/>
          <p:cNvSpPr>
            <a:spLocks noGrp="1"/>
          </p:cNvSpPr>
          <p:nvPr>
            <p:ph type="sldNum" sz="quarter" idx="12"/>
          </p:nvPr>
        </p:nvSpPr>
        <p:spPr/>
        <p:txBody>
          <a:bodyPr/>
          <a:lstStyle/>
          <a:p>
            <a:pPr lvl="1"/>
            <a:fld id="{41A33115-ABD9-473A-853C-544AB2225A77}" type="slidenum">
              <a:rPr lang="en-US" altLang="en-US" smtClean="0"/>
              <a:pPr lvl="1"/>
              <a:t>9</a:t>
            </a:fld>
            <a:endParaRPr lang="en-US" altLang="en-US">
              <a:latin typeface="Times New Roman" pitchFamily="18" charset="0"/>
            </a:endParaRPr>
          </a:p>
        </p:txBody>
      </p:sp>
      <p:sp>
        <p:nvSpPr>
          <p:cNvPr id="1001474" name="Rectangle 2"/>
          <p:cNvSpPr>
            <a:spLocks noGrp="1" noChangeArrowheads="1"/>
          </p:cNvSpPr>
          <p:nvPr>
            <p:ph type="title"/>
          </p:nvPr>
        </p:nvSpPr>
        <p:spPr/>
        <p:txBody>
          <a:bodyPr/>
          <a:lstStyle/>
          <a:p>
            <a:r>
              <a:rPr lang="en-US" altLang="en-US" dirty="0"/>
              <a:t>Add schedule to WBS </a:t>
            </a:r>
            <a:r>
              <a:rPr lang="en-US" altLang="en-US" dirty="0" smtClean="0"/>
              <a:t/>
            </a:r>
            <a:br>
              <a:rPr lang="en-US" altLang="en-US" dirty="0" smtClean="0"/>
            </a:br>
            <a:r>
              <a:rPr lang="en-US" altLang="en-US" dirty="0" err="1" smtClean="0">
                <a:solidFill>
                  <a:srgbClr val="0070C0"/>
                </a:solidFill>
              </a:rPr>
              <a:t>Thêm</a:t>
            </a:r>
            <a:r>
              <a:rPr lang="en-US" altLang="en-US" dirty="0" smtClean="0">
                <a:solidFill>
                  <a:srgbClr val="0070C0"/>
                </a:solidFill>
              </a:rPr>
              <a:t> </a:t>
            </a:r>
            <a:r>
              <a:rPr lang="en-US" altLang="en-US" dirty="0" err="1">
                <a:solidFill>
                  <a:srgbClr val="0070C0"/>
                </a:solidFill>
              </a:rPr>
              <a:t>lịch</a:t>
            </a:r>
            <a:r>
              <a:rPr lang="en-US" altLang="en-US" dirty="0">
                <a:solidFill>
                  <a:srgbClr val="0070C0"/>
                </a:solidFill>
              </a:rPr>
              <a:t> </a:t>
            </a:r>
            <a:r>
              <a:rPr lang="en-US" altLang="en-US" dirty="0" err="1">
                <a:solidFill>
                  <a:srgbClr val="0070C0"/>
                </a:solidFill>
              </a:rPr>
              <a:t>trình</a:t>
            </a:r>
            <a:r>
              <a:rPr lang="en-US" altLang="en-US" dirty="0">
                <a:solidFill>
                  <a:srgbClr val="0070C0"/>
                </a:solidFill>
              </a:rPr>
              <a:t> vào WBS</a:t>
            </a:r>
          </a:p>
        </p:txBody>
      </p:sp>
      <p:sp>
        <p:nvSpPr>
          <p:cNvPr id="1001475" name="Rectangle 3"/>
          <p:cNvSpPr>
            <a:spLocks noGrp="1" noChangeArrowheads="1"/>
          </p:cNvSpPr>
          <p:nvPr>
            <p:ph type="body" idx="1"/>
          </p:nvPr>
        </p:nvSpPr>
        <p:spPr>
          <a:xfrm>
            <a:off x="6784976" y="1981200"/>
            <a:ext cx="3883025" cy="2209800"/>
          </a:xfrm>
        </p:spPr>
        <p:txBody>
          <a:bodyPr/>
          <a:lstStyle/>
          <a:p>
            <a:pPr>
              <a:lnSpc>
                <a:spcPct val="70000"/>
              </a:lnSpc>
            </a:pPr>
            <a:r>
              <a:rPr lang="en-US" altLang="en-US" sz="2400" dirty="0" smtClean="0"/>
              <a:t>WBS will be added by :</a:t>
            </a:r>
            <a:endParaRPr lang="en-US" altLang="en-US" sz="2400" dirty="0"/>
          </a:p>
          <a:p>
            <a:pPr lvl="1">
              <a:lnSpc>
                <a:spcPct val="80000"/>
              </a:lnSpc>
            </a:pPr>
            <a:r>
              <a:rPr lang="en-US" altLang="en-US" sz="2000" dirty="0" smtClean="0"/>
              <a:t>Works related</a:t>
            </a:r>
            <a:endParaRPr lang="en-US" altLang="en-US" sz="2000" dirty="0"/>
          </a:p>
          <a:p>
            <a:pPr lvl="1">
              <a:lnSpc>
                <a:spcPct val="80000"/>
              </a:lnSpc>
            </a:pPr>
            <a:r>
              <a:rPr lang="en-US" altLang="en-US" sz="2000" dirty="0" smtClean="0"/>
              <a:t>Time start &amp; stop</a:t>
            </a:r>
            <a:endParaRPr lang="en-US" altLang="en-US" sz="2000" dirty="0"/>
          </a:p>
          <a:p>
            <a:pPr lvl="1">
              <a:lnSpc>
                <a:spcPct val="80000"/>
              </a:lnSpc>
            </a:pPr>
            <a:r>
              <a:rPr lang="en-US" altLang="en-US" sz="2000" dirty="0" smtClean="0"/>
              <a:t>Resources</a:t>
            </a:r>
            <a:endParaRPr lang="en-US" altLang="en-US" sz="2000" dirty="0"/>
          </a:p>
        </p:txBody>
      </p:sp>
      <p:sp>
        <p:nvSpPr>
          <p:cNvPr id="1001476" name="Rectangle 4"/>
          <p:cNvSpPr>
            <a:spLocks noChangeArrowheads="1"/>
          </p:cNvSpPr>
          <p:nvPr/>
        </p:nvSpPr>
        <p:spPr bwMode="auto">
          <a:xfrm>
            <a:off x="4386264" y="381001"/>
            <a:ext cx="4179887" cy="631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1477" name="AutoShape 5"/>
          <p:cNvSpPr>
            <a:spLocks noChangeArrowheads="1"/>
          </p:cNvSpPr>
          <p:nvPr/>
        </p:nvSpPr>
        <p:spPr bwMode="auto">
          <a:xfrm>
            <a:off x="2597150" y="1606550"/>
            <a:ext cx="2044700" cy="901700"/>
          </a:xfrm>
          <a:prstGeom prst="octagon">
            <a:avLst>
              <a:gd name="adj" fmla="val 29162"/>
            </a:avLst>
          </a:prstGeom>
          <a:noFill/>
          <a:ln w="12700">
            <a:solidFill>
              <a:schemeClr val="tx2"/>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1478" name="Rectangle 6"/>
          <p:cNvSpPr>
            <a:spLocks noChangeArrowheads="1"/>
          </p:cNvSpPr>
          <p:nvPr/>
        </p:nvSpPr>
        <p:spPr bwMode="auto">
          <a:xfrm>
            <a:off x="4578350" y="3511550"/>
            <a:ext cx="2355850" cy="52705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1479" name="Rectangle 7"/>
          <p:cNvSpPr>
            <a:spLocks noChangeArrowheads="1"/>
          </p:cNvSpPr>
          <p:nvPr/>
        </p:nvSpPr>
        <p:spPr bwMode="auto">
          <a:xfrm>
            <a:off x="2855914" y="1662113"/>
            <a:ext cx="1530350"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b="1" dirty="0" smtClean="0">
                <a:latin typeface=".VnTime" pitchFamily="34" charset="0"/>
              </a:rPr>
              <a:t>Objectives</a:t>
            </a:r>
            <a:endParaRPr lang="en-US" altLang="en-US" b="1" dirty="0">
              <a:latin typeface=".VnTime" pitchFamily="34" charset="0"/>
            </a:endParaRPr>
          </a:p>
        </p:txBody>
      </p:sp>
      <p:sp>
        <p:nvSpPr>
          <p:cNvPr id="1001480" name="Oval 8"/>
          <p:cNvSpPr>
            <a:spLocks noChangeArrowheads="1"/>
          </p:cNvSpPr>
          <p:nvPr/>
        </p:nvSpPr>
        <p:spPr bwMode="auto">
          <a:xfrm>
            <a:off x="6637338" y="5264150"/>
            <a:ext cx="2195512" cy="673100"/>
          </a:xfrm>
          <a:prstGeom prst="ellipse">
            <a:avLst/>
          </a:prstGeom>
          <a:noFill/>
          <a:ln w="12700">
            <a:solidFill>
              <a:schemeClr val="tx2"/>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1481" name="Rectangle 9"/>
          <p:cNvSpPr>
            <a:spLocks noChangeArrowheads="1"/>
          </p:cNvSpPr>
          <p:nvPr/>
        </p:nvSpPr>
        <p:spPr bwMode="auto">
          <a:xfrm>
            <a:off x="6829425" y="5395914"/>
            <a:ext cx="2005999"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dirty="0" smtClean="0">
                <a:latin typeface=".VnTime" pitchFamily="34" charset="0"/>
              </a:rPr>
              <a:t>Scheduler of Works</a:t>
            </a:r>
            <a:endParaRPr lang="en-US" altLang="en-US" dirty="0"/>
          </a:p>
        </p:txBody>
      </p:sp>
      <p:sp>
        <p:nvSpPr>
          <p:cNvPr id="1001482" name="Line 10"/>
          <p:cNvSpPr>
            <a:spLocks noChangeShapeType="1"/>
          </p:cNvSpPr>
          <p:nvPr/>
        </p:nvSpPr>
        <p:spPr bwMode="auto">
          <a:xfrm>
            <a:off x="5875338" y="4273550"/>
            <a:ext cx="1052512" cy="977900"/>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1483" name="Rectangle 11"/>
          <p:cNvSpPr>
            <a:spLocks noChangeArrowheads="1"/>
          </p:cNvSpPr>
          <p:nvPr/>
        </p:nvSpPr>
        <p:spPr bwMode="auto">
          <a:xfrm>
            <a:off x="4625975" y="4527551"/>
            <a:ext cx="2260235"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2000" i="1" dirty="0" smtClean="0">
                <a:latin typeface=".VnTime" pitchFamily="34" charset="0"/>
              </a:rPr>
              <a:t>Determine Planning</a:t>
            </a:r>
            <a:endParaRPr lang="en-US" altLang="en-US" sz="2000" i="1" dirty="0">
              <a:latin typeface=".VnTime" pitchFamily="34" charset="0"/>
            </a:endParaRPr>
          </a:p>
        </p:txBody>
      </p:sp>
      <p:sp>
        <p:nvSpPr>
          <p:cNvPr id="1001484" name="Line 12"/>
          <p:cNvSpPr>
            <a:spLocks noChangeShapeType="1"/>
          </p:cNvSpPr>
          <p:nvPr/>
        </p:nvSpPr>
        <p:spPr bwMode="auto">
          <a:xfrm>
            <a:off x="4121150" y="2673350"/>
            <a:ext cx="825500" cy="749300"/>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1485" name="Rectangle 13"/>
          <p:cNvSpPr>
            <a:spLocks noChangeArrowheads="1"/>
          </p:cNvSpPr>
          <p:nvPr/>
        </p:nvSpPr>
        <p:spPr bwMode="auto">
          <a:xfrm>
            <a:off x="4572001" y="3567114"/>
            <a:ext cx="1401026"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b="1" dirty="0" smtClean="0">
                <a:latin typeface=".VnTime" pitchFamily="34" charset="0"/>
              </a:rPr>
              <a:t>Deliverables</a:t>
            </a:r>
            <a:endParaRPr lang="en-US" altLang="en-US" b="1" dirty="0">
              <a:latin typeface=".VnTime" pitchFamily="34" charset="0"/>
            </a:endParaRPr>
          </a:p>
        </p:txBody>
      </p:sp>
      <p:sp>
        <p:nvSpPr>
          <p:cNvPr id="1001486" name="Rectangle 14"/>
          <p:cNvSpPr>
            <a:spLocks noChangeArrowheads="1"/>
          </p:cNvSpPr>
          <p:nvPr/>
        </p:nvSpPr>
        <p:spPr bwMode="auto">
          <a:xfrm>
            <a:off x="2263775" y="2851151"/>
            <a:ext cx="2636941"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2000" i="1" dirty="0" smtClean="0">
                <a:latin typeface=".VnTime" pitchFamily="34" charset="0"/>
              </a:rPr>
              <a:t>Determine Deliverables</a:t>
            </a:r>
            <a:endParaRPr lang="en-US" altLang="en-US" sz="2000" i="1" dirty="0">
              <a:latin typeface=".VnTime" pitchFamily="34" charset="0"/>
            </a:endParaRPr>
          </a:p>
        </p:txBody>
      </p:sp>
    </p:spTree>
    <p:extLst>
      <p:ext uri="{BB962C8B-B14F-4D97-AF65-F5344CB8AC3E}">
        <p14:creationId xmlns:p14="http://schemas.microsoft.com/office/powerpoint/2010/main" val="60824047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695</TotalTime>
  <Words>4123</Words>
  <Application>Microsoft Office PowerPoint</Application>
  <PresentationFormat>Widescreen</PresentationFormat>
  <Paragraphs>622</Paragraphs>
  <Slides>33</Slides>
  <Notes>1</Notes>
  <HiddenSlides>7</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.VnTime</vt:lpstr>
      <vt:lpstr>Arial</vt:lpstr>
      <vt:lpstr>Calibri</vt:lpstr>
      <vt:lpstr>Calibri Light</vt:lpstr>
      <vt:lpstr>Times New Roman</vt:lpstr>
      <vt:lpstr>Wingdings</vt:lpstr>
      <vt:lpstr>Retrospect</vt:lpstr>
      <vt:lpstr>ICT/ Software project management</vt:lpstr>
      <vt:lpstr>PowerPoint Presentation</vt:lpstr>
      <vt:lpstr>PowerPoint Presentation</vt:lpstr>
      <vt:lpstr>PowerPoint Presentation</vt:lpstr>
      <vt:lpstr>PowerPoint Presentation</vt:lpstr>
      <vt:lpstr>PowerPoint Presentation</vt:lpstr>
      <vt:lpstr>PowerPoint Presentation</vt:lpstr>
      <vt:lpstr>Planning Lập kế hoạch</vt:lpstr>
      <vt:lpstr>Add schedule to WBS  Thêm lịch trình vào WBS</vt:lpstr>
      <vt:lpstr>IT project plan  Kế hoạch dự án CNTT</vt:lpstr>
      <vt:lpstr>Deploy project plan Triển khai kế hoạch dự án</vt:lpstr>
      <vt:lpstr>Các yếu tố của kế hoạch dự án</vt:lpstr>
      <vt:lpstr>Xác định các hành động</vt:lpstr>
      <vt:lpstr>Establish milestones Xác lập các mốc quan trọng</vt:lpstr>
      <vt:lpstr>Estimate time for actions  Ước lượng thời gian cho các hành động</vt:lpstr>
      <vt:lpstr>PERT( Program Evaluation and Review Technique)</vt:lpstr>
      <vt:lpstr>Global Effective Factor – GEF Năng suất toàn cục </vt:lpstr>
      <vt:lpstr>Phương pháp lập lịch biểu</vt:lpstr>
      <vt:lpstr>Identify the dependent tasks Xác định các nhiệm vụ phụ thuộc</vt:lpstr>
      <vt:lpstr>Scheduling needs  Lên lịch trình cần...</vt:lpstr>
      <vt:lpstr>Time calculation for works Tính thời gian cho các công việc</vt:lpstr>
      <vt:lpstr>Arrow Diagramming Method Biểu đồ mũi tên (ADM)</vt:lpstr>
      <vt:lpstr>Precedence Diagram Method (PDM) Phương pháp Sơ đồ mạng quan hệ thứ tự</vt:lpstr>
      <vt:lpstr>Critical Path Method Phương pháp CPM</vt:lpstr>
      <vt:lpstr>Gantt chart Biểu đồ Gantt</vt:lpstr>
      <vt:lpstr>Triển khai lịch trình</vt:lpstr>
      <vt:lpstr>Chi phí cơ bản</vt:lpstr>
      <vt:lpstr>Các thành phần của giá trị thu được</vt:lpstr>
      <vt:lpstr>Kiểm soát lịch trình</vt:lpstr>
      <vt:lpstr>Resource allocation Phân bố tài nguyên</vt:lpstr>
      <vt:lpstr>Resource diagram Đồ hình tài nguyên</vt:lpstr>
      <vt:lpstr>Review schedule Đánh giá lịch trình</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TungLe611</dc:creator>
  <cp:lastModifiedBy>Le Duc Trung</cp:lastModifiedBy>
  <cp:revision>394</cp:revision>
  <dcterms:created xsi:type="dcterms:W3CDTF">2017-09-19T15:51:03Z</dcterms:created>
  <dcterms:modified xsi:type="dcterms:W3CDTF">2019-10-23T06:57:08Z</dcterms:modified>
</cp:coreProperties>
</file>