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400" r:id="rId2"/>
    <p:sldId id="363" r:id="rId3"/>
    <p:sldId id="337" r:id="rId4"/>
    <p:sldId id="257" r:id="rId5"/>
    <p:sldId id="364" r:id="rId6"/>
    <p:sldId id="298" r:id="rId7"/>
    <p:sldId id="338" r:id="rId8"/>
    <p:sldId id="401" r:id="rId9"/>
    <p:sldId id="402" r:id="rId10"/>
    <p:sldId id="339" r:id="rId11"/>
    <p:sldId id="365" r:id="rId12"/>
    <p:sldId id="341" r:id="rId13"/>
    <p:sldId id="342" r:id="rId14"/>
    <p:sldId id="324" r:id="rId15"/>
    <p:sldId id="344" r:id="rId16"/>
    <p:sldId id="345" r:id="rId17"/>
    <p:sldId id="404" r:id="rId18"/>
    <p:sldId id="343" r:id="rId19"/>
    <p:sldId id="413" r:id="rId20"/>
    <p:sldId id="346" r:id="rId21"/>
    <p:sldId id="347" r:id="rId22"/>
    <p:sldId id="348" r:id="rId23"/>
    <p:sldId id="349" r:id="rId24"/>
    <p:sldId id="350" r:id="rId25"/>
    <p:sldId id="351" r:id="rId26"/>
    <p:sldId id="352" r:id="rId27"/>
    <p:sldId id="412" r:id="rId28"/>
    <p:sldId id="406" r:id="rId29"/>
    <p:sldId id="353" r:id="rId30"/>
    <p:sldId id="407" r:id="rId31"/>
    <p:sldId id="409" r:id="rId32"/>
    <p:sldId id="354" r:id="rId33"/>
    <p:sldId id="355" r:id="rId34"/>
    <p:sldId id="356" r:id="rId35"/>
    <p:sldId id="357" r:id="rId36"/>
    <p:sldId id="358" r:id="rId37"/>
    <p:sldId id="359" r:id="rId38"/>
    <p:sldId id="360" r:id="rId39"/>
    <p:sldId id="411" r:id="rId40"/>
    <p:sldId id="361" r:id="rId41"/>
    <p:sldId id="36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EC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A1566-1ED6-49A5-B36C-232359D3C404}"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736D2-1352-4A13-AD15-B3199DB23712}" type="slidenum">
              <a:rPr lang="en-US" smtClean="0"/>
              <a:t>‹#›</a:t>
            </a:fld>
            <a:endParaRPr lang="en-US"/>
          </a:p>
        </p:txBody>
      </p:sp>
    </p:spTree>
    <p:extLst>
      <p:ext uri="{BB962C8B-B14F-4D97-AF65-F5344CB8AC3E}">
        <p14:creationId xmlns:p14="http://schemas.microsoft.com/office/powerpoint/2010/main" val="12517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BB402-8BFB-4797-B969-771F5366E728}" type="slidenum">
              <a:rPr lang="en-US" altLang="en-US"/>
              <a:pPr/>
              <a:t>39</a:t>
            </a:fld>
            <a:endParaRPr lang="en-US" altLang="en-US"/>
          </a:p>
        </p:txBody>
      </p:sp>
      <p:sp>
        <p:nvSpPr>
          <p:cNvPr id="1240066" name="Rectangle 2"/>
          <p:cNvSpPr>
            <a:spLocks noGrp="1" noRot="1" noChangeAspect="1" noChangeArrowheads="1" noTextEdit="1"/>
          </p:cNvSpPr>
          <p:nvPr>
            <p:ph type="sldImg"/>
          </p:nvPr>
        </p:nvSpPr>
        <p:spPr>
          <a:ln/>
        </p:spPr>
      </p:sp>
      <p:sp>
        <p:nvSpPr>
          <p:cNvPr id="124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683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4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48108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300474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0168" y="609600"/>
            <a:ext cx="10773833"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910167" y="1981200"/>
            <a:ext cx="5080000" cy="4114800"/>
          </a:xfrm>
        </p:spPr>
        <p:txBody>
          <a:bodyPr/>
          <a:lstStyle/>
          <a:p>
            <a:endParaRPr lang="en-US"/>
          </a:p>
        </p:txBody>
      </p:sp>
      <p:sp>
        <p:nvSpPr>
          <p:cNvPr id="4" name="Text Placeholder 3"/>
          <p:cNvSpPr>
            <a:spLocks noGrp="1"/>
          </p:cNvSpPr>
          <p:nvPr>
            <p:ph type="body" sz="half" idx="2"/>
          </p:nvPr>
        </p:nvSpPr>
        <p:spPr>
          <a:xfrm>
            <a:off x="6193367"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620251" y="6442075"/>
            <a:ext cx="2540000" cy="381000"/>
          </a:xfrm>
        </p:spPr>
        <p:txBody>
          <a:bodyPr/>
          <a:lstStyle>
            <a:lvl1pPr>
              <a:defRPr/>
            </a:lvl1pPr>
          </a:lstStyle>
          <a:p>
            <a:endParaRPr lang="en-US" altLang="en-US"/>
          </a:p>
        </p:txBody>
      </p:sp>
      <p:sp>
        <p:nvSpPr>
          <p:cNvPr id="6" name="Footer Placeholder 5"/>
          <p:cNvSpPr>
            <a:spLocks noGrp="1"/>
          </p:cNvSpPr>
          <p:nvPr>
            <p:ph type="ftr" sz="quarter" idx="11"/>
          </p:nvPr>
        </p:nvSpPr>
        <p:spPr>
          <a:xfrm>
            <a:off x="910167" y="6365875"/>
            <a:ext cx="5689600" cy="457200"/>
          </a:xfrm>
        </p:spPr>
        <p:txBody>
          <a:bodyPr/>
          <a:lstStyle>
            <a:lvl1pPr>
              <a:defRPr/>
            </a:lvl1pPr>
          </a:lstStyle>
          <a:p>
            <a:r>
              <a:rPr lang="en-US" altLang="en-US"/>
              <a:t>Lập kế hoạch thực hiện dự án</a:t>
            </a:r>
          </a:p>
        </p:txBody>
      </p:sp>
      <p:sp>
        <p:nvSpPr>
          <p:cNvPr id="7" name="Slide Number Placeholder 6"/>
          <p:cNvSpPr>
            <a:spLocks noGrp="1"/>
          </p:cNvSpPr>
          <p:nvPr>
            <p:ph type="sldNum" sz="quarter" idx="12"/>
          </p:nvPr>
        </p:nvSpPr>
        <p:spPr>
          <a:xfrm>
            <a:off x="9599084" y="6148388"/>
            <a:ext cx="2540000" cy="381000"/>
          </a:xfrm>
        </p:spPr>
        <p:txBody>
          <a:bodyPr/>
          <a:lstStyle>
            <a:lvl2pPr lvl="1">
              <a:defRPr/>
            </a:lvl2pPr>
          </a:lstStyle>
          <a:p>
            <a:pPr lvl="1"/>
            <a:fld id="{2ECE8EEC-6BE7-4AD5-ABAC-C31D15DC4178}" type="slidenum">
              <a:rPr lang="en-US" altLang="en-US"/>
              <a:pPr lvl="1"/>
              <a:t>‹#›</a:t>
            </a:fld>
            <a:endParaRPr lang="en-US" altLang="en-US">
              <a:latin typeface="+mn-lt"/>
            </a:endParaRPr>
          </a:p>
        </p:txBody>
      </p:sp>
    </p:spTree>
    <p:extLst>
      <p:ext uri="{BB962C8B-B14F-4D97-AF65-F5344CB8AC3E}">
        <p14:creationId xmlns:p14="http://schemas.microsoft.com/office/powerpoint/2010/main" val="372042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5362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5C5E-8770-4BEA-9BD6-C91AD598940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05C5E-8770-4BEA-9BD6-C91AD598940A}"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053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05C5E-8770-4BEA-9BD6-C91AD598940A}"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5444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05C5E-8770-4BEA-9BD6-C91AD598940A}"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6296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05C5E-8770-4BEA-9BD6-C91AD598940A}" type="datetimeFigureOut">
              <a:rPr lang="en-US" smtClean="0"/>
              <a:t>11/6/2019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857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05C5E-8770-4BEA-9BD6-C91AD598940A}" type="datetimeFigureOut">
              <a:rPr lang="en-US" smtClean="0"/>
              <a:t>11/6/2019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3A0710-8AAA-4481-8609-AA8B15C12F3B}" type="slidenum">
              <a:rPr lang="en-US" smtClean="0"/>
              <a:t>‹#›</a:t>
            </a:fld>
            <a:endParaRPr lang="en-US"/>
          </a:p>
        </p:txBody>
      </p:sp>
    </p:spTree>
    <p:extLst>
      <p:ext uri="{BB962C8B-B14F-4D97-AF65-F5344CB8AC3E}">
        <p14:creationId xmlns:p14="http://schemas.microsoft.com/office/powerpoint/2010/main" val="4124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5C5E-8770-4BEA-9BD6-C91AD598940A}"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4444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05C5E-8770-4BEA-9BD6-C91AD598940A}" type="datetimeFigureOut">
              <a:rPr lang="en-US" smtClean="0"/>
              <a:t>11/6/2019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3A0710-8AAA-4481-8609-AA8B15C12F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4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4222943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3" name="TextBox 12"/>
          <p:cNvSpPr txBox="1"/>
          <p:nvPr/>
        </p:nvSpPr>
        <p:spPr>
          <a:xfrm>
            <a:off x="895975" y="222878"/>
            <a:ext cx="390378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Risk Management</a:t>
            </a:r>
          </a:p>
        </p:txBody>
      </p:sp>
      <p:sp>
        <p:nvSpPr>
          <p:cNvPr id="11" name="TextBox 10"/>
          <p:cNvSpPr txBox="1"/>
          <p:nvPr/>
        </p:nvSpPr>
        <p:spPr>
          <a:xfrm>
            <a:off x="895975" y="1047737"/>
            <a:ext cx="4351274"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Risk management</a:t>
            </a:r>
            <a:r>
              <a:rPr lang="en-US" dirty="0">
                <a:latin typeface="Times New Roman" panose="02020603050405020304" pitchFamily="18" charset="0"/>
                <a:cs typeface="Times New Roman" panose="02020603050405020304" pitchFamily="18" charset="0"/>
              </a:rPr>
              <a:t> is the systematic process of identifying, analyzing, and responding to project risk; it includes processes concerned with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Conducting risk management planning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Identification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Analysis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Responses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Monitoring and control on a project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objectives are to :</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Increase </a:t>
            </a:r>
            <a:r>
              <a:rPr lang="en-US" dirty="0">
                <a:latin typeface="Times New Roman" panose="02020603050405020304" pitchFamily="18" charset="0"/>
                <a:cs typeface="Times New Roman" panose="02020603050405020304" pitchFamily="18" charset="0"/>
              </a:rPr>
              <a:t>the probability and impact of positive events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Decrease the probability and impact of events adverse to the project</a:t>
            </a:r>
          </a:p>
        </p:txBody>
      </p:sp>
      <p:sp>
        <p:nvSpPr>
          <p:cNvPr id="14" name="TextBox 13">
            <a:extLst>
              <a:ext uri="{FF2B5EF4-FFF2-40B4-BE49-F238E27FC236}">
                <a16:creationId xmlns:a16="http://schemas.microsoft.com/office/drawing/2014/main" xmlns="" id="{6A39F8C6-940A-4E03-BD90-B249F5B15471}"/>
              </a:ext>
            </a:extLst>
          </p:cNvPr>
          <p:cNvSpPr txBox="1"/>
          <p:nvPr/>
        </p:nvSpPr>
        <p:spPr>
          <a:xfrm>
            <a:off x="7392241" y="222877"/>
            <a:ext cx="3077996"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0CA0C97D-8182-47C8-A0A3-906381ED98BF}"/>
              </a:ext>
            </a:extLst>
          </p:cNvPr>
          <p:cNvSpPr txBox="1"/>
          <p:nvPr/>
        </p:nvSpPr>
        <p:spPr>
          <a:xfrm>
            <a:off x="6773892" y="1047737"/>
            <a:ext cx="4087223" cy="4524315"/>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hệ</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thống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biết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hồi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Giám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837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Rectangle 3"/>
          <p:cNvSpPr/>
          <p:nvPr/>
        </p:nvSpPr>
        <p:spPr>
          <a:xfrm>
            <a:off x="1454984" y="1079905"/>
            <a:ext cx="5128695" cy="599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Step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Risk Management Planning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dirty="0">
                <a:latin typeface="Times New Roman" panose="02020603050405020304" pitchFamily="18" charset="0"/>
                <a:cs typeface="Times New Roman" panose="02020603050405020304" pitchFamily="18" charset="0"/>
              </a:rPr>
              <a:t>)</a:t>
            </a:r>
          </a:p>
        </p:txBody>
      </p:sp>
      <p:sp>
        <p:nvSpPr>
          <p:cNvPr id="11" name="Rectangle 10"/>
          <p:cNvSpPr/>
          <p:nvPr/>
        </p:nvSpPr>
        <p:spPr>
          <a:xfrm>
            <a:off x="1992061" y="1842418"/>
            <a:ext cx="3272666" cy="6401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Step 2</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Risk Identification </a:t>
            </a:r>
            <a:r>
              <a:rPr lang="en-US" sz="1600" dirty="0">
                <a:solidFill>
                  <a:srgbClr val="0070C0"/>
                </a:solidFill>
                <a:latin typeface="Times New Roman" panose="02020603050405020304" pitchFamily="18" charset="0"/>
                <a:cs typeface="Times New Roman" panose="02020603050405020304" pitchFamily="18" charset="0"/>
              </a:rPr>
              <a:t>(</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rủi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ro</a:t>
            </a:r>
            <a:r>
              <a:rPr lang="en-US" sz="1600" dirty="0">
                <a:latin typeface="Times New Roman" panose="02020603050405020304" pitchFamily="18" charset="0"/>
                <a:cs typeface="Times New Roman" panose="02020603050405020304" pitchFamily="18" charset="0"/>
              </a:rPr>
              <a:t>)</a:t>
            </a:r>
          </a:p>
        </p:txBody>
      </p:sp>
      <p:sp>
        <p:nvSpPr>
          <p:cNvPr id="13" name="Rectangle 12"/>
          <p:cNvSpPr/>
          <p:nvPr/>
        </p:nvSpPr>
        <p:spPr>
          <a:xfrm>
            <a:off x="2453354" y="2789795"/>
            <a:ext cx="4612463" cy="6586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Step 3</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Qualitative Risk Analysis (</a:t>
            </a:r>
            <a:r>
              <a:rPr lang="en-US" sz="1600" i="1" dirty="0" err="1">
                <a:solidFill>
                  <a:srgbClr val="0070C0"/>
                </a:solidFill>
                <a:latin typeface="Times New Roman" panose="02020603050405020304" pitchFamily="18" charset="0"/>
                <a:cs typeface="Times New Roman" panose="02020603050405020304" pitchFamily="18" charset="0"/>
              </a:rPr>
              <a:t>Phân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rủi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a:t>
            </a:r>
          </a:p>
        </p:txBody>
      </p:sp>
      <p:sp>
        <p:nvSpPr>
          <p:cNvPr id="14" name="Rectangle 13"/>
          <p:cNvSpPr/>
          <p:nvPr/>
        </p:nvSpPr>
        <p:spPr>
          <a:xfrm>
            <a:off x="3144273" y="3755634"/>
            <a:ext cx="4762054" cy="703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Step 4</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Quantitative Risk Analysis (</a:t>
            </a:r>
            <a:r>
              <a:rPr lang="en-US" sz="1600" i="1" dirty="0" err="1">
                <a:solidFill>
                  <a:srgbClr val="0070C0"/>
                </a:solidFill>
                <a:latin typeface="Times New Roman" panose="02020603050405020304" pitchFamily="18" charset="0"/>
                <a:cs typeface="Times New Roman" panose="02020603050405020304" pitchFamily="18" charset="0"/>
              </a:rPr>
              <a:t>Phân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rủi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a:t>
            </a:r>
          </a:p>
        </p:txBody>
      </p:sp>
      <p:sp>
        <p:nvSpPr>
          <p:cNvPr id="15" name="Rectangle 14"/>
          <p:cNvSpPr/>
          <p:nvPr/>
        </p:nvSpPr>
        <p:spPr>
          <a:xfrm>
            <a:off x="4412454" y="5580407"/>
            <a:ext cx="5101001" cy="607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Step 6</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Risk Monitoring and Control (</a:t>
            </a:r>
            <a:r>
              <a:rPr lang="en-US" sz="1600" i="1" dirty="0">
                <a:solidFill>
                  <a:srgbClr val="0070C0"/>
                </a:solidFill>
                <a:latin typeface="Times New Roman" panose="02020603050405020304" pitchFamily="18" charset="0"/>
                <a:cs typeface="Times New Roman" panose="02020603050405020304" pitchFamily="18" charset="0"/>
              </a:rPr>
              <a:t>Theo </a:t>
            </a:r>
            <a:r>
              <a:rPr lang="en-US" sz="1600" i="1" dirty="0" err="1">
                <a:solidFill>
                  <a:srgbClr val="0070C0"/>
                </a:solidFill>
                <a:latin typeface="Times New Roman" panose="02020603050405020304" pitchFamily="18" charset="0"/>
                <a:cs typeface="Times New Roman" panose="02020603050405020304" pitchFamily="18" charset="0"/>
              </a:rPr>
              <a:t>dõi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rủi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ro</a:t>
            </a:r>
            <a:r>
              <a:rPr lang="en-US" sz="1600" dirty="0">
                <a:latin typeface="Times New Roman" panose="02020603050405020304" pitchFamily="18" charset="0"/>
                <a:cs typeface="Times New Roman" panose="02020603050405020304" pitchFamily="18" charset="0"/>
              </a:rPr>
              <a:t>)</a:t>
            </a:r>
          </a:p>
        </p:txBody>
      </p:sp>
      <p:sp>
        <p:nvSpPr>
          <p:cNvPr id="16" name="Rectangle 15"/>
          <p:cNvSpPr/>
          <p:nvPr/>
        </p:nvSpPr>
        <p:spPr>
          <a:xfrm>
            <a:off x="3771473" y="4685243"/>
            <a:ext cx="4476600" cy="6739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Step 5</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Risk Response Planning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ứng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rủi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ro</a:t>
            </a:r>
            <a:r>
              <a:rPr lang="en-US" sz="1600" dirty="0">
                <a:latin typeface="Times New Roman" panose="02020603050405020304" pitchFamily="18" charset="0"/>
                <a:cs typeface="Times New Roman" panose="02020603050405020304" pitchFamily="18" charset="0"/>
              </a:rPr>
              <a:t>)</a:t>
            </a:r>
          </a:p>
        </p:txBody>
      </p:sp>
      <p:cxnSp>
        <p:nvCxnSpPr>
          <p:cNvPr id="24" name="Elbow Connector 23"/>
          <p:cNvCxnSpPr>
            <a:cxnSpLocks/>
            <a:stCxn id="15" idx="1"/>
            <a:endCxn id="4" idx="1"/>
          </p:cNvCxnSpPr>
          <p:nvPr/>
        </p:nvCxnSpPr>
        <p:spPr>
          <a:xfrm rot="10800000">
            <a:off x="1454984" y="1379871"/>
            <a:ext cx="2957470" cy="4504307"/>
          </a:xfrm>
          <a:prstGeom prst="bentConnector3">
            <a:avLst>
              <a:gd name="adj1" fmla="val 107730"/>
            </a:avLst>
          </a:prstGeom>
          <a:ln>
            <a:tailEnd type="triangle"/>
          </a:ln>
        </p:spPr>
        <p:style>
          <a:lnRef idx="3">
            <a:schemeClr val="dk1"/>
          </a:lnRef>
          <a:fillRef idx="0">
            <a:schemeClr val="dk1"/>
          </a:fillRef>
          <a:effectRef idx="2">
            <a:schemeClr val="dk1"/>
          </a:effectRef>
          <a:fontRef idx="minor">
            <a:schemeClr val="tx1"/>
          </a:fontRef>
        </p:style>
      </p:cxnSp>
      <p:cxnSp>
        <p:nvCxnSpPr>
          <p:cNvPr id="45" name="Elbow Connector 44"/>
          <p:cNvCxnSpPr>
            <a:cxnSpLocks/>
            <a:stCxn id="11" idx="1"/>
            <a:endCxn id="13" idx="1"/>
          </p:cNvCxnSpPr>
          <p:nvPr/>
        </p:nvCxnSpPr>
        <p:spPr>
          <a:xfrm rot="10800000" flipH="1" flipV="1">
            <a:off x="1992060" y="2162496"/>
            <a:ext cx="461293" cy="956608"/>
          </a:xfrm>
          <a:prstGeom prst="bentConnector3">
            <a:avLst>
              <a:gd name="adj1" fmla="val -49556"/>
            </a:avLst>
          </a:prstGeom>
          <a:ln>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cxnSpLocks/>
            <a:endCxn id="14" idx="1"/>
          </p:cNvCxnSpPr>
          <p:nvPr/>
        </p:nvCxnSpPr>
        <p:spPr>
          <a:xfrm rot="16200000" flipH="1">
            <a:off x="2430620" y="3393713"/>
            <a:ext cx="736388" cy="69091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9" name="Elbow Connector 58"/>
          <p:cNvCxnSpPr>
            <a:cxnSpLocks/>
            <a:endCxn id="16" idx="1"/>
          </p:cNvCxnSpPr>
          <p:nvPr/>
        </p:nvCxnSpPr>
        <p:spPr>
          <a:xfrm rot="16200000" flipH="1">
            <a:off x="3137497" y="4388250"/>
            <a:ext cx="640752" cy="6272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2" name="Elbow Connector 61"/>
          <p:cNvCxnSpPr/>
          <p:nvPr/>
        </p:nvCxnSpPr>
        <p:spPr>
          <a:xfrm>
            <a:off x="3747402" y="5190053"/>
            <a:ext cx="665052" cy="469121"/>
          </a:xfrm>
          <a:prstGeom prst="bentConnector3">
            <a:avLst>
              <a:gd name="adj1" fmla="val 5315"/>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457199" y="434340"/>
            <a:ext cx="879934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Management Processes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0690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597877" y="176684"/>
            <a:ext cx="426954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Benefits of Risk Management</a:t>
            </a:r>
          </a:p>
        </p:txBody>
      </p:sp>
      <p:sp>
        <p:nvSpPr>
          <p:cNvPr id="14" name="TextBox 13"/>
          <p:cNvSpPr txBox="1"/>
          <p:nvPr/>
        </p:nvSpPr>
        <p:spPr>
          <a:xfrm>
            <a:off x="478049" y="954472"/>
            <a:ext cx="496658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management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cost, schedule, and specifications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Maximizes the results of positive events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Minimizes the consequences of adverse events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Prevents surprises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Focuses on building the right offering in the first time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Prevent management by crisis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Prevent problems from occurring or, if they do occur, from escalating </a:t>
            </a:r>
          </a:p>
          <a:p>
            <a:pPr lvl="1"/>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1DD99C56-60F6-45D7-8023-050F6511C5F8}"/>
              </a:ext>
            </a:extLst>
          </p:cNvPr>
          <p:cNvSpPr txBox="1"/>
          <p:nvPr/>
        </p:nvSpPr>
        <p:spPr>
          <a:xfrm>
            <a:off x="6986369" y="176684"/>
            <a:ext cx="3624776"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Lợi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ích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8EF4D961-D12E-475A-9F5B-83DC6FFA46F0}"/>
              </a:ext>
            </a:extLst>
          </p:cNvPr>
          <p:cNvSpPr txBox="1"/>
          <p:nvPr/>
        </p:nvSpPr>
        <p:spPr>
          <a:xfrm>
            <a:off x="5888503" y="954472"/>
            <a:ext cx="4966583" cy="3139321"/>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hóa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hậu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ngừa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ngờ</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chặn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khủng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ngừa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vấn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leo</a:t>
            </a:r>
            <a:r>
              <a:rPr lang="en-US" dirty="0">
                <a:solidFill>
                  <a:srgbClr val="197EC6"/>
                </a:solidFill>
                <a:latin typeface="Times New Roman" panose="02020603050405020304" pitchFamily="18" charset="0"/>
                <a:cs typeface="Times New Roman" panose="02020603050405020304" pitchFamily="18" charset="0"/>
              </a:rPr>
              <a:t> thang</a:t>
            </a:r>
          </a:p>
        </p:txBody>
      </p:sp>
    </p:spTree>
    <p:extLst>
      <p:ext uri="{BB962C8B-B14F-4D97-AF65-F5344CB8AC3E}">
        <p14:creationId xmlns:p14="http://schemas.microsoft.com/office/powerpoint/2010/main" val="3943446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graphicFrame>
        <p:nvGraphicFramePr>
          <p:cNvPr id="4" name="Table 3"/>
          <p:cNvGraphicFramePr>
            <a:graphicFrameLocks noGrp="1"/>
          </p:cNvGraphicFramePr>
          <p:nvPr>
            <p:extLst>
              <p:ext uri="{D42A27DB-BD31-4B8C-83A1-F6EECF244321}">
                <p14:modId xmlns:p14="http://schemas.microsoft.com/office/powerpoint/2010/main" val="4134145133"/>
              </p:ext>
            </p:extLst>
          </p:nvPr>
        </p:nvGraphicFramePr>
        <p:xfrm>
          <a:off x="155309" y="1397249"/>
          <a:ext cx="5592348" cy="3964038"/>
        </p:xfrm>
        <a:graphic>
          <a:graphicData uri="http://schemas.openxmlformats.org/drawingml/2006/table">
            <a:tbl>
              <a:tblPr firstRow="1" bandRow="1">
                <a:tableStyleId>{5940675A-B579-460E-94D1-54222C63F5DA}</a:tableStyleId>
              </a:tblPr>
              <a:tblGrid>
                <a:gridCol w="2796174">
                  <a:extLst>
                    <a:ext uri="{9D8B030D-6E8A-4147-A177-3AD203B41FA5}">
                      <a16:colId xmlns:a16="http://schemas.microsoft.com/office/drawing/2014/main" xmlns="" val="20000"/>
                    </a:ext>
                  </a:extLst>
                </a:gridCol>
                <a:gridCol w="2796174">
                  <a:extLst>
                    <a:ext uri="{9D8B030D-6E8A-4147-A177-3AD203B41FA5}">
                      <a16:colId xmlns:a16="http://schemas.microsoft.com/office/drawing/2014/main" xmlns="" val="20001"/>
                    </a:ext>
                  </a:extLst>
                </a:gridCol>
              </a:tblGrid>
              <a:tr h="304926">
                <a:tc>
                  <a:txBody>
                    <a:bodyPr/>
                    <a:lstStyle/>
                    <a:p>
                      <a:r>
                        <a:rPr lang="en-US" sz="1400" b="1" dirty="0">
                          <a:latin typeface="Times New Roman" panose="02020603050405020304" pitchFamily="18" charset="0"/>
                          <a:cs typeface="Times New Roman" panose="02020603050405020304" pitchFamily="18" charset="0"/>
                        </a:rPr>
                        <a:t>Life Cycle</a:t>
                      </a:r>
                      <a:r>
                        <a:rPr lang="en-US" sz="1400" b="1" baseline="0" dirty="0">
                          <a:latin typeface="Times New Roman" panose="02020603050405020304" pitchFamily="18" charset="0"/>
                          <a:cs typeface="Times New Roman" panose="02020603050405020304" pitchFamily="18" charset="0"/>
                        </a:rPr>
                        <a:t> Phase</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Process</a:t>
                      </a:r>
                    </a:p>
                  </a:txBody>
                  <a:tcPr/>
                </a:tc>
                <a:extLst>
                  <a:ext uri="{0D108BD9-81ED-4DB2-BD59-A6C34878D82A}">
                    <a16:rowId xmlns:a16="http://schemas.microsoft.com/office/drawing/2014/main" xmlns="" val="10000"/>
                  </a:ext>
                </a:extLst>
              </a:tr>
              <a:tr h="304926">
                <a:tc>
                  <a:txBody>
                    <a:bodyPr/>
                    <a:lstStyle/>
                    <a:p>
                      <a:r>
                        <a:rPr lang="en-US" sz="1400" b="1" dirty="0">
                          <a:latin typeface="Times New Roman" panose="02020603050405020304" pitchFamily="18" charset="0"/>
                          <a:cs typeface="Times New Roman" panose="02020603050405020304" pitchFamily="18" charset="0"/>
                        </a:rPr>
                        <a:t>Initiating Phase</a:t>
                      </a:r>
                    </a:p>
                  </a:txBody>
                  <a:tcPr/>
                </a:tc>
                <a:tc>
                  <a:txBody>
                    <a:bodyPr/>
                    <a:lstStyle/>
                    <a:p>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4926">
                <a:tc>
                  <a:txBody>
                    <a:bodyPr/>
                    <a:lstStyle/>
                    <a:p>
                      <a:r>
                        <a:rPr lang="en-US" sz="1400" dirty="0">
                          <a:latin typeface="Times New Roman" panose="02020603050405020304" pitchFamily="18" charset="0"/>
                          <a:cs typeface="Times New Roman" panose="02020603050405020304" pitchFamily="18" charset="0"/>
                        </a:rPr>
                        <a:t>     Initiating Processes</a:t>
                      </a:r>
                    </a:p>
                  </a:txBody>
                  <a:tcPr/>
                </a:tc>
                <a:tc>
                  <a:txBody>
                    <a:bodyPr/>
                    <a:lstStyle/>
                    <a:p>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04926">
                <a:tc>
                  <a:txBody>
                    <a:bodyPr/>
                    <a:lstStyle/>
                    <a:p>
                      <a:r>
                        <a:rPr lang="en-US" sz="1400" b="1" dirty="0">
                          <a:latin typeface="Times New Roman" panose="02020603050405020304" pitchFamily="18" charset="0"/>
                          <a:cs typeface="Times New Roman" panose="02020603050405020304" pitchFamily="18" charset="0"/>
                        </a:rPr>
                        <a:t>Intermediate Phases</a:t>
                      </a: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04926">
                <a:tc>
                  <a:txBody>
                    <a:bodyPr/>
                    <a:lstStyle/>
                    <a:p>
                      <a:r>
                        <a:rPr lang="en-US" sz="1400" dirty="0">
                          <a:latin typeface="Times New Roman" panose="02020603050405020304" pitchFamily="18" charset="0"/>
                          <a:cs typeface="Times New Roman" panose="02020603050405020304" pitchFamily="18" charset="0"/>
                        </a:rPr>
                        <a:t>     Planning Processes</a:t>
                      </a:r>
                    </a:p>
                  </a:txBody>
                  <a:tcPr/>
                </a:tc>
                <a:tc>
                  <a:txBody>
                    <a:bodyPr/>
                    <a:lstStyle/>
                    <a:p>
                      <a:r>
                        <a:rPr lang="en-US" sz="1400" dirty="0">
                          <a:latin typeface="Times New Roman" panose="02020603050405020304" pitchFamily="18" charset="0"/>
                          <a:cs typeface="Times New Roman" panose="02020603050405020304" pitchFamily="18" charset="0"/>
                        </a:rPr>
                        <a:t>  Risk Management Planning</a:t>
                      </a:r>
                      <a:endParaRPr lang="en-US" sz="1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04926">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Risk Identification</a:t>
                      </a:r>
                    </a:p>
                  </a:txBody>
                  <a:tcPr/>
                </a:tc>
                <a:extLst>
                  <a:ext uri="{0D108BD9-81ED-4DB2-BD59-A6C34878D82A}">
                    <a16:rowId xmlns:a16="http://schemas.microsoft.com/office/drawing/2014/main" xmlns="" val="10005"/>
                  </a:ext>
                </a:extLst>
              </a:tr>
              <a:tr h="304926">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Qualitative Risk Analysis</a:t>
                      </a:r>
                    </a:p>
                  </a:txBody>
                  <a:tcPr/>
                </a:tc>
                <a:extLst>
                  <a:ext uri="{0D108BD9-81ED-4DB2-BD59-A6C34878D82A}">
                    <a16:rowId xmlns:a16="http://schemas.microsoft.com/office/drawing/2014/main" xmlns="" val="10006"/>
                  </a:ext>
                </a:extLst>
              </a:tr>
              <a:tr h="304926">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Quantitative Risk Analysis</a:t>
                      </a:r>
                    </a:p>
                  </a:txBody>
                  <a:tcPr/>
                </a:tc>
                <a:extLst>
                  <a:ext uri="{0D108BD9-81ED-4DB2-BD59-A6C34878D82A}">
                    <a16:rowId xmlns:a16="http://schemas.microsoft.com/office/drawing/2014/main" xmlns="" val="10007"/>
                  </a:ext>
                </a:extLst>
              </a:tr>
              <a:tr h="304926">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Risk Response Planning</a:t>
                      </a:r>
                    </a:p>
                  </a:txBody>
                  <a:tcPr/>
                </a:tc>
                <a:extLst>
                  <a:ext uri="{0D108BD9-81ED-4DB2-BD59-A6C34878D82A}">
                    <a16:rowId xmlns:a16="http://schemas.microsoft.com/office/drawing/2014/main" xmlns="" val="10008"/>
                  </a:ext>
                </a:extLst>
              </a:tr>
              <a:tr h="304926">
                <a:tc>
                  <a:txBody>
                    <a:bodyPr/>
                    <a:lstStyle/>
                    <a:p>
                      <a:r>
                        <a:rPr lang="en-US" sz="1400" dirty="0">
                          <a:latin typeface="Times New Roman" panose="02020603050405020304" pitchFamily="18" charset="0"/>
                          <a:cs typeface="Times New Roman" panose="02020603050405020304" pitchFamily="18" charset="0"/>
                        </a:rPr>
                        <a:t>     Executing Processes</a:t>
                      </a:r>
                    </a:p>
                  </a:txBody>
                  <a:tcPr/>
                </a:tc>
                <a:tc>
                  <a:txBody>
                    <a:bodyPr/>
                    <a:lstStyle/>
                    <a:p>
                      <a:r>
                        <a:rPr lang="en-US" sz="1400" dirty="0">
                          <a:latin typeface="Times New Roman" panose="02020603050405020304" pitchFamily="18" charset="0"/>
                          <a:cs typeface="Times New Roman" panose="02020603050405020304" pitchFamily="18" charset="0"/>
                        </a:rPr>
                        <a:t>  None </a:t>
                      </a:r>
                    </a:p>
                  </a:txBody>
                  <a:tcPr/>
                </a:tc>
                <a:extLst>
                  <a:ext uri="{0D108BD9-81ED-4DB2-BD59-A6C34878D82A}">
                    <a16:rowId xmlns:a16="http://schemas.microsoft.com/office/drawing/2014/main" xmlns="" val="10009"/>
                  </a:ext>
                </a:extLst>
              </a:tr>
              <a:tr h="304926">
                <a:tc>
                  <a:txBody>
                    <a:bodyPr/>
                    <a:lstStyle/>
                    <a:p>
                      <a:r>
                        <a:rPr lang="en-US" sz="1400" dirty="0">
                          <a:latin typeface="Times New Roman" panose="02020603050405020304" pitchFamily="18" charset="0"/>
                          <a:cs typeface="Times New Roman" panose="02020603050405020304" pitchFamily="18" charset="0"/>
                        </a:rPr>
                        <a:t>Monitoring &amp; Controlling Processes</a:t>
                      </a:r>
                    </a:p>
                  </a:txBody>
                  <a:tcPr/>
                </a:tc>
                <a:tc>
                  <a:txBody>
                    <a:bodyPr/>
                    <a:lstStyle/>
                    <a:p>
                      <a:r>
                        <a:rPr lang="en-US" sz="1400" dirty="0">
                          <a:latin typeface="Times New Roman" panose="02020603050405020304" pitchFamily="18" charset="0"/>
                          <a:cs typeface="Times New Roman" panose="02020603050405020304" pitchFamily="18" charset="0"/>
                        </a:rPr>
                        <a:t> Risk</a:t>
                      </a:r>
                      <a:r>
                        <a:rPr lang="en-US" sz="1400" baseline="0" dirty="0">
                          <a:latin typeface="Times New Roman" panose="02020603050405020304" pitchFamily="18" charset="0"/>
                          <a:cs typeface="Times New Roman" panose="02020603050405020304" pitchFamily="18" charset="0"/>
                        </a:rPr>
                        <a:t> Monitoring and Control                                        </a:t>
                      </a:r>
                    </a:p>
                  </a:txBody>
                  <a:tcPr/>
                </a:tc>
                <a:extLst>
                  <a:ext uri="{0D108BD9-81ED-4DB2-BD59-A6C34878D82A}">
                    <a16:rowId xmlns:a16="http://schemas.microsoft.com/office/drawing/2014/main" xmlns="" val="10010"/>
                  </a:ext>
                </a:extLst>
              </a:tr>
              <a:tr h="304926">
                <a:tc>
                  <a:txBody>
                    <a:bodyPr/>
                    <a:lstStyle/>
                    <a:p>
                      <a:r>
                        <a:rPr lang="en-US" sz="1400" b="1" dirty="0">
                          <a:latin typeface="Times New Roman" panose="02020603050405020304" pitchFamily="18" charset="0"/>
                          <a:cs typeface="Times New Roman" panose="02020603050405020304" pitchFamily="18" charset="0"/>
                        </a:rPr>
                        <a:t>Final Phase</a:t>
                      </a:r>
                    </a:p>
                  </a:txBody>
                  <a:tcPr/>
                </a:tc>
                <a:tc>
                  <a:txBody>
                    <a:bodyPr/>
                    <a:lstStyle/>
                    <a:p>
                      <a:endParaRPr lang="en-US" sz="14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1"/>
                  </a:ext>
                </a:extLst>
              </a:tr>
              <a:tr h="304926">
                <a:tc>
                  <a:txBody>
                    <a:bodyPr/>
                    <a:lstStyle/>
                    <a:p>
                      <a:r>
                        <a:rPr lang="en-US" sz="1400" dirty="0">
                          <a:latin typeface="Times New Roman" panose="02020603050405020304" pitchFamily="18" charset="0"/>
                          <a:cs typeface="Times New Roman" panose="02020603050405020304" pitchFamily="18" charset="0"/>
                        </a:rPr>
                        <a:t>     Closing</a:t>
                      </a:r>
                      <a:r>
                        <a:rPr lang="en-US" sz="1400" baseline="0" dirty="0">
                          <a:latin typeface="Times New Roman" panose="02020603050405020304" pitchFamily="18" charset="0"/>
                          <a:cs typeface="Times New Roman" panose="02020603050405020304" pitchFamily="18" charset="0"/>
                        </a:rPr>
                        <a:t> Processes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aseline="0" dirty="0">
                          <a:latin typeface="Times New Roman" panose="02020603050405020304" pitchFamily="18" charset="0"/>
                          <a:cs typeface="Times New Roman" panose="02020603050405020304" pitchFamily="18" charset="0"/>
                        </a:rPr>
                        <a:t>Lessons Learned</a:t>
                      </a:r>
                    </a:p>
                  </a:txBody>
                  <a:tcPr/>
                </a:tc>
                <a:extLst>
                  <a:ext uri="{0D108BD9-81ED-4DB2-BD59-A6C34878D82A}">
                    <a16:rowId xmlns:a16="http://schemas.microsoft.com/office/drawing/2014/main" xmlns="" val="10012"/>
                  </a:ext>
                </a:extLst>
              </a:tr>
            </a:tbl>
          </a:graphicData>
        </a:graphic>
      </p:graphicFrame>
      <p:sp>
        <p:nvSpPr>
          <p:cNvPr id="13" name="TextBox 12"/>
          <p:cNvSpPr txBox="1"/>
          <p:nvPr/>
        </p:nvSpPr>
        <p:spPr>
          <a:xfrm>
            <a:off x="290944" y="243072"/>
            <a:ext cx="472440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When to Use Risk Management</a:t>
            </a:r>
          </a:p>
        </p:txBody>
      </p:sp>
      <p:sp>
        <p:nvSpPr>
          <p:cNvPr id="14" name="TextBox 13"/>
          <p:cNvSpPr txBox="1"/>
          <p:nvPr/>
        </p:nvSpPr>
        <p:spPr>
          <a:xfrm>
            <a:off x="276431" y="704737"/>
            <a:ext cx="497846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management is used throughout the project life cycle.</a:t>
            </a:r>
          </a:p>
        </p:txBody>
      </p:sp>
      <p:sp>
        <p:nvSpPr>
          <p:cNvPr id="11" name="TextBox 10">
            <a:extLst>
              <a:ext uri="{FF2B5EF4-FFF2-40B4-BE49-F238E27FC236}">
                <a16:creationId xmlns:a16="http://schemas.microsoft.com/office/drawing/2014/main" xmlns="" id="{3D66379F-9ED7-4CEB-9AD4-ABEAD80A9A1A}"/>
              </a:ext>
            </a:extLst>
          </p:cNvPr>
          <p:cNvSpPr txBox="1"/>
          <p:nvPr/>
        </p:nvSpPr>
        <p:spPr>
          <a:xfrm>
            <a:off x="7393138" y="243072"/>
            <a:ext cx="444137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nào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sử</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7482A651-A332-4B9F-9CC5-D883E9E2370F}"/>
              </a:ext>
            </a:extLst>
          </p:cNvPr>
          <p:cNvSpPr txBox="1"/>
          <p:nvPr/>
        </p:nvSpPr>
        <p:spPr>
          <a:xfrm>
            <a:off x="6859950" y="698274"/>
            <a:ext cx="5322174" cy="646331"/>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dụng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xuyên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suốt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trong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vòng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đời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xmlns="" id="{F477F3A7-EF03-40B7-A9F9-3B77B85F4E88}"/>
              </a:ext>
            </a:extLst>
          </p:cNvPr>
          <p:cNvGraphicFramePr>
            <a:graphicFrameLocks noGrp="1"/>
          </p:cNvGraphicFramePr>
          <p:nvPr>
            <p:extLst>
              <p:ext uri="{D42A27DB-BD31-4B8C-83A1-F6EECF244321}">
                <p14:modId xmlns:p14="http://schemas.microsoft.com/office/powerpoint/2010/main" val="4131013546"/>
              </p:ext>
            </p:extLst>
          </p:nvPr>
        </p:nvGraphicFramePr>
        <p:xfrm>
          <a:off x="6217920" y="1397249"/>
          <a:ext cx="5818772" cy="3964038"/>
        </p:xfrm>
        <a:graphic>
          <a:graphicData uri="http://schemas.openxmlformats.org/drawingml/2006/table">
            <a:tbl>
              <a:tblPr firstRow="1" bandRow="1">
                <a:tableStyleId>{5940675A-B579-460E-94D1-54222C63F5DA}</a:tableStyleId>
              </a:tblPr>
              <a:tblGrid>
                <a:gridCol w="2909386">
                  <a:extLst>
                    <a:ext uri="{9D8B030D-6E8A-4147-A177-3AD203B41FA5}">
                      <a16:colId xmlns:a16="http://schemas.microsoft.com/office/drawing/2014/main" xmlns="" val="20000"/>
                    </a:ext>
                  </a:extLst>
                </a:gridCol>
                <a:gridCol w="2909386">
                  <a:extLst>
                    <a:ext uri="{9D8B030D-6E8A-4147-A177-3AD203B41FA5}">
                      <a16:colId xmlns:a16="http://schemas.microsoft.com/office/drawing/2014/main" xmlns="" val="20001"/>
                    </a:ext>
                  </a:extLst>
                </a:gridCol>
              </a:tblGrid>
              <a:tr h="304926">
                <a:tc>
                  <a:txBody>
                    <a:bodyPr/>
                    <a:lstStyle/>
                    <a:p>
                      <a:r>
                        <a:rPr lang="en-US" sz="1400" b="1" i="0" baseline="0" dirty="0" err="1">
                          <a:solidFill>
                            <a:srgbClr val="197EC6"/>
                          </a:solidFill>
                          <a:latin typeface="Times New Roman" panose="02020603050405020304" pitchFamily="18" charset="0"/>
                          <a:cs typeface="Times New Roman" panose="02020603050405020304" pitchFamily="18" charset="0"/>
                        </a:rPr>
                        <a:t>Giai</a:t>
                      </a:r>
                      <a:r>
                        <a:rPr lang="en-US" sz="1400" b="1" i="0" baseline="0" dirty="0">
                          <a:solidFill>
                            <a:srgbClr val="197EC6"/>
                          </a:solidFill>
                          <a:latin typeface="Times New Roman" panose="02020603050405020304" pitchFamily="18" charset="0"/>
                          <a:cs typeface="Times New Roman" panose="02020603050405020304" pitchFamily="18" charset="0"/>
                        </a:rPr>
                        <a:t> </a:t>
                      </a:r>
                      <a:r>
                        <a:rPr lang="en-US" sz="1400" b="1" i="0" baseline="0" dirty="0" err="1">
                          <a:solidFill>
                            <a:srgbClr val="197EC6"/>
                          </a:solidFill>
                          <a:latin typeface="Times New Roman" panose="02020603050405020304" pitchFamily="18" charset="0"/>
                          <a:cs typeface="Times New Roman" panose="02020603050405020304" pitchFamily="18" charset="0"/>
                        </a:rPr>
                        <a:t>đoạn</a:t>
                      </a:r>
                      <a:r>
                        <a:rPr lang="en-US" sz="1400" b="1" i="0" baseline="0" dirty="0">
                          <a:solidFill>
                            <a:srgbClr val="197EC6"/>
                          </a:solidFill>
                          <a:latin typeface="Times New Roman" panose="02020603050405020304" pitchFamily="18" charset="0"/>
                          <a:cs typeface="Times New Roman" panose="02020603050405020304" pitchFamily="18" charset="0"/>
                        </a:rPr>
                        <a:t> </a:t>
                      </a:r>
                      <a:r>
                        <a:rPr lang="en-US" sz="1400" b="1" i="0" baseline="0" dirty="0" err="1">
                          <a:solidFill>
                            <a:srgbClr val="197EC6"/>
                          </a:solidFill>
                          <a:latin typeface="Times New Roman" panose="02020603050405020304" pitchFamily="18" charset="0"/>
                          <a:cs typeface="Times New Roman" panose="02020603050405020304" pitchFamily="18" charset="0"/>
                        </a:rPr>
                        <a:t>vòng</a:t>
                      </a:r>
                      <a:r>
                        <a:rPr lang="en-US" sz="1400" b="1" i="0" baseline="0" dirty="0">
                          <a:solidFill>
                            <a:srgbClr val="197EC6"/>
                          </a:solidFill>
                          <a:latin typeface="Times New Roman" panose="02020603050405020304" pitchFamily="18" charset="0"/>
                          <a:cs typeface="Times New Roman" panose="02020603050405020304" pitchFamily="18" charset="0"/>
                        </a:rPr>
                        <a:t> </a:t>
                      </a:r>
                      <a:r>
                        <a:rPr lang="en-US" sz="1400" b="1" i="0" baseline="0" dirty="0" err="1">
                          <a:solidFill>
                            <a:srgbClr val="197EC6"/>
                          </a:solidFill>
                          <a:latin typeface="Times New Roman" panose="02020603050405020304" pitchFamily="18" charset="0"/>
                          <a:cs typeface="Times New Roman" panose="02020603050405020304" pitchFamily="18" charset="0"/>
                        </a:rPr>
                        <a:t>đời</a:t>
                      </a:r>
                      <a:endParaRPr lang="en-US" sz="1400" b="1" i="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b="1" i="0" dirty="0" err="1">
                          <a:solidFill>
                            <a:srgbClr val="197EC6"/>
                          </a:solidFill>
                          <a:latin typeface="Times New Roman" panose="02020603050405020304" pitchFamily="18" charset="0"/>
                          <a:cs typeface="Times New Roman" panose="02020603050405020304" pitchFamily="18" charset="0"/>
                        </a:rPr>
                        <a:t>Quy</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trình</a:t>
                      </a:r>
                      <a:endParaRPr lang="en-US" sz="1400" b="1"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04926">
                <a:tc>
                  <a:txBody>
                    <a:bodyPr/>
                    <a:lstStyle/>
                    <a:p>
                      <a:r>
                        <a:rPr lang="en-US" sz="1400" b="1" i="0" dirty="0" err="1">
                          <a:solidFill>
                            <a:srgbClr val="197EC6"/>
                          </a:solidFill>
                          <a:latin typeface="Times New Roman" panose="02020603050405020304" pitchFamily="18" charset="0"/>
                          <a:cs typeface="Times New Roman" panose="02020603050405020304" pitchFamily="18" charset="0"/>
                        </a:rPr>
                        <a:t>Giai</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đoạn</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khởi</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tạo</a:t>
                      </a:r>
                      <a:endParaRPr lang="en-US" sz="1400" b="1" i="0" dirty="0">
                        <a:solidFill>
                          <a:srgbClr val="197EC6"/>
                        </a:solidFill>
                        <a:latin typeface="Times New Roman" panose="02020603050405020304" pitchFamily="18" charset="0"/>
                        <a:cs typeface="Times New Roman" panose="02020603050405020304" pitchFamily="18" charset="0"/>
                      </a:endParaRPr>
                    </a:p>
                  </a:txBody>
                  <a:tcPr/>
                </a:tc>
                <a:tc>
                  <a:txBody>
                    <a:bodyPr/>
                    <a:lstStyle/>
                    <a:p>
                      <a:endParaRPr lang="en-US" sz="1400" i="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4926">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Quy</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trình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khởi</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tạo</a:t>
                      </a:r>
                      <a:endParaRPr lang="en-US" sz="14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endParaRPr lang="en-US" sz="1400" i="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04926">
                <a:tc>
                  <a:txBody>
                    <a:bodyPr/>
                    <a:lstStyle/>
                    <a:p>
                      <a:r>
                        <a:rPr lang="en-US" sz="1400" b="1" i="0" dirty="0" err="1">
                          <a:solidFill>
                            <a:srgbClr val="197EC6"/>
                          </a:solidFill>
                          <a:latin typeface="Times New Roman" panose="02020603050405020304" pitchFamily="18" charset="0"/>
                          <a:cs typeface="Times New Roman" panose="02020603050405020304" pitchFamily="18" charset="0"/>
                        </a:rPr>
                        <a:t>Các</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giai</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đoạn</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trung</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gian</a:t>
                      </a:r>
                      <a:endParaRPr lang="en-US" sz="1400" b="1" i="0" dirty="0">
                        <a:solidFill>
                          <a:srgbClr val="197EC6"/>
                        </a:solidFill>
                        <a:latin typeface="Times New Roman" panose="02020603050405020304" pitchFamily="18" charset="0"/>
                        <a:cs typeface="Times New Roman" panose="02020603050405020304" pitchFamily="18" charset="0"/>
                      </a:endParaRPr>
                    </a:p>
                  </a:txBody>
                  <a:tcPr/>
                </a:tc>
                <a:tc>
                  <a:txBody>
                    <a:bodyPr/>
                    <a:lstStyle/>
                    <a:p>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04926">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Quy</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trình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lập</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kế</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hoạch</a:t>
                      </a:r>
                      <a:endParaRPr lang="en-US" sz="14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Kế</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hoạch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quản</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lý</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rủi</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ro</a:t>
                      </a:r>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04926">
                <a:tc>
                  <a:txBody>
                    <a:bodyPr/>
                    <a:lstStyle/>
                    <a:p>
                      <a:endParaRPr lang="en-US" sz="14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Xác</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định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rủi</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ro</a:t>
                      </a:r>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r h="304926">
                <a:tc>
                  <a:txBody>
                    <a:bodyPr/>
                    <a:lstStyle/>
                    <a:p>
                      <a:endParaRPr lang="en-US" sz="1400" i="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Phân</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tích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rủi</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ro</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định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tính</a:t>
                      </a:r>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r h="304926">
                <a:tc>
                  <a:txBody>
                    <a:bodyPr/>
                    <a:lstStyle/>
                    <a:p>
                      <a:endParaRPr lang="en-US" sz="1400" i="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b="0" i="0" dirty="0" err="1">
                          <a:solidFill>
                            <a:srgbClr val="197EC6"/>
                          </a:solidFill>
                          <a:latin typeface="Times New Roman" panose="02020603050405020304" pitchFamily="18" charset="0"/>
                          <a:cs typeface="Times New Roman" panose="02020603050405020304" pitchFamily="18" charset="0"/>
                        </a:rPr>
                        <a:t>Phân</a:t>
                      </a:r>
                      <a:r>
                        <a:rPr lang="en-US" sz="1400" b="0" i="0" dirty="0">
                          <a:solidFill>
                            <a:srgbClr val="197EC6"/>
                          </a:solidFill>
                          <a:latin typeface="Times New Roman" panose="02020603050405020304" pitchFamily="18" charset="0"/>
                          <a:cs typeface="Times New Roman" panose="02020603050405020304" pitchFamily="18" charset="0"/>
                        </a:rPr>
                        <a:t> </a:t>
                      </a:r>
                      <a:r>
                        <a:rPr lang="en-US" sz="1400" b="0" i="0" dirty="0" err="1">
                          <a:solidFill>
                            <a:srgbClr val="197EC6"/>
                          </a:solidFill>
                          <a:latin typeface="Times New Roman" panose="02020603050405020304" pitchFamily="18" charset="0"/>
                          <a:cs typeface="Times New Roman" panose="02020603050405020304" pitchFamily="18" charset="0"/>
                        </a:rPr>
                        <a:t>tích</a:t>
                      </a:r>
                      <a:r>
                        <a:rPr lang="en-US" sz="1400" b="0" i="0" dirty="0">
                          <a:solidFill>
                            <a:srgbClr val="197EC6"/>
                          </a:solidFill>
                          <a:latin typeface="Times New Roman" panose="02020603050405020304" pitchFamily="18" charset="0"/>
                          <a:cs typeface="Times New Roman" panose="02020603050405020304" pitchFamily="18" charset="0"/>
                        </a:rPr>
                        <a:t> </a:t>
                      </a:r>
                      <a:r>
                        <a:rPr lang="en-US" sz="1400" b="0" i="0" dirty="0" err="1">
                          <a:solidFill>
                            <a:srgbClr val="197EC6"/>
                          </a:solidFill>
                          <a:latin typeface="Times New Roman" panose="02020603050405020304" pitchFamily="18" charset="0"/>
                          <a:cs typeface="Times New Roman" panose="02020603050405020304" pitchFamily="18" charset="0"/>
                        </a:rPr>
                        <a:t>rủi</a:t>
                      </a:r>
                      <a:r>
                        <a:rPr lang="en-US" sz="1400" b="0" i="0" dirty="0">
                          <a:solidFill>
                            <a:srgbClr val="197EC6"/>
                          </a:solidFill>
                          <a:latin typeface="Times New Roman" panose="02020603050405020304" pitchFamily="18" charset="0"/>
                          <a:cs typeface="Times New Roman" panose="02020603050405020304" pitchFamily="18" charset="0"/>
                        </a:rPr>
                        <a:t> </a:t>
                      </a:r>
                      <a:r>
                        <a:rPr lang="en-US" sz="1400" b="0" i="0" dirty="0" err="1">
                          <a:solidFill>
                            <a:srgbClr val="197EC6"/>
                          </a:solidFill>
                          <a:latin typeface="Times New Roman" panose="02020603050405020304" pitchFamily="18" charset="0"/>
                          <a:cs typeface="Times New Roman" panose="02020603050405020304" pitchFamily="18" charset="0"/>
                        </a:rPr>
                        <a:t>ro</a:t>
                      </a:r>
                      <a:r>
                        <a:rPr lang="en-US" sz="1400" b="0" i="0" dirty="0">
                          <a:solidFill>
                            <a:srgbClr val="197EC6"/>
                          </a:solidFill>
                          <a:latin typeface="Times New Roman" panose="02020603050405020304" pitchFamily="18" charset="0"/>
                          <a:cs typeface="Times New Roman" panose="02020603050405020304" pitchFamily="18" charset="0"/>
                        </a:rPr>
                        <a:t> </a:t>
                      </a:r>
                      <a:r>
                        <a:rPr lang="en-US" sz="1400" b="0" i="0" dirty="0" err="1">
                          <a:solidFill>
                            <a:srgbClr val="197EC6"/>
                          </a:solidFill>
                          <a:latin typeface="Times New Roman" panose="02020603050405020304" pitchFamily="18" charset="0"/>
                          <a:cs typeface="Times New Roman" panose="02020603050405020304" pitchFamily="18" charset="0"/>
                        </a:rPr>
                        <a:t>định</a:t>
                      </a:r>
                      <a:r>
                        <a:rPr lang="en-US" sz="1400" b="0" i="0" dirty="0">
                          <a:solidFill>
                            <a:srgbClr val="197EC6"/>
                          </a:solidFill>
                          <a:latin typeface="Times New Roman" panose="02020603050405020304" pitchFamily="18" charset="0"/>
                          <a:cs typeface="Times New Roman" panose="02020603050405020304" pitchFamily="18" charset="0"/>
                        </a:rPr>
                        <a:t> </a:t>
                      </a:r>
                      <a:r>
                        <a:rPr lang="en-US" sz="1400" b="0" i="0" dirty="0" err="1">
                          <a:solidFill>
                            <a:srgbClr val="197EC6"/>
                          </a:solidFill>
                          <a:latin typeface="Times New Roman" panose="02020603050405020304" pitchFamily="18" charset="0"/>
                          <a:cs typeface="Times New Roman" panose="02020603050405020304" pitchFamily="18" charset="0"/>
                        </a:rPr>
                        <a:t>tính</a:t>
                      </a:r>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r h="304926">
                <a:tc>
                  <a:txBody>
                    <a:bodyPr/>
                    <a:lstStyle/>
                    <a:p>
                      <a:endParaRPr lang="en-US" sz="1400" i="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Kế</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hoạch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phản</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ứng</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rủi</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ro</a:t>
                      </a:r>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8"/>
                  </a:ext>
                </a:extLst>
              </a:tr>
              <a:tr h="304926">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Quy</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trình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thực</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thi</a:t>
                      </a:r>
                      <a:endParaRPr lang="en-US" sz="14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Không</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có</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gì</a:t>
                      </a:r>
                      <a:endParaRPr lang="en-US" sz="140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9"/>
                  </a:ext>
                </a:extLst>
              </a:tr>
              <a:tr h="304926">
                <a:tc>
                  <a:txBody>
                    <a:bodyPr/>
                    <a:lstStyle/>
                    <a:p>
                      <a:r>
                        <a:rPr lang="en-US" sz="1400" i="0" dirty="0" err="1">
                          <a:solidFill>
                            <a:srgbClr val="197EC6"/>
                          </a:solidFill>
                          <a:latin typeface="Times New Roman" panose="02020603050405020304" pitchFamily="18" charset="0"/>
                          <a:cs typeface="Times New Roman" panose="02020603050405020304" pitchFamily="18" charset="0"/>
                        </a:rPr>
                        <a:t>Quy</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trình</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theo</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dõi</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và</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kiểm</a:t>
                      </a:r>
                      <a:r>
                        <a:rPr lang="en-US" sz="1400" i="0" dirty="0">
                          <a:solidFill>
                            <a:srgbClr val="197EC6"/>
                          </a:solidFill>
                          <a:latin typeface="Times New Roman" panose="02020603050405020304" pitchFamily="18" charset="0"/>
                          <a:cs typeface="Times New Roman" panose="02020603050405020304" pitchFamily="18" charset="0"/>
                        </a:rPr>
                        <a:t> </a:t>
                      </a:r>
                      <a:r>
                        <a:rPr lang="en-US" sz="1400" i="0" dirty="0" err="1">
                          <a:solidFill>
                            <a:srgbClr val="197EC6"/>
                          </a:solidFill>
                          <a:latin typeface="Times New Roman" panose="02020603050405020304" pitchFamily="18" charset="0"/>
                          <a:cs typeface="Times New Roman" panose="02020603050405020304" pitchFamily="18" charset="0"/>
                        </a:rPr>
                        <a:t>soát</a:t>
                      </a:r>
                      <a:endParaRPr lang="en-US" sz="14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baseline="0" dirty="0">
                          <a:solidFill>
                            <a:srgbClr val="197EC6"/>
                          </a:solidFill>
                          <a:latin typeface="Times New Roman" panose="02020603050405020304" pitchFamily="18" charset="0"/>
                          <a:cs typeface="Times New Roman" panose="02020603050405020304" pitchFamily="18" charset="0"/>
                        </a:rPr>
                        <a:t>Theo </a:t>
                      </a:r>
                      <a:r>
                        <a:rPr lang="en-US" sz="1400" i="0" baseline="0" dirty="0" err="1">
                          <a:solidFill>
                            <a:srgbClr val="197EC6"/>
                          </a:solidFill>
                          <a:latin typeface="Times New Roman" panose="02020603050405020304" pitchFamily="18" charset="0"/>
                          <a:cs typeface="Times New Roman" panose="02020603050405020304" pitchFamily="18" charset="0"/>
                        </a:rPr>
                        <a:t>dõi</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và</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dám</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sát</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rủi</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ro</a:t>
                      </a:r>
                      <a:endParaRPr lang="en-US" sz="1400" i="0"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0"/>
                  </a:ext>
                </a:extLst>
              </a:tr>
              <a:tr h="304926">
                <a:tc>
                  <a:txBody>
                    <a:bodyPr/>
                    <a:lstStyle/>
                    <a:p>
                      <a:r>
                        <a:rPr lang="en-US" sz="1400" b="1" i="0" dirty="0" err="1">
                          <a:solidFill>
                            <a:srgbClr val="197EC6"/>
                          </a:solidFill>
                          <a:latin typeface="Times New Roman" panose="02020603050405020304" pitchFamily="18" charset="0"/>
                          <a:cs typeface="Times New Roman" panose="02020603050405020304" pitchFamily="18" charset="0"/>
                        </a:rPr>
                        <a:t>Giai</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đoạn</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kết</a:t>
                      </a:r>
                      <a:r>
                        <a:rPr lang="en-US" sz="1400" b="1" i="0" dirty="0">
                          <a:solidFill>
                            <a:srgbClr val="197EC6"/>
                          </a:solidFill>
                          <a:latin typeface="Times New Roman" panose="02020603050405020304" pitchFamily="18" charset="0"/>
                          <a:cs typeface="Times New Roman" panose="02020603050405020304" pitchFamily="18" charset="0"/>
                        </a:rPr>
                        <a:t> </a:t>
                      </a:r>
                      <a:r>
                        <a:rPr lang="en-US" sz="1400" b="1" i="0" dirty="0" err="1">
                          <a:solidFill>
                            <a:srgbClr val="197EC6"/>
                          </a:solidFill>
                          <a:latin typeface="Times New Roman" panose="02020603050405020304" pitchFamily="18" charset="0"/>
                          <a:cs typeface="Times New Roman" panose="02020603050405020304" pitchFamily="18" charset="0"/>
                        </a:rPr>
                        <a:t>thúc</a:t>
                      </a:r>
                      <a:endParaRPr lang="en-US" sz="1400" b="1" i="0" dirty="0">
                        <a:solidFill>
                          <a:srgbClr val="197EC6"/>
                        </a:solidFill>
                        <a:latin typeface="Times New Roman" panose="02020603050405020304" pitchFamily="18" charset="0"/>
                        <a:cs typeface="Times New Roman" panose="02020603050405020304" pitchFamily="18" charset="0"/>
                      </a:endParaRPr>
                    </a:p>
                  </a:txBody>
                  <a:tcPr/>
                </a:tc>
                <a:tc>
                  <a:txBody>
                    <a:bodyPr/>
                    <a:lstStyle/>
                    <a:p>
                      <a:endParaRPr lang="en-US" sz="1400" i="0"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1"/>
                  </a:ext>
                </a:extLst>
              </a:tr>
              <a:tr h="304926">
                <a:tc>
                  <a:txBody>
                    <a:bodyPr/>
                    <a:lstStyle/>
                    <a:p>
                      <a:r>
                        <a:rPr lang="en-US" sz="1400" i="0" baseline="0" dirty="0" err="1">
                          <a:solidFill>
                            <a:srgbClr val="197EC6"/>
                          </a:solidFill>
                          <a:latin typeface="Times New Roman" panose="02020603050405020304" pitchFamily="18" charset="0"/>
                          <a:cs typeface="Times New Roman" panose="02020603050405020304" pitchFamily="18" charset="0"/>
                        </a:rPr>
                        <a:t>Quy</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trình</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kết</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thúc</a:t>
                      </a:r>
                      <a:endParaRPr lang="en-US" sz="14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400" i="0" baseline="0" dirty="0" err="1">
                          <a:solidFill>
                            <a:srgbClr val="197EC6"/>
                          </a:solidFill>
                          <a:latin typeface="Times New Roman" panose="02020603050405020304" pitchFamily="18" charset="0"/>
                          <a:cs typeface="Times New Roman" panose="02020603050405020304" pitchFamily="18" charset="0"/>
                        </a:rPr>
                        <a:t>Bài</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học</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kinh</a:t>
                      </a:r>
                      <a:r>
                        <a:rPr lang="en-US" sz="1400" i="0" baseline="0" dirty="0">
                          <a:solidFill>
                            <a:srgbClr val="197EC6"/>
                          </a:solidFill>
                          <a:latin typeface="Times New Roman" panose="02020603050405020304" pitchFamily="18" charset="0"/>
                          <a:cs typeface="Times New Roman" panose="02020603050405020304" pitchFamily="18" charset="0"/>
                        </a:rPr>
                        <a:t> </a:t>
                      </a:r>
                      <a:r>
                        <a:rPr lang="en-US" sz="1400" i="0" baseline="0" dirty="0" err="1">
                          <a:solidFill>
                            <a:srgbClr val="197EC6"/>
                          </a:solidFill>
                          <a:latin typeface="Times New Roman" panose="02020603050405020304" pitchFamily="18" charset="0"/>
                          <a:cs typeface="Times New Roman" panose="02020603050405020304" pitchFamily="18" charset="0"/>
                        </a:rPr>
                        <a:t>nghiệm</a:t>
                      </a:r>
                      <a:endParaRPr lang="en-US" sz="1400" i="0"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1943232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620882" y="5423826"/>
            <a:ext cx="38453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“Plan the Work and Work the Plan”</a:t>
            </a:r>
          </a:p>
        </p:txBody>
      </p:sp>
      <p:sp>
        <p:nvSpPr>
          <p:cNvPr id="11" name="TextBox 10"/>
          <p:cNvSpPr txBox="1"/>
          <p:nvPr/>
        </p:nvSpPr>
        <p:spPr>
          <a:xfrm>
            <a:off x="288386" y="170081"/>
            <a:ext cx="510726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Management Planning – Step 1</a:t>
            </a:r>
          </a:p>
        </p:txBody>
      </p:sp>
      <p:sp>
        <p:nvSpPr>
          <p:cNvPr id="15" name="TextBox 14"/>
          <p:cNvSpPr txBox="1"/>
          <p:nvPr/>
        </p:nvSpPr>
        <p:spPr>
          <a:xfrm>
            <a:off x="288386" y="697940"/>
            <a:ext cx="5078106"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Management Planning – </a:t>
            </a:r>
            <a:r>
              <a:rPr lang="en-US" dirty="0">
                <a:latin typeface="Times New Roman" panose="02020603050405020304" pitchFamily="18" charset="0"/>
                <a:cs typeface="Times New Roman" panose="02020603050405020304" pitchFamily="18" charset="0"/>
              </a:rPr>
              <a:t>is the process of deciding how to approach, plan, and execute risk management activities for a project. It is important to plan for the risk management </a:t>
            </a:r>
            <a:r>
              <a:rPr lang="en-US" dirty="0" smtClean="0">
                <a:latin typeface="Times New Roman" panose="02020603050405020304" pitchFamily="18" charset="0"/>
                <a:cs typeface="Times New Roman" panose="02020603050405020304" pitchFamily="18" charset="0"/>
              </a:rPr>
              <a:t>processes </a:t>
            </a:r>
            <a:r>
              <a:rPr lang="en-US" dirty="0">
                <a:latin typeface="Times New Roman" panose="02020603050405020304" pitchFamily="18" charset="0"/>
                <a:cs typeface="Times New Roman" panose="02020603050405020304" pitchFamily="18" charset="0"/>
              </a:rPr>
              <a:t>that follow   to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that the level, type, and visibility of risk management are commensurate with both the risk and importance of the project to the organization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sufficient resources and time for risk management activities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an agreed upon basis for evaluating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and validate stakeholder’s risk policies and statements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Generate the Risk Management plan</a:t>
            </a:r>
          </a:p>
          <a:p>
            <a:pPr lvl="1"/>
            <a:r>
              <a:rPr lang="en-US" i="1"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xmlns="" id="{AE2D2A07-81C9-42B5-BAAC-841C2143D93E}"/>
              </a:ext>
            </a:extLst>
          </p:cNvPr>
          <p:cNvSpPr txBox="1"/>
          <p:nvPr/>
        </p:nvSpPr>
        <p:spPr>
          <a:xfrm>
            <a:off x="6705207" y="147244"/>
            <a:ext cx="452628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B</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3D4BEE2-4E9A-4C69-80FA-3FD8045A4A1E}"/>
              </a:ext>
            </a:extLst>
          </p:cNvPr>
          <p:cNvSpPr txBox="1"/>
          <p:nvPr/>
        </p:nvSpPr>
        <p:spPr>
          <a:xfrm>
            <a:off x="6217920" y="697940"/>
            <a:ext cx="4894378" cy="4524315"/>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Đảm bảo mức độ, loại hình và tầm nhìn của việc quản lý rủi ro tương xứng với cả rủi ro và tầm quan trọng của dự án đối với tổ chức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BC97CDC1-9210-4770-8384-681F4412DD2A}"/>
              </a:ext>
            </a:extLst>
          </p:cNvPr>
          <p:cNvSpPr txBox="1"/>
          <p:nvPr/>
        </p:nvSpPr>
        <p:spPr>
          <a:xfrm>
            <a:off x="6337109" y="5423826"/>
            <a:ext cx="4894379" cy="646331"/>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a:t>
            </a:r>
            <a:r>
              <a:rPr lang="en-US" b="1" dirty="0" err="1">
                <a:solidFill>
                  <a:srgbClr val="197EC6"/>
                </a:solidFill>
                <a:latin typeface="Times New Roman" panose="02020603050405020304" pitchFamily="18" charset="0"/>
                <a:cs typeface="Times New Roman" panose="02020603050405020304" pitchFamily="18" charset="0"/>
              </a:rPr>
              <a:t>Lập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thực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hiện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691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5" name="TextBox 4"/>
          <p:cNvSpPr txBox="1"/>
          <p:nvPr/>
        </p:nvSpPr>
        <p:spPr>
          <a:xfrm>
            <a:off x="642756" y="4531013"/>
            <a:ext cx="481550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Identification is an </a:t>
            </a:r>
            <a:r>
              <a:rPr lang="en-US" b="1" dirty="0" smtClean="0">
                <a:latin typeface="Times New Roman" panose="02020603050405020304" pitchFamily="18" charset="0"/>
                <a:cs typeface="Times New Roman" panose="02020603050405020304" pitchFamily="18" charset="0"/>
              </a:rPr>
              <a:t>interactive </a:t>
            </a:r>
            <a:r>
              <a:rPr lang="en-US" b="1" dirty="0">
                <a:latin typeface="Times New Roman" panose="02020603050405020304" pitchFamily="18" charset="0"/>
                <a:cs typeface="Times New Roman" panose="02020603050405020304" pitchFamily="18" charset="0"/>
              </a:rPr>
              <a:t>process because new risks may become know as the project progresses through its life cycle</a:t>
            </a:r>
          </a:p>
        </p:txBody>
      </p:sp>
      <p:sp>
        <p:nvSpPr>
          <p:cNvPr id="11" name="TextBox 10"/>
          <p:cNvSpPr txBox="1"/>
          <p:nvPr/>
        </p:nvSpPr>
        <p:spPr>
          <a:xfrm>
            <a:off x="400929" y="140997"/>
            <a:ext cx="374904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Identification – Step 2</a:t>
            </a:r>
          </a:p>
        </p:txBody>
      </p:sp>
      <p:sp>
        <p:nvSpPr>
          <p:cNvPr id="13" name="TextBox 12"/>
          <p:cNvSpPr txBox="1"/>
          <p:nvPr/>
        </p:nvSpPr>
        <p:spPr>
          <a:xfrm>
            <a:off x="389539" y="831078"/>
            <a:ext cx="5321945"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Identification – </a:t>
            </a:r>
            <a:r>
              <a:rPr lang="en-US" dirty="0">
                <a:latin typeface="Times New Roman" panose="02020603050405020304" pitchFamily="18" charset="0"/>
                <a:cs typeface="Times New Roman" panose="02020603050405020304" pitchFamily="18" charset="0"/>
              </a:rPr>
              <a:t>Is the process of determining which risks might affect the project and documenting their characteristics; in this step, the emphasis is, as stated, identification</a:t>
            </a:r>
          </a:p>
          <a:p>
            <a:r>
              <a:rPr lang="en-US" dirty="0">
                <a:latin typeface="Times New Roman" panose="02020603050405020304" pitchFamily="18" charset="0"/>
                <a:cs typeface="Times New Roman" panose="02020603050405020304" pitchFamily="18" charset="0"/>
              </a:rPr>
              <a:t>Locate the risks that affect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Display internal and external risk sources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Disclose the causes and effects of the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Include appropriate subject matter experts, stakeholders, and outside experts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Categorize risks : Project Management risks, organizational risks, external risks</a:t>
            </a:r>
          </a:p>
          <a:p>
            <a:r>
              <a:rPr lang="en-US" dirty="0">
                <a:latin typeface="Times New Roman" panose="02020603050405020304" pitchFamily="18" charset="0"/>
                <a:cs typeface="Times New Roman" panose="02020603050405020304" pitchFamily="18" charset="0"/>
              </a:rPr>
              <a:t>Output of Risk Identification is the Risk Register</a:t>
            </a:r>
          </a:p>
        </p:txBody>
      </p:sp>
      <p:sp>
        <p:nvSpPr>
          <p:cNvPr id="12" name="TextBox 11">
            <a:extLst>
              <a:ext uri="{FF2B5EF4-FFF2-40B4-BE49-F238E27FC236}">
                <a16:creationId xmlns:a16="http://schemas.microsoft.com/office/drawing/2014/main" xmlns="" id="{6F82D108-FECE-4B83-A6EF-0796B4389C64}"/>
              </a:ext>
            </a:extLst>
          </p:cNvPr>
          <p:cNvSpPr txBox="1"/>
          <p:nvPr/>
        </p:nvSpPr>
        <p:spPr>
          <a:xfrm>
            <a:off x="7768884" y="140997"/>
            <a:ext cx="3570255"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B</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B3D7A4AA-1768-4B52-8A88-483706C6534C}"/>
              </a:ext>
            </a:extLst>
          </p:cNvPr>
          <p:cNvSpPr txBox="1"/>
          <p:nvPr/>
        </p:nvSpPr>
        <p:spPr>
          <a:xfrm>
            <a:off x="6449444" y="781139"/>
            <a:ext cx="5620636" cy="3416320"/>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b</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endParaRPr lang="en-US" dirty="0">
              <a:solidFill>
                <a:srgbClr val="197EC6"/>
              </a:solidFill>
              <a:latin typeface="Times New Roman" panose="02020603050405020304" pitchFamily="18" charset="0"/>
              <a:cs typeface="Times New Roman" panose="02020603050405020304" pitchFamily="18" charset="0"/>
            </a:endParaRPr>
          </a:p>
          <a:p>
            <a:pPr lvl="1"/>
            <a:endParaRPr lang="en-US" dirty="0">
              <a:solidFill>
                <a:srgbClr val="197EC6"/>
              </a:solidFill>
              <a:latin typeface="Times New Roman" panose="02020603050405020304" pitchFamily="18" charset="0"/>
              <a:cs typeface="Times New Roman" panose="02020603050405020304" pitchFamily="18" charset="0"/>
            </a:endParaRPr>
          </a:p>
          <a:p>
            <a:pPr lvl="1"/>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Tham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lĩnh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ngành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endParaRPr lang="en-US" dirty="0">
              <a:solidFill>
                <a:srgbClr val="197EC6"/>
              </a:solidFill>
              <a:latin typeface="Times New Roman" panose="02020603050405020304" pitchFamily="18" charset="0"/>
              <a:cs typeface="Times New Roman" panose="02020603050405020304" pitchFamily="18" charset="0"/>
            </a:endParaRPr>
          </a:p>
          <a:p>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D5187EFD-E020-49BC-A539-0F6B5F884D68}"/>
              </a:ext>
            </a:extLst>
          </p:cNvPr>
          <p:cNvSpPr txBox="1"/>
          <p:nvPr/>
        </p:nvSpPr>
        <p:spPr>
          <a:xfrm>
            <a:off x="6646391" y="4503428"/>
            <a:ext cx="4815509" cy="923330"/>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Xác định rủi ro là một quá trình tương tác vì những rủi ro mới có thể được biết khi dự án tiến triển thông qua chu kỳ sống của nó</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70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6428212" y="120971"/>
            <a:ext cx="5284439"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cụ</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kĩ</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thuật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258240" y="1072791"/>
            <a:ext cx="5715841"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Some key tools and techniques to use to identify risks are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Run a risk identification workshop (cross section of the project’s stakeholders)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Documentation reviews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Information gathering techniques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Review the risk assessment checklists created by the organization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Interview key members of the project team</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Examine </a:t>
            </a:r>
            <a:r>
              <a:rPr lang="en-US" dirty="0">
                <a:latin typeface="Times New Roman" panose="02020603050405020304" pitchFamily="18" charset="0"/>
                <a:cs typeface="Times New Roman" panose="02020603050405020304" pitchFamily="18" charset="0"/>
              </a:rPr>
              <a:t>sources of risk :</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WBS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Cost estimates and duration estimates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Staffing plan</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Procurement management plan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Study lessons learned from previous projects</a:t>
            </a:r>
          </a:p>
        </p:txBody>
      </p:sp>
      <p:sp>
        <p:nvSpPr>
          <p:cNvPr id="12" name="TextBox 11">
            <a:extLst>
              <a:ext uri="{FF2B5EF4-FFF2-40B4-BE49-F238E27FC236}">
                <a16:creationId xmlns:a16="http://schemas.microsoft.com/office/drawing/2014/main" xmlns="" id="{5809B5BB-D406-4D25-8891-E9E63BE658E8}"/>
              </a:ext>
            </a:extLst>
          </p:cNvPr>
          <p:cNvSpPr txBox="1"/>
          <p:nvPr/>
        </p:nvSpPr>
        <p:spPr>
          <a:xfrm>
            <a:off x="155469" y="120972"/>
            <a:ext cx="560832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Identification Tools and Techniques</a:t>
            </a:r>
          </a:p>
        </p:txBody>
      </p:sp>
      <p:sp>
        <p:nvSpPr>
          <p:cNvPr id="14" name="TextBox 13">
            <a:extLst>
              <a:ext uri="{FF2B5EF4-FFF2-40B4-BE49-F238E27FC236}">
                <a16:creationId xmlns:a16="http://schemas.microsoft.com/office/drawing/2014/main" xmlns="" id="{778F0F5E-F4ED-4090-95CB-5F74ABF88F87}"/>
              </a:ext>
            </a:extLst>
          </p:cNvPr>
          <p:cNvSpPr txBox="1"/>
          <p:nvPr/>
        </p:nvSpPr>
        <p:spPr>
          <a:xfrm>
            <a:off x="6217920" y="1072791"/>
            <a:ext cx="5284439" cy="4247317"/>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số</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cụ</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kĩ</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thuật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chính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dụng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chéo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Rà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do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Phỏng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vấn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chốt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chia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thầu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tr</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ớc</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54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dirty="0"/>
              <a:t>Risk Identification</a:t>
            </a:r>
          </a:p>
        </p:txBody>
      </p:sp>
      <p:pic>
        <p:nvPicPr>
          <p:cNvPr id="4" name="Content Placeholder 6"/>
          <p:cNvPicPr>
            <a:picLocks noGrp="1"/>
          </p:cNvPicPr>
          <p:nvPr>
            <p:ph sz="half" idx="1"/>
          </p:nvPr>
        </p:nvPicPr>
        <p:blipFill>
          <a:blip r:embed="rId2" cstate="print"/>
          <a:stretch>
            <a:fillRect/>
          </a:stretch>
        </p:blipFill>
        <p:spPr>
          <a:xfrm>
            <a:off x="1096963" y="2539289"/>
            <a:ext cx="4938712" cy="2636672"/>
          </a:xfrm>
        </p:spPr>
      </p:pic>
      <p:sp>
        <p:nvSpPr>
          <p:cNvPr id="3" name="Content Placeholder 2"/>
          <p:cNvSpPr>
            <a:spLocks noGrp="1"/>
          </p:cNvSpPr>
          <p:nvPr>
            <p:ph sz="half" idx="2"/>
          </p:nvPr>
        </p:nvSpPr>
        <p:spPr/>
        <p:txBody>
          <a:bodyPr/>
          <a:lstStyle/>
          <a:p>
            <a:r>
              <a:rPr lang="en-US" dirty="0" err="1"/>
              <a:t>Xác</a:t>
            </a:r>
            <a:r>
              <a:rPr lang="en-US" dirty="0"/>
              <a:t> </a:t>
            </a:r>
            <a:r>
              <a:rPr lang="en-US" dirty="0" err="1"/>
              <a:t>định</a:t>
            </a:r>
            <a:r>
              <a:rPr lang="en-US" dirty="0"/>
              <a:t> </a:t>
            </a:r>
            <a:r>
              <a:rPr lang="en-US" dirty="0" err="1"/>
              <a:t>điều</a:t>
            </a:r>
            <a:r>
              <a:rPr lang="en-US" dirty="0"/>
              <a:t> </a:t>
            </a:r>
            <a:r>
              <a:rPr lang="en-US" dirty="0" err="1"/>
              <a:t>kiện</a:t>
            </a:r>
            <a:r>
              <a:rPr lang="en-US" dirty="0"/>
              <a:t> </a:t>
            </a:r>
            <a:r>
              <a:rPr lang="en-US" dirty="0" err="1"/>
              <a:t>xuất</a:t>
            </a:r>
            <a:r>
              <a:rPr lang="en-US" dirty="0"/>
              <a:t> </a:t>
            </a:r>
            <a:r>
              <a:rPr lang="en-US" dirty="0" err="1"/>
              <a:t>hiện</a:t>
            </a:r>
            <a:r>
              <a:rPr lang="en-US" dirty="0"/>
              <a:t> </a:t>
            </a:r>
            <a:r>
              <a:rPr lang="en-US" dirty="0" err="1"/>
              <a:t>rủi</a:t>
            </a:r>
            <a:r>
              <a:rPr lang="en-US" dirty="0"/>
              <a:t> </a:t>
            </a:r>
            <a:r>
              <a:rPr lang="en-US" dirty="0" err="1"/>
              <a:t>ro</a:t>
            </a:r>
            <a:r>
              <a:rPr lang="en-US" dirty="0"/>
              <a:t>;</a:t>
            </a:r>
          </a:p>
          <a:p>
            <a:r>
              <a:rPr lang="en-US" dirty="0" err="1"/>
              <a:t>Xác</a:t>
            </a:r>
            <a:r>
              <a:rPr lang="en-US" dirty="0"/>
              <a:t> </a:t>
            </a:r>
            <a:r>
              <a:rPr lang="en-US" dirty="0" err="1"/>
              <a:t>định</a:t>
            </a:r>
            <a:r>
              <a:rPr lang="en-US" dirty="0"/>
              <a:t> </a:t>
            </a:r>
            <a:r>
              <a:rPr lang="en-US" dirty="0" err="1"/>
              <a:t>mức</a:t>
            </a:r>
            <a:r>
              <a:rPr lang="en-US" dirty="0"/>
              <a:t> </a:t>
            </a:r>
            <a:r>
              <a:rPr lang="en-US" dirty="0" err="1"/>
              <a:t>độ</a:t>
            </a:r>
            <a:r>
              <a:rPr lang="en-US" dirty="0"/>
              <a:t> và </a:t>
            </a:r>
            <a:r>
              <a:rPr lang="en-US" dirty="0" err="1"/>
              <a:t>phạm</a:t>
            </a:r>
            <a:r>
              <a:rPr lang="en-US" dirty="0"/>
              <a:t> vi/</a:t>
            </a:r>
            <a:r>
              <a:rPr lang="en-US" dirty="0" err="1"/>
              <a:t>tầm</a:t>
            </a:r>
            <a:r>
              <a:rPr lang="en-US" dirty="0"/>
              <a:t> </a:t>
            </a:r>
            <a:r>
              <a:rPr lang="en-US" dirty="0" err="1"/>
              <a:t>ảnh</a:t>
            </a:r>
            <a:r>
              <a:rPr lang="en-US" dirty="0"/>
              <a:t> </a:t>
            </a:r>
            <a:r>
              <a:rPr lang="en-US" dirty="0" err="1"/>
              <a:t>hưởng</a:t>
            </a:r>
            <a:r>
              <a:rPr lang="en-US" dirty="0"/>
              <a:t> của </a:t>
            </a:r>
            <a:r>
              <a:rPr lang="en-US" dirty="0" err="1"/>
              <a:t>rủi</a:t>
            </a:r>
            <a:r>
              <a:rPr lang="en-US" dirty="0"/>
              <a:t> </a:t>
            </a:r>
            <a:r>
              <a:rPr lang="en-US" dirty="0" err="1"/>
              <a:t>ro</a:t>
            </a:r>
            <a:r>
              <a:rPr lang="en-US" dirty="0"/>
              <a:t> </a:t>
            </a:r>
            <a:r>
              <a:rPr lang="en-US" dirty="0" err="1"/>
              <a:t>tới</a:t>
            </a:r>
            <a:r>
              <a:rPr lang="en-US" dirty="0"/>
              <a:t> chi </a:t>
            </a:r>
            <a:r>
              <a:rPr lang="en-US" dirty="0" err="1"/>
              <a:t>phí</a:t>
            </a:r>
            <a:r>
              <a:rPr lang="en-US" dirty="0"/>
              <a:t>, </a:t>
            </a:r>
            <a:r>
              <a:rPr lang="en-US" dirty="0" err="1"/>
              <a:t>tiến</a:t>
            </a:r>
            <a:r>
              <a:rPr lang="en-US" dirty="0"/>
              <a:t> </a:t>
            </a:r>
            <a:r>
              <a:rPr lang="en-US" dirty="0" err="1"/>
              <a:t>độ</a:t>
            </a:r>
            <a:r>
              <a:rPr lang="en-US" dirty="0"/>
              <a:t>, </a:t>
            </a:r>
            <a:r>
              <a:rPr lang="en-US" dirty="0" err="1"/>
              <a:t>chất</a:t>
            </a:r>
            <a:r>
              <a:rPr lang="en-US" dirty="0"/>
              <a:t> </a:t>
            </a:r>
            <a:r>
              <a:rPr lang="en-US" dirty="0" err="1"/>
              <a:t>lượng</a:t>
            </a:r>
            <a:r>
              <a:rPr lang="en-US" dirty="0"/>
              <a:t> DA;</a:t>
            </a:r>
          </a:p>
          <a:p>
            <a:r>
              <a:rPr lang="en-US" dirty="0" err="1"/>
              <a:t>Xác</a:t>
            </a:r>
            <a:r>
              <a:rPr lang="en-US" dirty="0"/>
              <a:t> </a:t>
            </a:r>
            <a:r>
              <a:rPr lang="en-US" dirty="0" err="1"/>
              <a:t>định</a:t>
            </a:r>
            <a:r>
              <a:rPr lang="en-US" dirty="0"/>
              <a:t> </a:t>
            </a:r>
            <a:r>
              <a:rPr lang="en-US" dirty="0" err="1"/>
              <a:t>những</a:t>
            </a:r>
            <a:r>
              <a:rPr lang="en-US" dirty="0"/>
              <a:t> </a:t>
            </a:r>
            <a:r>
              <a:rPr lang="en-US" dirty="0" err="1"/>
              <a:t>đối</a:t>
            </a:r>
            <a:r>
              <a:rPr lang="en-US" dirty="0"/>
              <a:t> </a:t>
            </a:r>
            <a:r>
              <a:rPr lang="en-US" dirty="0" err="1"/>
              <a:t>tượng</a:t>
            </a:r>
            <a:r>
              <a:rPr lang="en-US" dirty="0"/>
              <a:t> </a:t>
            </a:r>
            <a:r>
              <a:rPr lang="en-US" dirty="0" err="1"/>
              <a:t>bị</a:t>
            </a:r>
            <a:r>
              <a:rPr lang="en-US" dirty="0"/>
              <a:t> </a:t>
            </a:r>
            <a:r>
              <a:rPr lang="en-US" dirty="0" err="1"/>
              <a:t>tác</a:t>
            </a:r>
            <a:r>
              <a:rPr lang="en-US" dirty="0"/>
              <a:t> </a:t>
            </a:r>
            <a:r>
              <a:rPr lang="en-US" dirty="0" err="1"/>
              <a:t>động</a:t>
            </a:r>
            <a:r>
              <a:rPr lang="en-US" dirty="0"/>
              <a:t> </a:t>
            </a:r>
            <a:r>
              <a:rPr lang="en-US" dirty="0" err="1"/>
              <a:t>bởi</a:t>
            </a:r>
            <a:r>
              <a:rPr lang="en-US" dirty="0"/>
              <a:t> </a:t>
            </a:r>
            <a:r>
              <a:rPr lang="en-US" dirty="0" err="1"/>
              <a:t>rủi</a:t>
            </a:r>
            <a:r>
              <a:rPr lang="en-US" dirty="0"/>
              <a:t> ro</a:t>
            </a:r>
            <a:r>
              <a:rPr lang="en-US" dirty="0" smtClean="0"/>
              <a:t>.</a:t>
            </a:r>
          </a:p>
          <a:p>
            <a:r>
              <a:rPr lang="en-US" dirty="0"/>
              <a:t>Determining conditions for occurrence of risks;</a:t>
            </a:r>
          </a:p>
          <a:p>
            <a:r>
              <a:rPr lang="en-US" dirty="0"/>
              <a:t>Determine the extent and scope / impact of the risk on the cost, progress, quality of the project;</a:t>
            </a:r>
          </a:p>
          <a:p>
            <a:r>
              <a:rPr lang="en-US" dirty="0"/>
              <a:t>Identify those who are impacted by risk.</a:t>
            </a:r>
          </a:p>
        </p:txBody>
      </p:sp>
      <p:sp>
        <p:nvSpPr>
          <p:cNvPr id="5" name="Slide Number Placeholder 4"/>
          <p:cNvSpPr>
            <a:spLocks noGrp="1"/>
          </p:cNvSpPr>
          <p:nvPr>
            <p:ph type="sldNum" sz="quarter" idx="12"/>
          </p:nvPr>
        </p:nvSpPr>
        <p:spPr/>
        <p:txBody>
          <a:bodyPr/>
          <a:lstStyle/>
          <a:p>
            <a:fld id="{F2BA7E67-44F4-4E06-886A-1693B7444DEB}" type="slidenum">
              <a:rPr lang="en-US" smtClean="0"/>
              <a:pPr/>
              <a:t>17</a:t>
            </a:fld>
            <a:endParaRPr lang="en-US" dirty="0"/>
          </a:p>
        </p:txBody>
      </p:sp>
    </p:spTree>
    <p:extLst>
      <p:ext uri="{BB962C8B-B14F-4D97-AF65-F5344CB8AC3E}">
        <p14:creationId xmlns:p14="http://schemas.microsoft.com/office/powerpoint/2010/main" val="346139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228717" y="4604274"/>
            <a:ext cx="65379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Evaluating risk reduces event outcome uncertainty</a:t>
            </a:r>
          </a:p>
        </p:txBody>
      </p:sp>
      <p:sp>
        <p:nvSpPr>
          <p:cNvPr id="11" name="TextBox 10"/>
          <p:cNvSpPr txBox="1"/>
          <p:nvPr/>
        </p:nvSpPr>
        <p:spPr>
          <a:xfrm>
            <a:off x="276430" y="134744"/>
            <a:ext cx="4738915"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Qualitative Risk Analysis – Step 3</a:t>
            </a:r>
          </a:p>
        </p:txBody>
      </p:sp>
      <p:sp>
        <p:nvSpPr>
          <p:cNvPr id="13" name="TextBox 12"/>
          <p:cNvSpPr txBox="1"/>
          <p:nvPr/>
        </p:nvSpPr>
        <p:spPr>
          <a:xfrm>
            <a:off x="276430" y="889209"/>
            <a:ext cx="5078106"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Qualitative </a:t>
            </a:r>
            <a:r>
              <a:rPr lang="en-US" b="1" dirty="0">
                <a:latin typeface="Times New Roman" panose="02020603050405020304" pitchFamily="18" charset="0"/>
                <a:cs typeface="Times New Roman" panose="02020603050405020304" pitchFamily="18" charset="0"/>
              </a:rPr>
              <a:t>Risk Analysis – </a:t>
            </a:r>
            <a:r>
              <a:rPr lang="en-US" dirty="0">
                <a:latin typeface="Times New Roman" panose="02020603050405020304" pitchFamily="18" charset="0"/>
                <a:cs typeface="Times New Roman" panose="02020603050405020304" pitchFamily="18" charset="0"/>
              </a:rPr>
              <a:t>Is the process of assessing the impact and likelihood of identified risks, and prioritizing the risks according to their potential impact on project objectives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Estimate the probability that each identified risk event does or does not occur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Determine the impact of the risk event (the amount at stake or what can be lost)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Rank the risks based on the probability/impact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the risk that are managed (mitigated)</a:t>
            </a:r>
          </a:p>
          <a:p>
            <a:pPr lvl="1"/>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6CF8AE7-B61B-46CE-A455-E97AEE655EEB}"/>
              </a:ext>
            </a:extLst>
          </p:cNvPr>
          <p:cNvSpPr txBox="1"/>
          <p:nvPr/>
        </p:nvSpPr>
        <p:spPr>
          <a:xfrm>
            <a:off x="6353348" y="134744"/>
            <a:ext cx="482265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B</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3</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6DEC3829-A99F-4A8E-94EE-AEEFCF8EE24A}"/>
              </a:ext>
            </a:extLst>
          </p:cNvPr>
          <p:cNvSpPr txBox="1"/>
          <p:nvPr/>
        </p:nvSpPr>
        <p:spPr>
          <a:xfrm>
            <a:off x="6043570" y="893047"/>
            <a:ext cx="5078106" cy="3139321"/>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Phân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tính</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u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tiềm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Ước tính xác suất mà mỗi sự kiện rủi ro được xác định hoặc không xảy ra</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đe</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dọa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mất</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thiểu</a:t>
            </a:r>
            <a:r>
              <a:rPr lang="en-US" dirty="0">
                <a:solidFill>
                  <a:srgbClr val="197EC6"/>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xmlns="" id="{DCA3151A-BB46-4F04-BF04-8A06927D015B}"/>
              </a:ext>
            </a:extLst>
          </p:cNvPr>
          <p:cNvSpPr txBox="1"/>
          <p:nvPr/>
        </p:nvSpPr>
        <p:spPr>
          <a:xfrm>
            <a:off x="5744146" y="4582528"/>
            <a:ext cx="6537960" cy="369332"/>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Đánh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giảm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chắc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chắn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về</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kết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kiện</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628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analysis </a:t>
            </a:r>
            <a:r>
              <a:rPr lang="en-US" dirty="0" smtClean="0"/>
              <a:t/>
            </a:r>
            <a:br>
              <a:rPr lang="en-US" dirty="0" smtClean="0"/>
            </a:br>
            <a:r>
              <a:rPr lang="en-US" dirty="0" smtClean="0">
                <a:solidFill>
                  <a:srgbClr val="0070C0"/>
                </a:solidFill>
              </a:rPr>
              <a:t>Phân </a:t>
            </a:r>
            <a:r>
              <a:rPr lang="en-US" dirty="0" err="1" smtClean="0">
                <a:solidFill>
                  <a:srgbClr val="0070C0"/>
                </a:solidFill>
              </a:rPr>
              <a:t>tích</a:t>
            </a:r>
            <a:r>
              <a:rPr lang="en-US" dirty="0" smtClean="0">
                <a:solidFill>
                  <a:srgbClr val="0070C0"/>
                </a:solidFill>
              </a:rPr>
              <a:t> </a:t>
            </a:r>
            <a:r>
              <a:rPr lang="en-US" dirty="0" err="1" smtClean="0">
                <a:solidFill>
                  <a:srgbClr val="0070C0"/>
                </a:solidFill>
              </a:rPr>
              <a:t>định</a:t>
            </a:r>
            <a:r>
              <a:rPr lang="en-US" dirty="0" smtClean="0">
                <a:solidFill>
                  <a:srgbClr val="0070C0"/>
                </a:solidFill>
              </a:rPr>
              <a:t> </a:t>
            </a:r>
            <a:r>
              <a:rPr lang="en-US" dirty="0" err="1" smtClean="0">
                <a:solidFill>
                  <a:srgbClr val="0070C0"/>
                </a:solidFill>
              </a:rPr>
              <a:t>tính</a:t>
            </a:r>
            <a:endParaRPr lang="en-US" dirty="0">
              <a:solidFill>
                <a:srgbClr val="0070C0"/>
              </a:solidFill>
            </a:endParaRPr>
          </a:p>
        </p:txBody>
      </p:sp>
      <p:sp>
        <p:nvSpPr>
          <p:cNvPr id="3" name="Content Placeholder 2"/>
          <p:cNvSpPr>
            <a:spLocks noGrp="1"/>
          </p:cNvSpPr>
          <p:nvPr>
            <p:ph sz="half" idx="1"/>
          </p:nvPr>
        </p:nvSpPr>
        <p:spPr/>
        <p:txBody>
          <a:bodyPr>
            <a:normAutofit/>
          </a:bodyPr>
          <a:lstStyle/>
          <a:p>
            <a:r>
              <a:rPr lang="en-US" dirty="0" err="1" smtClean="0"/>
              <a:t>Định</a:t>
            </a:r>
            <a:r>
              <a:rPr lang="en-US" dirty="0" smtClean="0"/>
              <a:t> </a:t>
            </a:r>
            <a:r>
              <a:rPr lang="en-US" dirty="0" err="1" smtClean="0"/>
              <a:t>tính</a:t>
            </a:r>
            <a:r>
              <a:rPr lang="en-US" dirty="0" smtClean="0"/>
              <a:t>: </a:t>
            </a:r>
            <a:r>
              <a:rPr lang="en-US" dirty="0" err="1" smtClean="0"/>
              <a:t>mô</a:t>
            </a:r>
            <a:r>
              <a:rPr lang="en-US" dirty="0" smtClean="0"/>
              <a:t> </a:t>
            </a:r>
            <a:r>
              <a:rPr lang="en-US" dirty="0" err="1" smtClean="0"/>
              <a:t>tả</a:t>
            </a:r>
            <a:r>
              <a:rPr lang="en-US" dirty="0" smtClean="0"/>
              <a:t> </a:t>
            </a:r>
            <a:r>
              <a:rPr lang="en-US" dirty="0" err="1" smtClean="0"/>
              <a:t>rủi</a:t>
            </a:r>
            <a:r>
              <a:rPr lang="en-US" dirty="0" smtClean="0"/>
              <a:t> </a:t>
            </a:r>
            <a:r>
              <a:rPr lang="en-US" dirty="0" err="1" smtClean="0"/>
              <a:t>ro</a:t>
            </a:r>
            <a:r>
              <a:rPr lang="en-US" dirty="0" smtClean="0"/>
              <a:t> </a:t>
            </a:r>
            <a:r>
              <a:rPr lang="en-US" dirty="0" err="1" smtClean="0"/>
              <a:t>về</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mức</a:t>
            </a:r>
            <a:r>
              <a:rPr lang="en-US" dirty="0" smtClean="0"/>
              <a:t> </a:t>
            </a:r>
            <a:r>
              <a:rPr lang="en-US" dirty="0" err="1" smtClean="0"/>
              <a:t>độ</a:t>
            </a:r>
            <a:r>
              <a:rPr lang="en-US" dirty="0" smtClean="0"/>
              <a:t> và </a:t>
            </a:r>
            <a:r>
              <a:rPr lang="en-US" dirty="0" err="1" smtClean="0"/>
              <a:t>phạm</a:t>
            </a:r>
            <a:r>
              <a:rPr lang="en-US" dirty="0" smtClean="0"/>
              <a:t> vi </a:t>
            </a:r>
            <a:r>
              <a:rPr lang="en-US" dirty="0" err="1" smtClean="0"/>
              <a:t>ảnh</a:t>
            </a:r>
            <a:r>
              <a:rPr lang="en-US" dirty="0" smtClean="0"/>
              <a:t> </a:t>
            </a:r>
            <a:r>
              <a:rPr lang="en-US" dirty="0" err="1" smtClean="0"/>
              <a:t>hưởng</a:t>
            </a:r>
            <a:r>
              <a:rPr lang="en-US" dirty="0" smtClean="0"/>
              <a:t> </a:t>
            </a:r>
            <a:r>
              <a:rPr lang="en-US" dirty="0" err="1" smtClean="0"/>
              <a:t>tới</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dự</a:t>
            </a:r>
            <a:r>
              <a:rPr lang="en-US" dirty="0" smtClean="0"/>
              <a:t> án </a:t>
            </a:r>
            <a:r>
              <a:rPr lang="en-US" dirty="0" err="1" smtClean="0"/>
              <a:t>nếu</a:t>
            </a:r>
            <a:r>
              <a:rPr lang="en-US" dirty="0" smtClean="0"/>
              <a:t> </a:t>
            </a:r>
            <a:r>
              <a:rPr lang="en-US" dirty="0" err="1" smtClean="0"/>
              <a:t>rủi</a:t>
            </a:r>
            <a:r>
              <a:rPr lang="en-US" dirty="0" smtClean="0"/>
              <a:t> </a:t>
            </a:r>
            <a:r>
              <a:rPr lang="en-US" dirty="0" err="1" smtClean="0"/>
              <a:t>ro</a:t>
            </a:r>
            <a:r>
              <a:rPr lang="en-US" dirty="0" smtClean="0"/>
              <a:t> </a:t>
            </a:r>
            <a:r>
              <a:rPr lang="en-US" dirty="0" err="1" smtClean="0"/>
              <a:t>xảy</a:t>
            </a:r>
            <a:r>
              <a:rPr lang="en-US" dirty="0" smtClean="0"/>
              <a:t> </a:t>
            </a:r>
            <a:r>
              <a:rPr lang="en-US" dirty="0" err="1" smtClean="0"/>
              <a:t>ra</a:t>
            </a:r>
            <a:r>
              <a:rPr lang="en-US" dirty="0" smtClean="0"/>
              <a:t> </a:t>
            </a:r>
          </a:p>
          <a:p>
            <a:pPr lvl="1"/>
            <a:r>
              <a:rPr lang="en-US" altLang="en-US" dirty="0" err="1" smtClean="0"/>
              <a:t>Sắp</a:t>
            </a:r>
            <a:r>
              <a:rPr lang="en-US" altLang="en-US" dirty="0" smtClean="0"/>
              <a:t> </a:t>
            </a:r>
            <a:r>
              <a:rPr lang="en-US" altLang="en-US" dirty="0" err="1" smtClean="0"/>
              <a:t>xếp</a:t>
            </a:r>
            <a:r>
              <a:rPr lang="en-US" altLang="en-US" dirty="0" smtClean="0"/>
              <a:t> các </a:t>
            </a:r>
            <a:r>
              <a:rPr lang="en-US" altLang="en-US" dirty="0" err="1" smtClean="0"/>
              <a:t>rủi</a:t>
            </a:r>
            <a:r>
              <a:rPr lang="en-US" altLang="en-US" dirty="0" smtClean="0"/>
              <a:t> </a:t>
            </a:r>
            <a:r>
              <a:rPr lang="en-US" altLang="en-US" dirty="0" err="1" smtClean="0"/>
              <a:t>ro</a:t>
            </a:r>
            <a:r>
              <a:rPr lang="en-US" altLang="en-US" dirty="0" smtClean="0"/>
              <a:t> đã </a:t>
            </a:r>
            <a:r>
              <a:rPr lang="en-US" altLang="en-US" dirty="0" err="1" smtClean="0"/>
              <a:t>được</a:t>
            </a:r>
            <a:r>
              <a:rPr lang="en-US" altLang="en-US" dirty="0" smtClean="0"/>
              <a:t> </a:t>
            </a:r>
            <a:r>
              <a:rPr lang="en-US" altLang="en-US" dirty="0" err="1" smtClean="0"/>
              <a:t>nhận</a:t>
            </a:r>
            <a:r>
              <a:rPr lang="en-US" altLang="en-US" dirty="0" smtClean="0"/>
              <a:t> </a:t>
            </a:r>
            <a:r>
              <a:rPr lang="en-US" altLang="en-US" dirty="0" err="1" smtClean="0"/>
              <a:t>biết</a:t>
            </a:r>
            <a:r>
              <a:rPr lang="en-US" altLang="en-US" dirty="0" smtClean="0"/>
              <a:t> </a:t>
            </a:r>
            <a:r>
              <a:rPr lang="en-US" altLang="en-US" dirty="0" err="1" smtClean="0"/>
              <a:t>theo</a:t>
            </a:r>
            <a:r>
              <a:rPr lang="en-US" altLang="en-US" dirty="0" smtClean="0"/>
              <a:t> thứ </a:t>
            </a:r>
            <a:r>
              <a:rPr lang="en-US" altLang="en-US" dirty="0" err="1" smtClean="0"/>
              <a:t>tự</a:t>
            </a:r>
            <a:r>
              <a:rPr lang="en-US" altLang="en-US" dirty="0" smtClean="0"/>
              <a:t> </a:t>
            </a:r>
            <a:r>
              <a:rPr lang="en-US" altLang="en-US" dirty="0" err="1" smtClean="0"/>
              <a:t>ưu</a:t>
            </a:r>
            <a:r>
              <a:rPr lang="en-US" altLang="en-US" dirty="0" smtClean="0"/>
              <a:t> </a:t>
            </a:r>
            <a:r>
              <a:rPr lang="en-US" altLang="en-US" dirty="0" err="1" smtClean="0"/>
              <a:t>tiên</a:t>
            </a:r>
            <a:r>
              <a:rPr lang="en-US" altLang="en-US" dirty="0" smtClean="0"/>
              <a:t> </a:t>
            </a:r>
            <a:r>
              <a:rPr lang="en-US" altLang="en-US" dirty="0" err="1" smtClean="0"/>
              <a:t>cần</a:t>
            </a:r>
            <a:r>
              <a:rPr lang="en-US" altLang="en-US" dirty="0" smtClean="0"/>
              <a:t> </a:t>
            </a:r>
            <a:r>
              <a:rPr lang="en-US" altLang="en-US" dirty="0" err="1" smtClean="0"/>
              <a:t>xử</a:t>
            </a:r>
            <a:r>
              <a:rPr lang="en-US" altLang="en-US" dirty="0" smtClean="0"/>
              <a:t> </a:t>
            </a:r>
            <a:r>
              <a:rPr lang="en-US" altLang="en-US" dirty="0" err="1" smtClean="0"/>
              <a:t>lý</a:t>
            </a:r>
            <a:endParaRPr lang="en-US" altLang="en-US" dirty="0" smtClean="0"/>
          </a:p>
          <a:p>
            <a:pPr lvl="1"/>
            <a:r>
              <a:rPr lang="en-US" altLang="en-US" dirty="0" err="1" smtClean="0"/>
              <a:t>Lên</a:t>
            </a:r>
            <a:r>
              <a:rPr lang="en-US" altLang="en-US" dirty="0" smtClean="0"/>
              <a:t> </a:t>
            </a:r>
            <a:r>
              <a:rPr lang="en-US" altLang="en-US" dirty="0" err="1" smtClean="0"/>
              <a:t>sơ</a:t>
            </a:r>
            <a:r>
              <a:rPr lang="en-US" altLang="en-US" dirty="0" smtClean="0"/>
              <a:t> </a:t>
            </a:r>
            <a:r>
              <a:rPr lang="en-US" altLang="en-US" dirty="0" err="1" smtClean="0"/>
              <a:t>đồ</a:t>
            </a:r>
            <a:r>
              <a:rPr lang="en-US" altLang="en-US" dirty="0" smtClean="0"/>
              <a:t> </a:t>
            </a:r>
            <a:r>
              <a:rPr lang="en-US" altLang="en-US" dirty="0" err="1" smtClean="0"/>
              <a:t>nguyên</a:t>
            </a:r>
            <a:r>
              <a:rPr lang="en-US" altLang="en-US" dirty="0" smtClean="0"/>
              <a:t> </a:t>
            </a:r>
            <a:r>
              <a:rPr lang="en-US" altLang="en-US" dirty="0" err="1" smtClean="0"/>
              <a:t>nhân</a:t>
            </a:r>
            <a:r>
              <a:rPr lang="en-US" altLang="en-US" dirty="0" smtClean="0"/>
              <a:t> – </a:t>
            </a:r>
            <a:r>
              <a:rPr lang="en-US" altLang="en-US" dirty="0" err="1" smtClean="0"/>
              <a:t>hậu</a:t>
            </a:r>
            <a:r>
              <a:rPr lang="en-US" altLang="en-US" dirty="0" smtClean="0"/>
              <a:t> quả</a:t>
            </a:r>
          </a:p>
          <a:p>
            <a:pPr lvl="1"/>
            <a:r>
              <a:rPr lang="en-US" altLang="en-US" dirty="0" err="1" smtClean="0"/>
              <a:t>Đánh</a:t>
            </a:r>
            <a:r>
              <a:rPr lang="en-US" altLang="en-US" dirty="0" smtClean="0"/>
              <a:t> </a:t>
            </a:r>
            <a:r>
              <a:rPr lang="en-US" altLang="en-US" dirty="0" err="1" smtClean="0"/>
              <a:t>giá</a:t>
            </a:r>
            <a:r>
              <a:rPr lang="en-US" altLang="en-US" dirty="0" smtClean="0"/>
              <a:t> </a:t>
            </a:r>
            <a:r>
              <a:rPr lang="en-US" altLang="en-US" dirty="0" err="1" smtClean="0"/>
              <a:t>mức</a:t>
            </a:r>
            <a:r>
              <a:rPr lang="en-US" altLang="en-US" dirty="0" smtClean="0"/>
              <a:t> </a:t>
            </a:r>
            <a:r>
              <a:rPr lang="en-US" altLang="en-US" dirty="0" err="1" smtClean="0"/>
              <a:t>độ</a:t>
            </a:r>
            <a:r>
              <a:rPr lang="en-US" altLang="en-US" dirty="0" smtClean="0"/>
              <a:t> và </a:t>
            </a:r>
            <a:r>
              <a:rPr lang="en-US" altLang="en-US" dirty="0" err="1" smtClean="0"/>
              <a:t>tầm</a:t>
            </a:r>
            <a:r>
              <a:rPr lang="en-US" altLang="en-US" dirty="0" smtClean="0"/>
              <a:t> </a:t>
            </a:r>
            <a:r>
              <a:rPr lang="en-US" altLang="en-US" dirty="0" err="1" smtClean="0"/>
              <a:t>ảnh</a:t>
            </a:r>
            <a:r>
              <a:rPr lang="en-US" altLang="en-US" dirty="0" smtClean="0"/>
              <a:t> </a:t>
            </a:r>
            <a:r>
              <a:rPr lang="en-US" altLang="en-US" dirty="0" err="1" smtClean="0"/>
              <a:t>hưởng</a:t>
            </a:r>
            <a:r>
              <a:rPr lang="en-US" altLang="en-US" dirty="0" smtClean="0"/>
              <a:t> của </a:t>
            </a:r>
            <a:r>
              <a:rPr lang="en-US" altLang="en-US" dirty="0" err="1" smtClean="0"/>
              <a:t>mỗi</a:t>
            </a:r>
            <a:r>
              <a:rPr lang="en-US" altLang="en-US" dirty="0" smtClean="0"/>
              <a:t> </a:t>
            </a:r>
            <a:r>
              <a:rPr lang="en-US" altLang="en-US" dirty="0" err="1" smtClean="0"/>
              <a:t>rủi</a:t>
            </a:r>
            <a:r>
              <a:rPr lang="en-US" altLang="en-US" dirty="0" smtClean="0"/>
              <a:t> </a:t>
            </a:r>
            <a:r>
              <a:rPr lang="en-US" altLang="en-US" dirty="0" err="1" smtClean="0"/>
              <a:t>ro</a:t>
            </a:r>
            <a:r>
              <a:rPr lang="en-US" altLang="en-US" dirty="0" smtClean="0"/>
              <a:t> </a:t>
            </a:r>
            <a:r>
              <a:rPr lang="en-US" altLang="en-US" dirty="0" err="1" smtClean="0"/>
              <a:t>dựa</a:t>
            </a:r>
            <a:r>
              <a:rPr lang="en-US" altLang="en-US" dirty="0" smtClean="0"/>
              <a:t> </a:t>
            </a:r>
            <a:r>
              <a:rPr lang="en-US" altLang="en-US" dirty="0" err="1" smtClean="0"/>
              <a:t>trên</a:t>
            </a:r>
            <a:r>
              <a:rPr lang="en-US" altLang="en-US" dirty="0" smtClean="0"/>
              <a:t> </a:t>
            </a:r>
            <a:r>
              <a:rPr lang="en-US" altLang="en-US" dirty="0" err="1" smtClean="0"/>
              <a:t>kinh</a:t>
            </a:r>
            <a:r>
              <a:rPr lang="en-US" altLang="en-US" dirty="0" smtClean="0"/>
              <a:t> </a:t>
            </a:r>
            <a:r>
              <a:rPr lang="en-US" altLang="en-US" dirty="0" err="1" smtClean="0"/>
              <a:t>nghiệm</a:t>
            </a:r>
            <a:endParaRPr lang="en-US" altLang="en-US" dirty="0" smtClean="0"/>
          </a:p>
          <a:p>
            <a:pPr lvl="1"/>
            <a:r>
              <a:rPr lang="en-US" altLang="en-US" dirty="0" smtClean="0"/>
              <a:t>Phân </a:t>
            </a:r>
            <a:r>
              <a:rPr lang="en-US" altLang="en-US" dirty="0" err="1" smtClean="0"/>
              <a:t>tích</a:t>
            </a:r>
            <a:r>
              <a:rPr lang="en-US" altLang="en-US" dirty="0" smtClean="0"/>
              <a:t> </a:t>
            </a:r>
            <a:r>
              <a:rPr lang="en-US" altLang="en-US" dirty="0" err="1" smtClean="0"/>
              <a:t>xu</a:t>
            </a:r>
            <a:r>
              <a:rPr lang="en-US" altLang="en-US" dirty="0" smtClean="0"/>
              <a:t> hướng </a:t>
            </a:r>
            <a:r>
              <a:rPr lang="en-US" altLang="en-US" dirty="0" err="1" smtClean="0"/>
              <a:t>phát</a:t>
            </a:r>
            <a:r>
              <a:rPr lang="en-US" altLang="en-US" dirty="0" smtClean="0"/>
              <a:t> </a:t>
            </a:r>
            <a:r>
              <a:rPr lang="en-US" altLang="en-US" dirty="0" err="1" smtClean="0"/>
              <a:t>triển</a:t>
            </a:r>
            <a:r>
              <a:rPr lang="en-US" altLang="en-US" dirty="0" smtClean="0"/>
              <a:t> của </a:t>
            </a:r>
            <a:r>
              <a:rPr lang="en-US" altLang="en-US" dirty="0" err="1" smtClean="0"/>
              <a:t>rủi</a:t>
            </a:r>
            <a:r>
              <a:rPr lang="en-US" altLang="en-US" dirty="0" smtClean="0"/>
              <a:t> </a:t>
            </a:r>
            <a:r>
              <a:rPr lang="en-US" altLang="en-US" dirty="0" err="1" smtClean="0"/>
              <a:t>ro</a:t>
            </a:r>
            <a:endParaRPr lang="en-US" altLang="en-US" dirty="0" smtClean="0"/>
          </a:p>
          <a:p>
            <a:pPr lvl="1"/>
            <a:r>
              <a:rPr lang="en-US" altLang="en-US" dirty="0" err="1" smtClean="0"/>
              <a:t>Lập</a:t>
            </a:r>
            <a:r>
              <a:rPr lang="en-US" altLang="en-US" dirty="0" smtClean="0"/>
              <a:t> </a:t>
            </a:r>
            <a:r>
              <a:rPr lang="en-US" altLang="en-US" dirty="0" err="1" smtClean="0"/>
              <a:t>danh</a:t>
            </a:r>
            <a:r>
              <a:rPr lang="en-US" altLang="en-US" dirty="0" smtClean="0"/>
              <a:t> </a:t>
            </a:r>
            <a:r>
              <a:rPr lang="en-US" altLang="en-US" dirty="0" err="1" smtClean="0"/>
              <a:t>sách</a:t>
            </a:r>
            <a:r>
              <a:rPr lang="en-US" altLang="en-US" dirty="0" smtClean="0"/>
              <a:t> các </a:t>
            </a:r>
            <a:r>
              <a:rPr lang="en-US" altLang="en-US" dirty="0" err="1" smtClean="0"/>
              <a:t>rủi</a:t>
            </a:r>
            <a:r>
              <a:rPr lang="en-US" altLang="en-US" dirty="0" smtClean="0"/>
              <a:t> </a:t>
            </a:r>
            <a:r>
              <a:rPr lang="en-US" altLang="en-US" dirty="0" err="1" smtClean="0"/>
              <a:t>ro</a:t>
            </a:r>
            <a:r>
              <a:rPr lang="en-US" altLang="en-US" dirty="0" smtClean="0"/>
              <a:t> </a:t>
            </a:r>
            <a:r>
              <a:rPr lang="en-US" altLang="en-US" dirty="0" err="1" smtClean="0"/>
              <a:t>cần</a:t>
            </a:r>
            <a:r>
              <a:rPr lang="en-US" altLang="en-US" dirty="0" smtClean="0"/>
              <a:t> </a:t>
            </a:r>
            <a:r>
              <a:rPr lang="en-US" altLang="en-US" dirty="0" err="1" smtClean="0"/>
              <a:t>phải</a:t>
            </a:r>
            <a:r>
              <a:rPr lang="en-US" altLang="en-US" dirty="0" smtClean="0"/>
              <a:t> </a:t>
            </a:r>
            <a:r>
              <a:rPr lang="en-US" altLang="en-US" dirty="0" err="1" smtClean="0"/>
              <a:t>theo</a:t>
            </a:r>
            <a:r>
              <a:rPr lang="en-US" altLang="en-US" dirty="0" smtClean="0"/>
              <a:t> </a:t>
            </a:r>
            <a:r>
              <a:rPr lang="en-US" altLang="en-US" dirty="0" err="1" smtClean="0"/>
              <a:t>dõi</a:t>
            </a:r>
            <a:r>
              <a:rPr lang="en-US" altLang="en-US" dirty="0" smtClean="0"/>
              <a:t> </a:t>
            </a:r>
            <a:r>
              <a:rPr lang="en-US" altLang="en-US" dirty="0" err="1" smtClean="0"/>
              <a:t>chặt</a:t>
            </a:r>
            <a:r>
              <a:rPr lang="en-US" altLang="en-US" dirty="0" smtClean="0"/>
              <a:t> </a:t>
            </a:r>
            <a:r>
              <a:rPr lang="en-US" altLang="en-US" dirty="0" err="1" smtClean="0"/>
              <a:t>chẽ</a:t>
            </a:r>
            <a:r>
              <a:rPr lang="en-US" altLang="en-US" dirty="0" smtClean="0"/>
              <a:t> </a:t>
            </a:r>
            <a:r>
              <a:rPr lang="en-US" altLang="en-US" dirty="0" err="1" smtClean="0"/>
              <a:t>thường</a:t>
            </a:r>
            <a:r>
              <a:rPr lang="en-US" altLang="en-US" dirty="0" smtClean="0"/>
              <a:t> </a:t>
            </a:r>
            <a:r>
              <a:rPr lang="en-US" altLang="en-US" dirty="0" err="1" smtClean="0"/>
              <a:t>xuyên</a:t>
            </a:r>
            <a:endParaRPr lang="en-US" altLang="en-US" dirty="0" smtClean="0"/>
          </a:p>
          <a:p>
            <a:pPr lvl="1"/>
            <a:r>
              <a:rPr lang="en-US" altLang="en-US" dirty="0" smtClean="0"/>
              <a:t>Phân </a:t>
            </a:r>
            <a:r>
              <a:rPr lang="en-US" altLang="en-US" dirty="0" err="1" smtClean="0"/>
              <a:t>tích</a:t>
            </a:r>
            <a:r>
              <a:rPr lang="en-US" altLang="en-US" dirty="0" smtClean="0"/>
              <a:t> SWOT của </a:t>
            </a:r>
            <a:r>
              <a:rPr lang="en-US" altLang="en-US" dirty="0" err="1" smtClean="0"/>
              <a:t>doanh</a:t>
            </a:r>
            <a:r>
              <a:rPr lang="en-US" altLang="en-US" dirty="0" smtClean="0"/>
              <a:t> nghiệp </a:t>
            </a:r>
            <a:r>
              <a:rPr lang="en-US" altLang="en-US" dirty="0" err="1" smtClean="0"/>
              <a:t>đối</a:t>
            </a:r>
            <a:r>
              <a:rPr lang="en-US" altLang="en-US" dirty="0" smtClean="0"/>
              <a:t> </a:t>
            </a:r>
            <a:r>
              <a:rPr lang="en-US" altLang="en-US" dirty="0" err="1" smtClean="0"/>
              <a:t>với</a:t>
            </a:r>
            <a:r>
              <a:rPr lang="en-US" altLang="en-US" dirty="0" smtClean="0"/>
              <a:t> </a:t>
            </a:r>
            <a:r>
              <a:rPr lang="en-US" altLang="en-US" dirty="0" err="1" smtClean="0"/>
              <a:t>mỗi</a:t>
            </a:r>
            <a:r>
              <a:rPr lang="en-US" altLang="en-US" dirty="0" smtClean="0"/>
              <a:t> </a:t>
            </a:r>
            <a:r>
              <a:rPr lang="en-US" altLang="en-US" dirty="0" err="1" smtClean="0"/>
              <a:t>rủi</a:t>
            </a:r>
            <a:r>
              <a:rPr lang="en-US" altLang="en-US" dirty="0" smtClean="0"/>
              <a:t> </a:t>
            </a:r>
            <a:r>
              <a:rPr lang="en-US" altLang="en-US" dirty="0" err="1" smtClean="0"/>
              <a:t>ro</a:t>
            </a:r>
            <a:r>
              <a:rPr lang="en-US" altLang="en-US" dirty="0" smtClean="0"/>
              <a:t> </a:t>
            </a:r>
          </a:p>
          <a:p>
            <a:endParaRPr lang="en-US" dirty="0"/>
          </a:p>
        </p:txBody>
      </p:sp>
      <p:sp>
        <p:nvSpPr>
          <p:cNvPr id="5" name="Slide Number Placeholder 4"/>
          <p:cNvSpPr>
            <a:spLocks noGrp="1"/>
          </p:cNvSpPr>
          <p:nvPr>
            <p:ph type="sldNum" sz="quarter" idx="12"/>
          </p:nvPr>
        </p:nvSpPr>
        <p:spPr/>
        <p:txBody>
          <a:bodyPr/>
          <a:lstStyle/>
          <a:p>
            <a:fld id="{F2BA7E67-44F4-4E06-886A-1693B7444DEB}" type="slidenum">
              <a:rPr lang="en-US" smtClean="0"/>
              <a:pPr/>
              <a:t>19</a:t>
            </a:fld>
            <a:endParaRPr lang="en-US" dirty="0"/>
          </a:p>
        </p:txBody>
      </p:sp>
      <p:sp>
        <p:nvSpPr>
          <p:cNvPr id="4" name="Content Placeholder 3"/>
          <p:cNvSpPr>
            <a:spLocks noGrp="1"/>
          </p:cNvSpPr>
          <p:nvPr>
            <p:ph sz="half" idx="2"/>
          </p:nvPr>
        </p:nvSpPr>
        <p:spPr/>
        <p:txBody>
          <a:bodyPr>
            <a:normAutofit/>
          </a:bodyPr>
          <a:lstStyle/>
          <a:p>
            <a:r>
              <a:rPr lang="en-US" dirty="0"/>
              <a:t>Qualitative description of the nature, nature, extent and scope of risks affecting the project's quality if risks occur.</a:t>
            </a:r>
          </a:p>
          <a:p>
            <a:pPr lvl="1"/>
            <a:r>
              <a:rPr lang="en-US" dirty="0"/>
              <a:t>Arrange identified risks in order of priority to be handled</a:t>
            </a:r>
          </a:p>
          <a:p>
            <a:pPr lvl="1"/>
            <a:r>
              <a:rPr lang="en-US" dirty="0"/>
              <a:t>Diagram of cause and effect</a:t>
            </a:r>
          </a:p>
          <a:p>
            <a:pPr lvl="1"/>
            <a:r>
              <a:rPr lang="en-US" dirty="0"/>
              <a:t>Assess the level and impact of each risk based on experience</a:t>
            </a:r>
          </a:p>
          <a:p>
            <a:pPr lvl="1"/>
            <a:r>
              <a:rPr lang="en-US" dirty="0"/>
              <a:t>Analyze the development trend of risks</a:t>
            </a:r>
          </a:p>
          <a:p>
            <a:pPr lvl="1"/>
            <a:r>
              <a:rPr lang="en-US" dirty="0"/>
              <a:t>Make a list of risks that need close monitoring regularly</a:t>
            </a:r>
          </a:p>
          <a:p>
            <a:pPr lvl="1"/>
            <a:r>
              <a:rPr lang="en-US" dirty="0"/>
              <a:t>SWOT analysis of businesses for each risk</a:t>
            </a:r>
          </a:p>
        </p:txBody>
      </p:sp>
    </p:spTree>
    <p:extLst>
      <p:ext uri="{BB962C8B-B14F-4D97-AF65-F5344CB8AC3E}">
        <p14:creationId xmlns:p14="http://schemas.microsoft.com/office/powerpoint/2010/main" val="64269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320040"/>
            <a:ext cx="380706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9.Risk Management</a:t>
            </a:r>
          </a:p>
        </p:txBody>
      </p:sp>
      <p:sp>
        <p:nvSpPr>
          <p:cNvPr id="8" name="TextBox 7"/>
          <p:cNvSpPr txBox="1"/>
          <p:nvPr/>
        </p:nvSpPr>
        <p:spPr>
          <a:xfrm>
            <a:off x="0" y="1095331"/>
            <a:ext cx="6095999" cy="5416868"/>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covers procedures for monitoring and controlling project risk throughout the life cycle of the project. It details risk management processes and techniques. It concludes with a risk management team exercise.</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After completing this unit, you should be able to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risk, risk event, risk probability, and impact of the event</a:t>
            </a:r>
          </a:p>
          <a:p>
            <a:pPr marL="742950" lvl="1"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Identify two major types of risk</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processes included in risk management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List the tools and </a:t>
            </a:r>
            <a:r>
              <a:rPr lang="en-US" sz="1600" dirty="0" smtClean="0">
                <a:latin typeface="Times New Roman" panose="02020603050405020304" pitchFamily="18" charset="0"/>
                <a:cs typeface="Times New Roman" panose="02020603050405020304" pitchFamily="18" charset="0"/>
              </a:rPr>
              <a:t>techniques </a:t>
            </a:r>
            <a:r>
              <a:rPr lang="en-US" sz="1600" dirty="0">
                <a:latin typeface="Times New Roman" panose="02020603050405020304" pitchFamily="18" charset="0"/>
                <a:cs typeface="Times New Roman" panose="02020603050405020304" pitchFamily="18" charset="0"/>
              </a:rPr>
              <a:t>used to identify risk</a:t>
            </a:r>
          </a:p>
          <a:p>
            <a:pPr marL="742950" lvl="1"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State what to consider when evaluating risk</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risk mitigation strategies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State what to do to monitor risk</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project manager’s role in risk management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Prioritize risks and create a risk mitigation plan</a:t>
            </a:r>
          </a:p>
          <a:p>
            <a:pPr lvl="1"/>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6972F72-1B22-4A77-B777-4E55DD762A12}"/>
              </a:ext>
            </a:extLst>
          </p:cNvPr>
          <p:cNvSpPr txBox="1"/>
          <p:nvPr/>
        </p:nvSpPr>
        <p:spPr>
          <a:xfrm>
            <a:off x="7430672" y="320039"/>
            <a:ext cx="354212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rgbClr val="197EC6"/>
                </a:solidFill>
                <a:latin typeface="Times New Roman" panose="02020603050405020304" pitchFamily="18" charset="0"/>
                <a:cs typeface="Times New Roman" panose="02020603050405020304" pitchFamily="18" charset="0"/>
              </a:rPr>
              <a:t>Unit 9. </a:t>
            </a:r>
            <a:r>
              <a:rPr lang="en-US" sz="2400" b="1" i="1" dirty="0" err="1">
                <a:ln/>
                <a:solidFill>
                  <a:srgbClr val="197EC6"/>
                </a:solidFill>
                <a:latin typeface="Times New Roman" panose="02020603050405020304" pitchFamily="18" charset="0"/>
                <a:cs typeface="Times New Roman" panose="02020603050405020304" pitchFamily="18" charset="0"/>
              </a:rPr>
              <a:t>Quản</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lý</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rủi</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ro</a:t>
            </a:r>
            <a:endParaRPr lang="en-US" sz="2400" b="1" dirty="0">
              <a:ln/>
              <a:solidFill>
                <a:srgbClr val="197EC6"/>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B6F29B3D-0820-454B-8D7B-7CF8F24722F4}"/>
              </a:ext>
            </a:extLst>
          </p:cNvPr>
          <p:cNvSpPr txBox="1"/>
          <p:nvPr/>
        </p:nvSpPr>
        <p:spPr>
          <a:xfrm>
            <a:off x="6095999" y="1095331"/>
            <a:ext cx="5961074" cy="5416868"/>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điều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này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nói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tới</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học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này</a:t>
            </a:r>
            <a:r>
              <a:rPr lang="en-US" sz="1600" dirty="0">
                <a:solidFill>
                  <a:srgbClr val="197EC6"/>
                </a:solidFill>
                <a:latin typeface="Times New Roman" panose="02020603050405020304" pitchFamily="18" charset="0"/>
                <a:cs typeface="Times New Roman" panose="02020603050405020304" pitchFamily="18" charset="0"/>
              </a:rPr>
              <a:t> bao </a:t>
            </a:r>
            <a:r>
              <a:rPr lang="en-US" sz="1600" dirty="0" err="1">
                <a:solidFill>
                  <a:srgbClr val="197EC6"/>
                </a:solidFill>
                <a:latin typeface="Times New Roman" panose="02020603050405020304" pitchFamily="18" charset="0"/>
                <a:cs typeface="Times New Roman" panose="02020603050405020304" pitchFamily="18" charset="0"/>
              </a:rPr>
              <a:t>gồm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thủ</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tục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giám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kiểm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soát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trong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suốt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vòng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đời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chi </a:t>
            </a:r>
            <a:r>
              <a:rPr lang="en-US" sz="1600" dirty="0" err="1">
                <a:solidFill>
                  <a:srgbClr val="197EC6"/>
                </a:solidFill>
                <a:latin typeface="Times New Roman" panose="02020603050405020304" pitchFamily="18" charset="0"/>
                <a:cs typeface="Times New Roman" panose="02020603050405020304" pitchFamily="18" charset="0"/>
              </a:rPr>
              <a:t>tiết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thuật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ro. </a:t>
            </a:r>
            <a:r>
              <a:rPr lang="en-US" sz="1600" dirty="0" err="1">
                <a:solidFill>
                  <a:srgbClr val="197EC6"/>
                </a:solidFill>
                <a:latin typeface="Times New Roman" panose="02020603050405020304" pitchFamily="18" charset="0"/>
                <a:cs typeface="Times New Roman" panose="02020603050405020304" pitchFamily="18" charset="0"/>
              </a:rPr>
              <a:t>Nó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kết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thúc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bằng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buổi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với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đội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chịu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trách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nhiệm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điều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r>
              <a:rPr lang="en-US" dirty="0">
                <a:solidFill>
                  <a:srgbClr val="197EC6"/>
                </a:solidFill>
                <a:latin typeface="Times New Roman" panose="02020603050405020304" pitchFamily="18" charset="0"/>
                <a:cs typeface="Times New Roman" panose="02020603050405020304" pitchFamily="18" charset="0"/>
              </a:rPr>
              <a:t>Sau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kiện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suất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động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kiện</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hai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loại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chính</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trong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00" dirty="0">
                <a:solidFill>
                  <a:srgbClr val="197EC6"/>
                </a:solidFill>
                <a:latin typeface="Times New Roman" panose="02020603050405020304" pitchFamily="18" charset="0"/>
                <a:cs typeface="Times New Roman" panose="02020603050405020304" pitchFamily="18" charset="0"/>
              </a:rPr>
              <a:t>Liệt kê các công cụ và phương pháp giảng dạy được sử dụng để xác định rủi ro</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Tuyên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bố</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cân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nhắc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khi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đánh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00" dirty="0">
                <a:solidFill>
                  <a:srgbClr val="197EC6"/>
                </a:solidFill>
                <a:latin typeface="Times New Roman" panose="02020603050405020304" pitchFamily="18" charset="0"/>
                <a:cs typeface="Times New Roman" panose="02020603050405020304" pitchFamily="18" charset="0"/>
              </a:rPr>
              <a:t>Mô tả các chiến lược giảm thiểu rủi ro</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Tuyên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bố</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cần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để</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theo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dõi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rủi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ro</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00" dirty="0">
                <a:solidFill>
                  <a:srgbClr val="197EC6"/>
                </a:solidFill>
                <a:latin typeface="Times New Roman" panose="02020603050405020304" pitchFamily="18" charset="0"/>
                <a:cs typeface="Times New Roman" panose="02020603050405020304" pitchFamily="18" charset="0"/>
              </a:rPr>
              <a:t>Mô tả vai trò của người quản lý dự án trong quản lý rủi ro</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00" dirty="0">
                <a:solidFill>
                  <a:srgbClr val="197EC6"/>
                </a:solidFill>
                <a:latin typeface="Times New Roman" panose="02020603050405020304" pitchFamily="18" charset="0"/>
                <a:cs typeface="Times New Roman" panose="02020603050405020304" pitchFamily="18" charset="0"/>
              </a:rPr>
              <a:t>Ưu tiên rủi ro và tạo kế hoạch giảm thiểu rủi ro</a:t>
            </a:r>
            <a:endParaRPr lang="en-US" sz="1600" dirty="0">
              <a:solidFill>
                <a:srgbClr val="197EC6"/>
              </a:solidFill>
              <a:latin typeface="Times New Roman" panose="02020603050405020304" pitchFamily="18" charset="0"/>
              <a:cs typeface="Times New Roman" panose="02020603050405020304" pitchFamily="18" charset="0"/>
            </a:endParaRPr>
          </a:p>
          <a:p>
            <a:pPr lvl="1"/>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186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1030457" y="101446"/>
            <a:ext cx="294718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 of </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TextBox 14"/>
          <p:cNvSpPr txBox="1"/>
          <p:nvPr/>
        </p:nvSpPr>
        <p:spPr>
          <a:xfrm>
            <a:off x="390497" y="952199"/>
            <a:ext cx="5173963"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When analyzing the risk, consider the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Probability of occurrence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Magnitude of loss or impact of each identified risk event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Severity of risk (Severity = Probability x Impact)</a:t>
            </a:r>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Evaluation factors include :</a:t>
            </a:r>
            <a:endParaRPr lang="en-US" b="1"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Precedence (Has the risk occurred before?) </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Familiarity of operation (Has the work been undertaken before?)</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Resources and skills </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 cost, and quality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Probability (What is the likelihood of the risk occurring?) </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Impact (What is the effect on the project or business?)</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376FB13C-D92B-4587-9862-24F0FAC3014B}"/>
              </a:ext>
            </a:extLst>
          </p:cNvPr>
          <p:cNvSpPr txBox="1"/>
          <p:nvPr/>
        </p:nvSpPr>
        <p:spPr>
          <a:xfrm>
            <a:off x="7570212" y="95917"/>
            <a:ext cx="2347512"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Đánh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giá</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53A2CBC-8E8D-423C-92D7-63B8F6AC3282}"/>
              </a:ext>
            </a:extLst>
          </p:cNvPr>
          <p:cNvSpPr txBox="1"/>
          <p:nvPr/>
        </p:nvSpPr>
        <p:spPr>
          <a:xfrm>
            <a:off x="6096000" y="952199"/>
            <a:ext cx="5173963" cy="4524315"/>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hay </a:t>
            </a:r>
            <a:r>
              <a:rPr lang="en-US" b="1" dirty="0" err="1">
                <a:solidFill>
                  <a:srgbClr val="197EC6"/>
                </a:solidFill>
                <a:latin typeface="Times New Roman" panose="02020603050405020304" pitchFamily="18" charset="0"/>
                <a:cs typeface="Times New Roman" panose="02020603050405020304" pitchFamily="18" charset="0"/>
              </a:rPr>
              <a:t>xét</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Tầm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nghiêm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nghiêm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r>
              <a:rPr lang="en-US" dirty="0">
                <a:solidFill>
                  <a:srgbClr val="197EC6"/>
                </a:solidFill>
                <a:latin typeface="Times New Roman" panose="02020603050405020304" pitchFamily="18" charset="0"/>
                <a:cs typeface="Times New Roman" panose="02020603050405020304" pitchFamily="18" charset="0"/>
              </a:rPr>
              <a:t> x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a:t>
            </a:r>
          </a:p>
          <a:p>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yếu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tố</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đánh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giá</a:t>
            </a:r>
            <a:r>
              <a:rPr lang="en-US" b="1" dirty="0">
                <a:solidFill>
                  <a:srgbClr val="197EC6"/>
                </a:solidFill>
                <a:latin typeface="Times New Roman" panose="02020603050405020304" pitchFamily="18" charset="0"/>
                <a:cs typeface="Times New Roman" panose="02020603050405020304" pitchFamily="18" charset="0"/>
              </a:rPr>
              <a:t> bao </a:t>
            </a:r>
            <a:r>
              <a:rPr lang="en-US" b="1" dirty="0" err="1">
                <a:solidFill>
                  <a:srgbClr val="197EC6"/>
                </a:solidFill>
                <a:latin typeface="Times New Roman" panose="02020603050405020304" pitchFamily="18" charset="0"/>
                <a:cs typeface="Times New Roman" panose="02020603050405020304" pitchFamily="18" charset="0"/>
              </a:rPr>
              <a:t>gồm</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u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đây</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quen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Công việc đã được thực hiện trước đó?</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chất</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ợng</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Ảnh hưởng (ảnh hưởng đến dự án hoặc doanh nghiệp là gì?)</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388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3145" y="470779"/>
            <a:ext cx="5837489" cy="461665"/>
          </a:xfrm>
          <a:prstGeom prst="rect">
            <a:avLst/>
          </a:prstGeom>
          <a:noFill/>
        </p:spPr>
        <p:txBody>
          <a:bodyPr wrap="square" rtlCol="0">
            <a:spAutoFit/>
          </a:bodyPr>
          <a:lstStyle/>
          <a:p>
            <a:endParaRPr lang="en-US" sz="2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498442" y="1141734"/>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1400754" y="1603399"/>
            <a:ext cx="3717249"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Has little potential to disrupt the schedule, increase cost, or degrade performance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Has potential to disrupt schedule, increase cost, or degrade performance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Likely to significantly disrupt the schedule, increase cost, or degrade performance</a:t>
            </a:r>
          </a:p>
        </p:txBody>
      </p:sp>
      <p:sp>
        <p:nvSpPr>
          <p:cNvPr id="11" name="TextBox 10"/>
          <p:cNvSpPr txBox="1"/>
          <p:nvPr/>
        </p:nvSpPr>
        <p:spPr>
          <a:xfrm>
            <a:off x="86711" y="63626"/>
            <a:ext cx="387477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Probability Measurements</a:t>
            </a:r>
          </a:p>
        </p:txBody>
      </p:sp>
      <p:sp>
        <p:nvSpPr>
          <p:cNvPr id="14" name="TextBox 13"/>
          <p:cNvSpPr txBox="1"/>
          <p:nvPr/>
        </p:nvSpPr>
        <p:spPr>
          <a:xfrm>
            <a:off x="1" y="571568"/>
            <a:ext cx="4603144"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three probability categories most commonly used are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Moderate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Hight</a:t>
            </a:r>
          </a:p>
        </p:txBody>
      </p:sp>
      <p:sp>
        <p:nvSpPr>
          <p:cNvPr id="12" name="TextBox 11">
            <a:extLst>
              <a:ext uri="{FF2B5EF4-FFF2-40B4-BE49-F238E27FC236}">
                <a16:creationId xmlns:a16="http://schemas.microsoft.com/office/drawing/2014/main" xmlns="" id="{6878A930-348B-4A4D-848F-03FAB4E199F4}"/>
              </a:ext>
            </a:extLst>
          </p:cNvPr>
          <p:cNvSpPr txBox="1"/>
          <p:nvPr/>
        </p:nvSpPr>
        <p:spPr>
          <a:xfrm>
            <a:off x="8449407" y="43795"/>
            <a:ext cx="2326445"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Phép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suất</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3A2370EF-76A0-4A54-9E41-75CAB91614DB}"/>
              </a:ext>
            </a:extLst>
          </p:cNvPr>
          <p:cNvSpPr txBox="1"/>
          <p:nvPr/>
        </p:nvSpPr>
        <p:spPr>
          <a:xfrm>
            <a:off x="5100751" y="525291"/>
            <a:ext cx="3946495" cy="3693319"/>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Ba loại xác suất được sử dụng phổ biến nhất là</a:t>
            </a:r>
            <a:r>
              <a:rPr lang="en-US" b="1" dirty="0">
                <a:solidFill>
                  <a:srgbClr val="197EC6"/>
                </a:solidFill>
                <a:latin typeface="Times New Roman" panose="02020603050405020304" pitchFamily="18" charset="0"/>
                <a:cs typeface="Times New Roman" panose="02020603050405020304" pitchFamily="18" charset="0"/>
              </a:rPr>
              <a:t> :                                                                  </a:t>
            </a:r>
          </a:p>
          <a:p>
            <a:endParaRPr lang="en-US" b="1" dirty="0">
              <a:solidFill>
                <a:srgbClr val="197EC6"/>
              </a:solidFill>
              <a:latin typeface="Times New Roman" panose="02020603050405020304" pitchFamily="18" charset="0"/>
              <a:cs typeface="Times New Roman" panose="02020603050405020304" pitchFamily="18" charset="0"/>
            </a:endParaRPr>
          </a:p>
          <a:p>
            <a:endParaRPr lang="en-US" b="1" dirty="0">
              <a:solidFill>
                <a:srgbClr val="197EC6"/>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Thấp</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p>
          <a:p>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Cao</a:t>
            </a:r>
          </a:p>
        </p:txBody>
      </p:sp>
      <p:sp>
        <p:nvSpPr>
          <p:cNvPr id="15" name="TextBox 14">
            <a:extLst>
              <a:ext uri="{FF2B5EF4-FFF2-40B4-BE49-F238E27FC236}">
                <a16:creationId xmlns:a16="http://schemas.microsoft.com/office/drawing/2014/main" xmlns="" id="{B39F19E2-4B7B-4F55-AA05-6EBDD5ACD6C9}"/>
              </a:ext>
            </a:extLst>
          </p:cNvPr>
          <p:cNvSpPr txBox="1"/>
          <p:nvPr/>
        </p:nvSpPr>
        <p:spPr>
          <a:xfrm>
            <a:off x="7431734" y="1532608"/>
            <a:ext cx="4361789" cy="2862322"/>
          </a:xfrm>
          <a:prstGeom prst="rect">
            <a:avLst/>
          </a:prstGeom>
          <a:noFill/>
        </p:spPr>
        <p:txBody>
          <a:bodyPr wrap="square" rtlCol="0">
            <a:spAutoFit/>
          </a:bodyPr>
          <a:lstStyle/>
          <a:p>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tăng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hủy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tăng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tăng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723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8600" y="417517"/>
            <a:ext cx="5837489" cy="461665"/>
          </a:xfrm>
          <a:prstGeom prst="rect">
            <a:avLst/>
          </a:prstGeom>
          <a:noFill/>
        </p:spPr>
        <p:txBody>
          <a:bodyPr wrap="square" rtlCol="0">
            <a:spAutoFit/>
          </a:bodyPr>
          <a:lstStyle/>
          <a:p>
            <a:endParaRPr lang="en-US" sz="2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4" name="TextBox 13"/>
          <p:cNvSpPr txBox="1"/>
          <p:nvPr/>
        </p:nvSpPr>
        <p:spPr>
          <a:xfrm>
            <a:off x="1438421" y="182170"/>
            <a:ext cx="2539219"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Impact Analysis</a:t>
            </a:r>
          </a:p>
        </p:txBody>
      </p:sp>
      <p:sp>
        <p:nvSpPr>
          <p:cNvPr id="17" name="TextBox 16"/>
          <p:cNvSpPr txBox="1"/>
          <p:nvPr/>
        </p:nvSpPr>
        <p:spPr>
          <a:xfrm>
            <a:off x="895974" y="1047737"/>
            <a:ext cx="491398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impact of the risk should be measured in terms of the cost to the project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Low</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Moderate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Hight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process steps of impact analysis include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Structure the problems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Identify risk items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Define the combined risk effects of activities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Report the findings</a:t>
            </a:r>
          </a:p>
        </p:txBody>
      </p:sp>
      <p:sp>
        <p:nvSpPr>
          <p:cNvPr id="13" name="TextBox 12">
            <a:extLst>
              <a:ext uri="{FF2B5EF4-FFF2-40B4-BE49-F238E27FC236}">
                <a16:creationId xmlns:a16="http://schemas.microsoft.com/office/drawing/2014/main" xmlns="" id="{B45F51A6-FAEA-4B86-8DF0-A23B65AA5BDB}"/>
              </a:ext>
            </a:extLst>
          </p:cNvPr>
          <p:cNvSpPr txBox="1"/>
          <p:nvPr/>
        </p:nvSpPr>
        <p:spPr>
          <a:xfrm>
            <a:off x="7578970" y="182169"/>
            <a:ext cx="3174609"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động</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DC57E843-A3AA-4409-87E4-3407C49E3748}"/>
              </a:ext>
            </a:extLst>
          </p:cNvPr>
          <p:cNvSpPr txBox="1"/>
          <p:nvPr/>
        </p:nvSpPr>
        <p:spPr>
          <a:xfrm>
            <a:off x="6217920" y="1047737"/>
            <a:ext cx="5099368" cy="3416320"/>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Tác động của rủi ro cần được đo bằng chi phí cho dự án</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Thấp</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Cao</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r>
              <a:rPr lang="en-US" b="1" dirty="0" err="1">
                <a:solidFill>
                  <a:srgbClr val="197EC6"/>
                </a:solidFill>
                <a:latin typeface="Times New Roman" panose="02020603050405020304" pitchFamily="18" charset="0"/>
                <a:cs typeface="Times New Roman" panose="02020603050405020304" pitchFamily="18" charset="0"/>
              </a:rPr>
              <a:t>Quy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trình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b</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động</a:t>
            </a:r>
            <a:r>
              <a:rPr lang="en-US" b="1" dirty="0">
                <a:solidFill>
                  <a:srgbClr val="197EC6"/>
                </a:solidFill>
                <a:latin typeface="Times New Roman" panose="02020603050405020304" pitchFamily="18" charset="0"/>
                <a:cs typeface="Times New Roman" panose="02020603050405020304" pitchFamily="18" charset="0"/>
              </a:rPr>
              <a:t> bao </a:t>
            </a:r>
            <a:r>
              <a:rPr lang="en-US" b="1" dirty="0" err="1">
                <a:solidFill>
                  <a:srgbClr val="197EC6"/>
                </a:solidFill>
                <a:latin typeface="Times New Roman" panose="02020603050405020304" pitchFamily="18" charset="0"/>
                <a:cs typeface="Times New Roman" panose="02020603050405020304" pitchFamily="18" charset="0"/>
              </a:rPr>
              <a:t>gồm</a:t>
            </a:r>
            <a:r>
              <a:rPr lang="en-US" b="1" dirty="0">
                <a:solidFill>
                  <a:srgbClr val="197EC6"/>
                </a:solidFill>
                <a:latin typeface="Times New Roman" panose="02020603050405020304" pitchFamily="18" charset="0"/>
                <a:cs typeface="Times New Roman" panose="02020603050405020304" pitchFamily="18" charset="0"/>
              </a:rPr>
              <a:t> :</a:t>
            </a:r>
          </a:p>
          <a:p>
            <a:pPr marL="800100" lvl="1" indent="-342900">
              <a:buFont typeface="+mj-lt"/>
              <a:buAutoNum type="arabicPeriod"/>
            </a:pP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vấn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err="1">
                <a:solidFill>
                  <a:srgbClr val="197EC6"/>
                </a:solidFill>
                <a:latin typeface="Times New Roman" panose="02020603050405020304" pitchFamily="18" charset="0"/>
                <a:cs typeface="Times New Roman" panose="02020603050405020304" pitchFamily="18" charset="0"/>
              </a:rPr>
              <a:t>Báo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450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3" name="TextBox 2"/>
          <p:cNvSpPr txBox="1"/>
          <p:nvPr/>
        </p:nvSpPr>
        <p:spPr>
          <a:xfrm>
            <a:off x="1228118" y="5189506"/>
            <a:ext cx="797185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11114778"/>
              </p:ext>
            </p:extLst>
          </p:nvPr>
        </p:nvGraphicFramePr>
        <p:xfrm>
          <a:off x="941045" y="1903744"/>
          <a:ext cx="9246830" cy="1828800"/>
        </p:xfrm>
        <a:graphic>
          <a:graphicData uri="http://schemas.openxmlformats.org/drawingml/2006/table">
            <a:tbl>
              <a:tblPr firstRow="1" bandRow="1">
                <a:tableStyleId>{5940675A-B579-460E-94D1-54222C63F5DA}</a:tableStyleId>
              </a:tblPr>
              <a:tblGrid>
                <a:gridCol w="1849366">
                  <a:extLst>
                    <a:ext uri="{9D8B030D-6E8A-4147-A177-3AD203B41FA5}">
                      <a16:colId xmlns:a16="http://schemas.microsoft.com/office/drawing/2014/main" xmlns="" val="20000"/>
                    </a:ext>
                  </a:extLst>
                </a:gridCol>
                <a:gridCol w="1849366">
                  <a:extLst>
                    <a:ext uri="{9D8B030D-6E8A-4147-A177-3AD203B41FA5}">
                      <a16:colId xmlns:a16="http://schemas.microsoft.com/office/drawing/2014/main" xmlns="" val="20001"/>
                    </a:ext>
                  </a:extLst>
                </a:gridCol>
                <a:gridCol w="1849366">
                  <a:extLst>
                    <a:ext uri="{9D8B030D-6E8A-4147-A177-3AD203B41FA5}">
                      <a16:colId xmlns:a16="http://schemas.microsoft.com/office/drawing/2014/main" xmlns="" val="20002"/>
                    </a:ext>
                  </a:extLst>
                </a:gridCol>
                <a:gridCol w="1849366">
                  <a:extLst>
                    <a:ext uri="{9D8B030D-6E8A-4147-A177-3AD203B41FA5}">
                      <a16:colId xmlns:a16="http://schemas.microsoft.com/office/drawing/2014/main" xmlns="" val="20003"/>
                    </a:ext>
                  </a:extLst>
                </a:gridCol>
                <a:gridCol w="1849366">
                  <a:extLst>
                    <a:ext uri="{9D8B030D-6E8A-4147-A177-3AD203B41FA5}">
                      <a16:colId xmlns:a16="http://schemas.microsoft.com/office/drawing/2014/main" xmlns="" val="20004"/>
                    </a:ext>
                  </a:extLst>
                </a:gridCol>
              </a:tblGrid>
              <a:tr h="356428">
                <a:tc rowSpan="2" gridSpan="2">
                  <a:txBody>
                    <a:bodyPr/>
                    <a:lstStyle/>
                    <a:p>
                      <a:endParaRPr lang="en-US"/>
                    </a:p>
                  </a:txBody>
                  <a:tcPr/>
                </a:tc>
                <a:tc rowSpan="2" hMerge="1">
                  <a:txBody>
                    <a:bodyPr/>
                    <a:lstStyle/>
                    <a:p>
                      <a:endParaRPr lang="en-US"/>
                    </a:p>
                  </a:txBody>
                  <a:tcPr/>
                </a:tc>
                <a:tc gridSpan="3">
                  <a:txBody>
                    <a:bodyPr/>
                    <a:lstStyle/>
                    <a:p>
                      <a:pPr algn="ctr"/>
                      <a:r>
                        <a:rPr lang="en-US" b="1" dirty="0"/>
                        <a:t>Impact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61379">
                <a:tc gridSpan="2" vMerge="1">
                  <a:txBody>
                    <a:bodyPr/>
                    <a:lstStyle/>
                    <a:p>
                      <a:endParaRPr lang="en-US"/>
                    </a:p>
                  </a:txBody>
                  <a:tcPr/>
                </a:tc>
                <a:tc hMerge="1" vMerge="1">
                  <a:txBody>
                    <a:bodyPr/>
                    <a:lstStyle/>
                    <a:p>
                      <a:endParaRPr lang="en-US"/>
                    </a:p>
                  </a:txBody>
                  <a:tcPr/>
                </a:tc>
                <a:tc>
                  <a:txBody>
                    <a:bodyPr/>
                    <a:lstStyle/>
                    <a:p>
                      <a:pPr algn="ctr"/>
                      <a:r>
                        <a:rPr lang="en-US" b="1" dirty="0"/>
                        <a:t>Low</a:t>
                      </a:r>
                    </a:p>
                  </a:txBody>
                  <a:tcPr/>
                </a:tc>
                <a:tc>
                  <a:txBody>
                    <a:bodyPr/>
                    <a:lstStyle/>
                    <a:p>
                      <a:pPr algn="ctr"/>
                      <a:r>
                        <a:rPr lang="en-US" b="1" dirty="0"/>
                        <a:t>Moderate</a:t>
                      </a:r>
                    </a:p>
                  </a:txBody>
                  <a:tcPr/>
                </a:tc>
                <a:tc>
                  <a:txBody>
                    <a:bodyPr/>
                    <a:lstStyle/>
                    <a:p>
                      <a:pPr algn="ctr"/>
                      <a:r>
                        <a:rPr lang="en-US" b="1" dirty="0"/>
                        <a:t>High</a:t>
                      </a:r>
                    </a:p>
                  </a:txBody>
                  <a:tcPr/>
                </a:tc>
                <a:extLst>
                  <a:ext uri="{0D108BD9-81ED-4DB2-BD59-A6C34878D82A}">
                    <a16:rowId xmlns:a16="http://schemas.microsoft.com/office/drawing/2014/main" xmlns="" val="10001"/>
                  </a:ext>
                </a:extLst>
              </a:tr>
              <a:tr h="361379">
                <a:tc rowSpan="3">
                  <a:txBody>
                    <a:bodyPr/>
                    <a:lstStyle/>
                    <a:p>
                      <a:pPr algn="ctr"/>
                      <a:r>
                        <a:rPr lang="en-US" b="1" dirty="0"/>
                        <a:t>Probability</a:t>
                      </a:r>
                    </a:p>
                  </a:txBody>
                  <a:tcPr/>
                </a:tc>
                <a:tc>
                  <a:txBody>
                    <a:bodyPr/>
                    <a:lstStyle/>
                    <a:p>
                      <a:pPr algn="ctr"/>
                      <a:r>
                        <a:rPr lang="en-US" b="1" dirty="0"/>
                        <a:t>High</a:t>
                      </a:r>
                    </a:p>
                  </a:txBody>
                  <a:tcPr/>
                </a:tc>
                <a:tc>
                  <a:txBody>
                    <a:bodyPr/>
                    <a:lstStyle/>
                    <a:p>
                      <a:r>
                        <a:rPr lang="en-US" dirty="0"/>
                        <a:t>Moderate</a:t>
                      </a:r>
                    </a:p>
                  </a:txBody>
                  <a:tcPr/>
                </a:tc>
                <a:tc>
                  <a:txBody>
                    <a:bodyPr/>
                    <a:lstStyle/>
                    <a:p>
                      <a:r>
                        <a:rPr lang="en-US" dirty="0"/>
                        <a:t>High</a:t>
                      </a:r>
                    </a:p>
                  </a:txBody>
                  <a:tcPr/>
                </a:tc>
                <a:tc>
                  <a:txBody>
                    <a:bodyPr/>
                    <a:lstStyle/>
                    <a:p>
                      <a:r>
                        <a:rPr lang="en-US" dirty="0"/>
                        <a:t>Unacceptable</a:t>
                      </a:r>
                    </a:p>
                  </a:txBody>
                  <a:tcPr/>
                </a:tc>
                <a:extLst>
                  <a:ext uri="{0D108BD9-81ED-4DB2-BD59-A6C34878D82A}">
                    <a16:rowId xmlns:a16="http://schemas.microsoft.com/office/drawing/2014/main" xmlns="" val="10002"/>
                  </a:ext>
                </a:extLst>
              </a:tr>
              <a:tr h="361379">
                <a:tc vMerge="1">
                  <a:txBody>
                    <a:bodyPr/>
                    <a:lstStyle/>
                    <a:p>
                      <a:endParaRPr lang="en-US"/>
                    </a:p>
                  </a:txBody>
                  <a:tcPr/>
                </a:tc>
                <a:tc>
                  <a:txBody>
                    <a:bodyPr/>
                    <a:lstStyle/>
                    <a:p>
                      <a:pPr algn="ctr"/>
                      <a:r>
                        <a:rPr lang="en-US" b="1" dirty="0"/>
                        <a:t>Moderate</a:t>
                      </a:r>
                    </a:p>
                  </a:txBody>
                  <a:tcPr/>
                </a:tc>
                <a:tc>
                  <a:txBody>
                    <a:bodyPr/>
                    <a:lstStyle/>
                    <a:p>
                      <a:r>
                        <a:rPr lang="en-US" dirty="0"/>
                        <a:t>Low </a:t>
                      </a:r>
                    </a:p>
                  </a:txBody>
                  <a:tcPr/>
                </a:tc>
                <a:tc>
                  <a:txBody>
                    <a:bodyPr/>
                    <a:lstStyle/>
                    <a:p>
                      <a:r>
                        <a:rPr lang="en-US" dirty="0"/>
                        <a:t>High</a:t>
                      </a:r>
                    </a:p>
                  </a:txBody>
                  <a:tcPr/>
                </a:tc>
                <a:tc>
                  <a:txBody>
                    <a:bodyPr/>
                    <a:lstStyle/>
                    <a:p>
                      <a:r>
                        <a:rPr lang="en-US" dirty="0"/>
                        <a:t>High</a:t>
                      </a:r>
                    </a:p>
                  </a:txBody>
                  <a:tcPr/>
                </a:tc>
                <a:extLst>
                  <a:ext uri="{0D108BD9-81ED-4DB2-BD59-A6C34878D82A}">
                    <a16:rowId xmlns:a16="http://schemas.microsoft.com/office/drawing/2014/main" xmlns="" val="10003"/>
                  </a:ext>
                </a:extLst>
              </a:tr>
              <a:tr h="361379">
                <a:tc vMerge="1">
                  <a:txBody>
                    <a:bodyPr/>
                    <a:lstStyle/>
                    <a:p>
                      <a:endParaRPr lang="en-US"/>
                    </a:p>
                  </a:txBody>
                  <a:tcPr/>
                </a:tc>
                <a:tc>
                  <a:txBody>
                    <a:bodyPr/>
                    <a:lstStyle/>
                    <a:p>
                      <a:pPr algn="ctr"/>
                      <a:r>
                        <a:rPr lang="en-US" b="1" dirty="0"/>
                        <a:t>Low</a:t>
                      </a:r>
                    </a:p>
                  </a:txBody>
                  <a:tcPr/>
                </a:tc>
                <a:tc>
                  <a:txBody>
                    <a:bodyPr/>
                    <a:lstStyle/>
                    <a:p>
                      <a:r>
                        <a:rPr lang="en-US" dirty="0"/>
                        <a:t>Low</a:t>
                      </a:r>
                    </a:p>
                  </a:txBody>
                  <a:tcPr/>
                </a:tc>
                <a:tc>
                  <a:txBody>
                    <a:bodyPr/>
                    <a:lstStyle/>
                    <a:p>
                      <a:r>
                        <a:rPr lang="en-US" dirty="0"/>
                        <a:t>Moderate</a:t>
                      </a:r>
                    </a:p>
                  </a:txBody>
                  <a:tcPr/>
                </a:tc>
                <a:tc>
                  <a:txBody>
                    <a:bodyPr/>
                    <a:lstStyle/>
                    <a:p>
                      <a:r>
                        <a:rPr lang="en-US" dirty="0"/>
                        <a:t>Moderate</a:t>
                      </a:r>
                    </a:p>
                  </a:txBody>
                  <a:tcPr/>
                </a:tc>
                <a:extLst>
                  <a:ext uri="{0D108BD9-81ED-4DB2-BD59-A6C34878D82A}">
                    <a16:rowId xmlns:a16="http://schemas.microsoft.com/office/drawing/2014/main" xmlns="" val="10004"/>
                  </a:ext>
                </a:extLst>
              </a:tr>
            </a:tbl>
          </a:graphicData>
        </a:graphic>
      </p:graphicFrame>
      <p:sp>
        <p:nvSpPr>
          <p:cNvPr id="14" name="TextBox 13"/>
          <p:cNvSpPr txBox="1"/>
          <p:nvPr/>
        </p:nvSpPr>
        <p:spPr>
          <a:xfrm>
            <a:off x="762000" y="33899"/>
            <a:ext cx="2227944"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Severity</a:t>
            </a:r>
          </a:p>
        </p:txBody>
      </p:sp>
      <p:sp>
        <p:nvSpPr>
          <p:cNvPr id="17" name="TextBox 16"/>
          <p:cNvSpPr txBox="1"/>
          <p:nvPr/>
        </p:nvSpPr>
        <p:spPr>
          <a:xfrm>
            <a:off x="6644485" y="495564"/>
            <a:ext cx="5014399" cy="1200329"/>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Mức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nghiêm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trọng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suất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x </a:t>
            </a:r>
            <a:r>
              <a:rPr lang="en-US" b="1" dirty="0" err="1">
                <a:solidFill>
                  <a:srgbClr val="197EC6"/>
                </a:solidFill>
                <a:latin typeface="Times New Roman" panose="02020603050405020304" pitchFamily="18" charset="0"/>
                <a:cs typeface="Times New Roman" panose="02020603050405020304" pitchFamily="18" charset="0"/>
              </a:rPr>
              <a:t>Tác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endParaRPr lang="en-US" b="1"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Ma </a:t>
            </a:r>
            <a:r>
              <a:rPr lang="en-US" dirty="0" err="1">
                <a:solidFill>
                  <a:srgbClr val="197EC6"/>
                </a:solidFill>
                <a:latin typeface="Times New Roman" panose="02020603050405020304" pitchFamily="18" charset="0"/>
                <a:cs typeface="Times New Roman" panose="02020603050405020304" pitchFamily="18" charset="0"/>
              </a:rPr>
              <a:t>trận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CB18357F-531C-4089-A78D-7958FE6B8D53}"/>
              </a:ext>
            </a:extLst>
          </p:cNvPr>
          <p:cNvSpPr txBox="1"/>
          <p:nvPr/>
        </p:nvSpPr>
        <p:spPr>
          <a:xfrm>
            <a:off x="8499852" y="41882"/>
            <a:ext cx="222794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Mức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4F005A58-D4D8-428B-AD06-C943A9CAEC50}"/>
              </a:ext>
            </a:extLst>
          </p:cNvPr>
          <p:cNvSpPr txBox="1"/>
          <p:nvPr/>
        </p:nvSpPr>
        <p:spPr>
          <a:xfrm>
            <a:off x="499260" y="529935"/>
            <a:ext cx="451608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Severity of Risk Event = Risk Probability x Impact of a Risk</a:t>
            </a:r>
          </a:p>
          <a:p>
            <a:r>
              <a:rPr lang="en-US" dirty="0">
                <a:latin typeface="Times New Roman" panose="02020603050405020304" pitchFamily="18" charset="0"/>
                <a:cs typeface="Times New Roman" panose="02020603050405020304" pitchFamily="18" charset="0"/>
              </a:rPr>
              <a:t>A matrix is a tool to represent the combination of the probability and impact</a:t>
            </a:r>
          </a:p>
        </p:txBody>
      </p:sp>
      <p:graphicFrame>
        <p:nvGraphicFramePr>
          <p:cNvPr id="13" name="Table 12">
            <a:extLst>
              <a:ext uri="{FF2B5EF4-FFF2-40B4-BE49-F238E27FC236}">
                <a16:creationId xmlns:a16="http://schemas.microsoft.com/office/drawing/2014/main" xmlns="" id="{871B0710-BA77-42E9-9841-8841285C61DF}"/>
              </a:ext>
            </a:extLst>
          </p:cNvPr>
          <p:cNvGraphicFramePr>
            <a:graphicFrameLocks noGrp="1"/>
          </p:cNvGraphicFramePr>
          <p:nvPr>
            <p:extLst>
              <p:ext uri="{D42A27DB-BD31-4B8C-83A1-F6EECF244321}">
                <p14:modId xmlns:p14="http://schemas.microsoft.com/office/powerpoint/2010/main" val="3876962314"/>
              </p:ext>
            </p:extLst>
          </p:nvPr>
        </p:nvGraphicFramePr>
        <p:xfrm>
          <a:off x="941045" y="3949403"/>
          <a:ext cx="9246830" cy="1828800"/>
        </p:xfrm>
        <a:graphic>
          <a:graphicData uri="http://schemas.openxmlformats.org/drawingml/2006/table">
            <a:tbl>
              <a:tblPr firstRow="1" bandRow="1">
                <a:tableStyleId>{5940675A-B579-460E-94D1-54222C63F5DA}</a:tableStyleId>
              </a:tblPr>
              <a:tblGrid>
                <a:gridCol w="1849366">
                  <a:extLst>
                    <a:ext uri="{9D8B030D-6E8A-4147-A177-3AD203B41FA5}">
                      <a16:colId xmlns:a16="http://schemas.microsoft.com/office/drawing/2014/main" xmlns="" val="20000"/>
                    </a:ext>
                  </a:extLst>
                </a:gridCol>
                <a:gridCol w="1849366">
                  <a:extLst>
                    <a:ext uri="{9D8B030D-6E8A-4147-A177-3AD203B41FA5}">
                      <a16:colId xmlns:a16="http://schemas.microsoft.com/office/drawing/2014/main" xmlns="" val="20001"/>
                    </a:ext>
                  </a:extLst>
                </a:gridCol>
                <a:gridCol w="1849366">
                  <a:extLst>
                    <a:ext uri="{9D8B030D-6E8A-4147-A177-3AD203B41FA5}">
                      <a16:colId xmlns:a16="http://schemas.microsoft.com/office/drawing/2014/main" xmlns="" val="20002"/>
                    </a:ext>
                  </a:extLst>
                </a:gridCol>
                <a:gridCol w="1849366">
                  <a:extLst>
                    <a:ext uri="{9D8B030D-6E8A-4147-A177-3AD203B41FA5}">
                      <a16:colId xmlns:a16="http://schemas.microsoft.com/office/drawing/2014/main" xmlns="" val="20003"/>
                    </a:ext>
                  </a:extLst>
                </a:gridCol>
                <a:gridCol w="1849366">
                  <a:extLst>
                    <a:ext uri="{9D8B030D-6E8A-4147-A177-3AD203B41FA5}">
                      <a16:colId xmlns:a16="http://schemas.microsoft.com/office/drawing/2014/main" xmlns="" val="20004"/>
                    </a:ext>
                  </a:extLst>
                </a:gridCol>
              </a:tblGrid>
              <a:tr h="356428">
                <a:tc rowSpan="2" gridSpan="2">
                  <a:txBody>
                    <a:bodyPr/>
                    <a:lstStyle/>
                    <a:p>
                      <a:endParaRPr lang="en-US" i="0">
                        <a:solidFill>
                          <a:srgbClr val="197EC6"/>
                        </a:solidFill>
                      </a:endParaRPr>
                    </a:p>
                  </a:txBody>
                  <a:tcPr/>
                </a:tc>
                <a:tc rowSpan="2" hMerge="1">
                  <a:txBody>
                    <a:bodyPr/>
                    <a:lstStyle/>
                    <a:p>
                      <a:endParaRPr lang="en-US"/>
                    </a:p>
                  </a:txBody>
                  <a:tcPr/>
                </a:tc>
                <a:tc gridSpan="3">
                  <a:txBody>
                    <a:bodyPr/>
                    <a:lstStyle/>
                    <a:p>
                      <a:pPr algn="ctr"/>
                      <a:r>
                        <a:rPr lang="en-US" b="1" i="0" dirty="0" err="1">
                          <a:solidFill>
                            <a:srgbClr val="197EC6"/>
                          </a:solidFill>
                        </a:rPr>
                        <a:t>Tác</a:t>
                      </a:r>
                      <a:r>
                        <a:rPr lang="en-US" b="1" i="0" dirty="0">
                          <a:solidFill>
                            <a:srgbClr val="197EC6"/>
                          </a:solidFill>
                        </a:rPr>
                        <a:t> </a:t>
                      </a:r>
                      <a:r>
                        <a:rPr lang="en-US" b="1" i="0" dirty="0" err="1">
                          <a:solidFill>
                            <a:srgbClr val="197EC6"/>
                          </a:solidFill>
                        </a:rPr>
                        <a:t>động</a:t>
                      </a:r>
                      <a:endParaRPr lang="en-US" b="1" i="0" dirty="0">
                        <a:solidFill>
                          <a:srgbClr val="197EC6"/>
                        </a:solidFill>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61379">
                <a:tc gridSpan="2" vMerge="1">
                  <a:txBody>
                    <a:bodyPr/>
                    <a:lstStyle/>
                    <a:p>
                      <a:endParaRPr lang="en-US"/>
                    </a:p>
                  </a:txBody>
                  <a:tcPr/>
                </a:tc>
                <a:tc hMerge="1" vMerge="1">
                  <a:txBody>
                    <a:bodyPr/>
                    <a:lstStyle/>
                    <a:p>
                      <a:endParaRPr lang="en-US"/>
                    </a:p>
                  </a:txBody>
                  <a:tcPr/>
                </a:tc>
                <a:tc>
                  <a:txBody>
                    <a:bodyPr/>
                    <a:lstStyle/>
                    <a:p>
                      <a:pPr algn="ctr"/>
                      <a:r>
                        <a:rPr lang="en-US" b="1" i="0" dirty="0" err="1">
                          <a:solidFill>
                            <a:srgbClr val="197EC6"/>
                          </a:solidFill>
                        </a:rPr>
                        <a:t>Thấp</a:t>
                      </a:r>
                      <a:endParaRPr lang="en-US" b="1" i="0" dirty="0">
                        <a:solidFill>
                          <a:srgbClr val="197EC6"/>
                        </a:solidFill>
                      </a:endParaRPr>
                    </a:p>
                  </a:txBody>
                  <a:tcPr/>
                </a:tc>
                <a:tc>
                  <a:txBody>
                    <a:bodyPr/>
                    <a:lstStyle/>
                    <a:p>
                      <a:pPr algn="ctr"/>
                      <a:r>
                        <a:rPr lang="en-US" b="1" i="0" dirty="0" err="1">
                          <a:solidFill>
                            <a:srgbClr val="197EC6"/>
                          </a:solidFill>
                        </a:rPr>
                        <a:t>Trung</a:t>
                      </a:r>
                      <a:r>
                        <a:rPr lang="en-US" b="1" i="0" dirty="0">
                          <a:solidFill>
                            <a:srgbClr val="197EC6"/>
                          </a:solidFill>
                        </a:rPr>
                        <a:t> </a:t>
                      </a:r>
                      <a:r>
                        <a:rPr lang="en-US" b="1" i="0" dirty="0" err="1">
                          <a:solidFill>
                            <a:srgbClr val="197EC6"/>
                          </a:solidFill>
                        </a:rPr>
                        <a:t>bình</a:t>
                      </a:r>
                      <a:endParaRPr lang="en-US" b="1" i="0" dirty="0">
                        <a:solidFill>
                          <a:srgbClr val="197EC6"/>
                        </a:solidFill>
                      </a:endParaRPr>
                    </a:p>
                  </a:txBody>
                  <a:tcPr/>
                </a:tc>
                <a:tc>
                  <a:txBody>
                    <a:bodyPr/>
                    <a:lstStyle/>
                    <a:p>
                      <a:pPr algn="ctr"/>
                      <a:r>
                        <a:rPr lang="en-US" b="1" i="0" dirty="0">
                          <a:solidFill>
                            <a:srgbClr val="197EC6"/>
                          </a:solidFill>
                        </a:rPr>
                        <a:t>Cao</a:t>
                      </a:r>
                    </a:p>
                  </a:txBody>
                  <a:tcPr/>
                </a:tc>
                <a:extLst>
                  <a:ext uri="{0D108BD9-81ED-4DB2-BD59-A6C34878D82A}">
                    <a16:rowId xmlns:a16="http://schemas.microsoft.com/office/drawing/2014/main" xmlns="" val="10001"/>
                  </a:ext>
                </a:extLst>
              </a:tr>
              <a:tr h="361379">
                <a:tc rowSpan="3">
                  <a:txBody>
                    <a:bodyPr/>
                    <a:lstStyle/>
                    <a:p>
                      <a:pPr algn="ctr"/>
                      <a:r>
                        <a:rPr lang="en-US" b="1" i="0" dirty="0" err="1">
                          <a:solidFill>
                            <a:srgbClr val="197EC6"/>
                          </a:solidFill>
                        </a:rPr>
                        <a:t>Xác</a:t>
                      </a:r>
                      <a:r>
                        <a:rPr lang="en-US" b="1" i="0" dirty="0">
                          <a:solidFill>
                            <a:srgbClr val="197EC6"/>
                          </a:solidFill>
                        </a:rPr>
                        <a:t> </a:t>
                      </a:r>
                      <a:r>
                        <a:rPr lang="en-US" b="1" i="0" dirty="0" err="1">
                          <a:solidFill>
                            <a:srgbClr val="197EC6"/>
                          </a:solidFill>
                        </a:rPr>
                        <a:t>suất</a:t>
                      </a:r>
                      <a:endParaRPr lang="en-US" b="1" i="0" dirty="0">
                        <a:solidFill>
                          <a:srgbClr val="197EC6"/>
                        </a:solidFill>
                      </a:endParaRPr>
                    </a:p>
                  </a:txBody>
                  <a:tcPr/>
                </a:tc>
                <a:tc>
                  <a:txBody>
                    <a:bodyPr/>
                    <a:lstStyle/>
                    <a:p>
                      <a:pPr algn="ctr"/>
                      <a:r>
                        <a:rPr lang="en-US" b="1" i="0" dirty="0">
                          <a:solidFill>
                            <a:srgbClr val="197EC6"/>
                          </a:solidFill>
                        </a:rPr>
                        <a:t>Cao</a:t>
                      </a:r>
                    </a:p>
                  </a:txBody>
                  <a:tcPr/>
                </a:tc>
                <a:tc>
                  <a:txBody>
                    <a:bodyPr/>
                    <a:lstStyle/>
                    <a:p>
                      <a:r>
                        <a:rPr lang="en-US" i="0" dirty="0" err="1">
                          <a:solidFill>
                            <a:srgbClr val="197EC6"/>
                          </a:solidFill>
                        </a:rPr>
                        <a:t>Trung</a:t>
                      </a:r>
                      <a:r>
                        <a:rPr lang="en-US" i="0" dirty="0">
                          <a:solidFill>
                            <a:srgbClr val="197EC6"/>
                          </a:solidFill>
                        </a:rPr>
                        <a:t> </a:t>
                      </a:r>
                      <a:r>
                        <a:rPr lang="en-US" i="0" dirty="0" err="1">
                          <a:solidFill>
                            <a:srgbClr val="197EC6"/>
                          </a:solidFill>
                        </a:rPr>
                        <a:t>bình</a:t>
                      </a:r>
                      <a:endParaRPr lang="en-US" i="0" dirty="0">
                        <a:solidFill>
                          <a:srgbClr val="197EC6"/>
                        </a:solidFill>
                      </a:endParaRPr>
                    </a:p>
                  </a:txBody>
                  <a:tcPr/>
                </a:tc>
                <a:tc>
                  <a:txBody>
                    <a:bodyPr/>
                    <a:lstStyle/>
                    <a:p>
                      <a:r>
                        <a:rPr lang="en-US" i="0" dirty="0">
                          <a:solidFill>
                            <a:srgbClr val="197EC6"/>
                          </a:solidFill>
                        </a:rPr>
                        <a:t>Cao</a:t>
                      </a:r>
                    </a:p>
                  </a:txBody>
                  <a:tcPr/>
                </a:tc>
                <a:tc>
                  <a:txBody>
                    <a:bodyPr/>
                    <a:lstStyle/>
                    <a:p>
                      <a:r>
                        <a:rPr lang="en-US" i="0" dirty="0" err="1">
                          <a:solidFill>
                            <a:srgbClr val="197EC6"/>
                          </a:solidFill>
                        </a:rPr>
                        <a:t>Không</a:t>
                      </a:r>
                      <a:r>
                        <a:rPr lang="en-US" i="0" dirty="0">
                          <a:solidFill>
                            <a:srgbClr val="197EC6"/>
                          </a:solidFill>
                        </a:rPr>
                        <a:t> </a:t>
                      </a:r>
                      <a:r>
                        <a:rPr lang="en-US" i="0" dirty="0" err="1">
                          <a:solidFill>
                            <a:srgbClr val="197EC6"/>
                          </a:solidFill>
                        </a:rPr>
                        <a:t>thể</a:t>
                      </a:r>
                      <a:r>
                        <a:rPr lang="en-US" i="0" dirty="0">
                          <a:solidFill>
                            <a:srgbClr val="197EC6"/>
                          </a:solidFill>
                        </a:rPr>
                        <a:t> </a:t>
                      </a:r>
                      <a:r>
                        <a:rPr lang="en-US" i="0" dirty="0" err="1">
                          <a:solidFill>
                            <a:srgbClr val="197EC6"/>
                          </a:solidFill>
                        </a:rPr>
                        <a:t>nhận</a:t>
                      </a:r>
                      <a:endParaRPr lang="en-US" i="0" dirty="0">
                        <a:solidFill>
                          <a:srgbClr val="197EC6"/>
                        </a:solidFill>
                      </a:endParaRPr>
                    </a:p>
                  </a:txBody>
                  <a:tcPr/>
                </a:tc>
                <a:extLst>
                  <a:ext uri="{0D108BD9-81ED-4DB2-BD59-A6C34878D82A}">
                    <a16:rowId xmlns:a16="http://schemas.microsoft.com/office/drawing/2014/main" xmlns="" val="10002"/>
                  </a:ext>
                </a:extLst>
              </a:tr>
              <a:tr h="361379">
                <a:tc vMerge="1">
                  <a:txBody>
                    <a:bodyPr/>
                    <a:lstStyle/>
                    <a:p>
                      <a:endParaRPr lang="en-US"/>
                    </a:p>
                  </a:txBody>
                  <a:tcPr/>
                </a:tc>
                <a:tc>
                  <a:txBody>
                    <a:bodyPr/>
                    <a:lstStyle/>
                    <a:p>
                      <a:pPr algn="ctr"/>
                      <a:r>
                        <a:rPr lang="en-US" b="1" i="0" dirty="0" err="1">
                          <a:solidFill>
                            <a:srgbClr val="197EC6"/>
                          </a:solidFill>
                        </a:rPr>
                        <a:t>Trung</a:t>
                      </a:r>
                      <a:r>
                        <a:rPr lang="en-US" b="1" i="0" dirty="0">
                          <a:solidFill>
                            <a:srgbClr val="197EC6"/>
                          </a:solidFill>
                        </a:rPr>
                        <a:t> </a:t>
                      </a:r>
                      <a:r>
                        <a:rPr lang="en-US" b="1" i="0" dirty="0" err="1">
                          <a:solidFill>
                            <a:srgbClr val="197EC6"/>
                          </a:solidFill>
                        </a:rPr>
                        <a:t>bình</a:t>
                      </a:r>
                      <a:endParaRPr lang="en-US" b="1" i="0" dirty="0">
                        <a:solidFill>
                          <a:srgbClr val="197EC6"/>
                        </a:solidFill>
                      </a:endParaRPr>
                    </a:p>
                  </a:txBody>
                  <a:tcPr/>
                </a:tc>
                <a:tc>
                  <a:txBody>
                    <a:bodyPr/>
                    <a:lstStyle/>
                    <a:p>
                      <a:r>
                        <a:rPr lang="en-US" i="0" dirty="0" err="1">
                          <a:solidFill>
                            <a:srgbClr val="197EC6"/>
                          </a:solidFill>
                        </a:rPr>
                        <a:t>Thấp</a:t>
                      </a:r>
                      <a:endParaRPr lang="en-US" i="0" dirty="0">
                        <a:solidFill>
                          <a:srgbClr val="197EC6"/>
                        </a:solidFill>
                      </a:endParaRPr>
                    </a:p>
                  </a:txBody>
                  <a:tcPr/>
                </a:tc>
                <a:tc>
                  <a:txBody>
                    <a:bodyPr/>
                    <a:lstStyle/>
                    <a:p>
                      <a:r>
                        <a:rPr lang="en-US" i="0" dirty="0">
                          <a:solidFill>
                            <a:srgbClr val="197EC6"/>
                          </a:solidFill>
                        </a:rPr>
                        <a:t>Cao</a:t>
                      </a:r>
                    </a:p>
                  </a:txBody>
                  <a:tcPr/>
                </a:tc>
                <a:tc>
                  <a:txBody>
                    <a:bodyPr/>
                    <a:lstStyle/>
                    <a:p>
                      <a:r>
                        <a:rPr lang="en-US" i="0" dirty="0">
                          <a:solidFill>
                            <a:srgbClr val="197EC6"/>
                          </a:solidFill>
                        </a:rPr>
                        <a:t>Cao</a:t>
                      </a:r>
                    </a:p>
                  </a:txBody>
                  <a:tcPr/>
                </a:tc>
                <a:extLst>
                  <a:ext uri="{0D108BD9-81ED-4DB2-BD59-A6C34878D82A}">
                    <a16:rowId xmlns:a16="http://schemas.microsoft.com/office/drawing/2014/main" xmlns="" val="10003"/>
                  </a:ext>
                </a:extLst>
              </a:tr>
              <a:tr h="361379">
                <a:tc vMerge="1">
                  <a:txBody>
                    <a:bodyPr/>
                    <a:lstStyle/>
                    <a:p>
                      <a:endParaRPr lang="en-US"/>
                    </a:p>
                  </a:txBody>
                  <a:tcPr/>
                </a:tc>
                <a:tc>
                  <a:txBody>
                    <a:bodyPr/>
                    <a:lstStyle/>
                    <a:p>
                      <a:pPr algn="ctr"/>
                      <a:r>
                        <a:rPr lang="en-US" b="1" i="0" dirty="0" err="1">
                          <a:solidFill>
                            <a:srgbClr val="197EC6"/>
                          </a:solidFill>
                        </a:rPr>
                        <a:t>Thấp</a:t>
                      </a:r>
                      <a:endParaRPr lang="en-US" b="1" i="0" dirty="0">
                        <a:solidFill>
                          <a:srgbClr val="197EC6"/>
                        </a:solidFill>
                      </a:endParaRPr>
                    </a:p>
                  </a:txBody>
                  <a:tcPr/>
                </a:tc>
                <a:tc>
                  <a:txBody>
                    <a:bodyPr/>
                    <a:lstStyle/>
                    <a:p>
                      <a:r>
                        <a:rPr lang="en-US" i="0" dirty="0" err="1">
                          <a:solidFill>
                            <a:srgbClr val="197EC6"/>
                          </a:solidFill>
                        </a:rPr>
                        <a:t>Thấp</a:t>
                      </a:r>
                      <a:endParaRPr lang="en-US" i="0" dirty="0">
                        <a:solidFill>
                          <a:srgbClr val="197EC6"/>
                        </a:solidFill>
                      </a:endParaRPr>
                    </a:p>
                  </a:txBody>
                  <a:tcPr/>
                </a:tc>
                <a:tc>
                  <a:txBody>
                    <a:bodyPr/>
                    <a:lstStyle/>
                    <a:p>
                      <a:r>
                        <a:rPr lang="en-US" i="0" dirty="0" err="1">
                          <a:solidFill>
                            <a:srgbClr val="197EC6"/>
                          </a:solidFill>
                        </a:rPr>
                        <a:t>Trung</a:t>
                      </a:r>
                      <a:r>
                        <a:rPr lang="en-US" i="0" dirty="0">
                          <a:solidFill>
                            <a:srgbClr val="197EC6"/>
                          </a:solidFill>
                        </a:rPr>
                        <a:t> </a:t>
                      </a:r>
                      <a:r>
                        <a:rPr lang="en-US" i="0" dirty="0" err="1">
                          <a:solidFill>
                            <a:srgbClr val="197EC6"/>
                          </a:solidFill>
                        </a:rPr>
                        <a:t>bình</a:t>
                      </a:r>
                      <a:endParaRPr lang="en-US" i="0" dirty="0">
                        <a:solidFill>
                          <a:srgbClr val="197EC6"/>
                        </a:solidFill>
                      </a:endParaRPr>
                    </a:p>
                  </a:txBody>
                  <a:tcPr/>
                </a:tc>
                <a:tc>
                  <a:txBody>
                    <a:bodyPr/>
                    <a:lstStyle/>
                    <a:p>
                      <a:r>
                        <a:rPr lang="en-US" i="0" dirty="0" err="1">
                          <a:solidFill>
                            <a:srgbClr val="197EC6"/>
                          </a:solidFill>
                        </a:rPr>
                        <a:t>Trung</a:t>
                      </a:r>
                      <a:r>
                        <a:rPr lang="en-US" i="0" dirty="0">
                          <a:solidFill>
                            <a:srgbClr val="197EC6"/>
                          </a:solidFill>
                        </a:rPr>
                        <a:t> </a:t>
                      </a:r>
                      <a:r>
                        <a:rPr lang="en-US" i="0" dirty="0" err="1">
                          <a:solidFill>
                            <a:srgbClr val="197EC6"/>
                          </a:solidFill>
                        </a:rPr>
                        <a:t>bình</a:t>
                      </a:r>
                      <a:endParaRPr lang="en-US" i="0" dirty="0">
                        <a:solidFill>
                          <a:srgbClr val="197EC6"/>
                        </a:solidFill>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2784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67834" y="632933"/>
            <a:ext cx="5837489" cy="461665"/>
          </a:xfrm>
          <a:prstGeom prst="rect">
            <a:avLst/>
          </a:prstGeom>
          <a:noFill/>
        </p:spPr>
        <p:txBody>
          <a:bodyPr wrap="square" rtlCol="0">
            <a:spAutoFit/>
          </a:bodyPr>
          <a:lstStyle/>
          <a:p>
            <a:endParaRPr lang="en-US" sz="2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569741" y="183577"/>
            <a:ext cx="328480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Prioritization of Risks</a:t>
            </a:r>
          </a:p>
        </p:txBody>
      </p:sp>
      <p:sp>
        <p:nvSpPr>
          <p:cNvPr id="13" name="TextBox 12"/>
          <p:cNvSpPr txBox="1"/>
          <p:nvPr/>
        </p:nvSpPr>
        <p:spPr>
          <a:xfrm>
            <a:off x="449538" y="1094598"/>
            <a:ext cx="4548222"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Prioritize risks to decide whether the risk events are worthy of attention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Finalize prioritization of identified risks after the qualitative analysis has been conducted</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your top 10 </a:t>
            </a:r>
            <a:r>
              <a:rPr lang="en-US" dirty="0" smtClean="0">
                <a:latin typeface="Times New Roman" panose="02020603050405020304" pitchFamily="18" charset="0"/>
                <a:cs typeface="Times New Roman" panose="02020603050405020304" pitchFamily="18" charset="0"/>
              </a:rPr>
              <a:t>major </a:t>
            </a:r>
            <a:r>
              <a:rPr lang="en-US" dirty="0">
                <a:latin typeface="Times New Roman" panose="02020603050405020304" pitchFamily="18" charset="0"/>
                <a:cs typeface="Times New Roman" panose="02020603050405020304" pitchFamily="18" charset="0"/>
              </a:rPr>
              <a:t>risks : </a:t>
            </a:r>
            <a:endParaRPr lang="en-US" i="1" dirty="0">
              <a:latin typeface="Times New Roman" panose="02020603050405020304" pitchFamily="18" charset="0"/>
              <a:cs typeface="Times New Roman" panose="02020603050405020304" pitchFamily="18" charset="0"/>
            </a:endParaRPr>
          </a:p>
          <a:p>
            <a:pPr marL="54864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mitigation strategies for each</a:t>
            </a:r>
          </a:p>
          <a:p>
            <a:pPr marL="54864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Revise and review the top 10 on a regular basis</a:t>
            </a:r>
          </a:p>
          <a:p>
            <a:pPr marL="54864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the top 10 as an agenda item for regular project meetings</a:t>
            </a:r>
          </a:p>
          <a:p>
            <a:pPr marL="262890" lvl="2"/>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7C488600-5872-40EE-A926-4BE3DA804775}"/>
              </a:ext>
            </a:extLst>
          </p:cNvPr>
          <p:cNvSpPr txBox="1"/>
          <p:nvPr/>
        </p:nvSpPr>
        <p:spPr>
          <a:xfrm>
            <a:off x="7726680" y="171268"/>
            <a:ext cx="2868026"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D3281AA3-4A88-4662-A78D-962E4F42A447}"/>
              </a:ext>
            </a:extLst>
          </p:cNvPr>
          <p:cNvSpPr txBox="1"/>
          <p:nvPr/>
        </p:nvSpPr>
        <p:spPr>
          <a:xfrm>
            <a:off x="6333060" y="1063781"/>
            <a:ext cx="5258718" cy="3139321"/>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Ưu tiên rủi ro để quyết định liệu các sự kiện rủi ro có xứng đáng với sự chú ý hay không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Hoàn thiện ưu 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vi-VN" dirty="0">
                <a:solidFill>
                  <a:srgbClr val="197EC6"/>
                </a:solidFill>
                <a:latin typeface="Times New Roman" panose="02020603050405020304" pitchFamily="18" charset="0"/>
                <a:cs typeface="Times New Roman" panose="02020603050405020304" pitchFamily="18" charset="0"/>
              </a:rPr>
              <a:t> xác định những rủi ro sau khi phân tích định tính đã được tiến hành</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10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p>
          <a:p>
            <a:pPr marL="548640" lvl="2"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Xây dựng các chiến lược giảm thiểu cho </a:t>
            </a:r>
            <a:r>
              <a:rPr lang="en-US" dirty="0" err="1">
                <a:solidFill>
                  <a:srgbClr val="197EC6"/>
                </a:solidFill>
                <a:latin typeface="Times New Roman" panose="02020603050405020304" pitchFamily="18" charset="0"/>
                <a:cs typeface="Times New Roman" panose="02020603050405020304" pitchFamily="18" charset="0"/>
              </a:rPr>
              <a:t>từng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cái</a:t>
            </a:r>
            <a:endParaRPr lang="en-US" dirty="0">
              <a:solidFill>
                <a:srgbClr val="197EC6"/>
              </a:solidFill>
              <a:latin typeface="Times New Roman" panose="02020603050405020304" pitchFamily="18" charset="0"/>
              <a:cs typeface="Times New Roman" panose="02020603050405020304" pitchFamily="18" charset="0"/>
            </a:endParaRPr>
          </a:p>
          <a:p>
            <a:pPr marL="548640" lvl="2"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Rà soát và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vi-VN" dirty="0">
                <a:solidFill>
                  <a:srgbClr val="197EC6"/>
                </a:solidFill>
                <a:latin typeface="Times New Roman" panose="02020603050405020304" pitchFamily="18" charset="0"/>
                <a:cs typeface="Times New Roman" panose="02020603050405020304" pitchFamily="18" charset="0"/>
              </a:rPr>
              <a:t> lại top 10 một cách thường xuyên</a:t>
            </a:r>
            <a:endParaRPr lang="en-US" dirty="0">
              <a:solidFill>
                <a:srgbClr val="197EC6"/>
              </a:solidFill>
              <a:latin typeface="Times New Roman" panose="02020603050405020304" pitchFamily="18" charset="0"/>
              <a:cs typeface="Times New Roman" panose="02020603050405020304" pitchFamily="18" charset="0"/>
            </a:endParaRPr>
          </a:p>
          <a:p>
            <a:pPr marL="548640" lvl="2"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Sử dụng top 10 làm mục tiêu cho các cuộc họp dự án thường kỳ</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43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5" name="TextBox 14"/>
          <p:cNvSpPr txBox="1"/>
          <p:nvPr/>
        </p:nvSpPr>
        <p:spPr>
          <a:xfrm>
            <a:off x="139262" y="264646"/>
            <a:ext cx="564050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Practical Approach for Prioritizing Risks</a:t>
            </a:r>
          </a:p>
        </p:txBody>
      </p:sp>
      <p:sp>
        <p:nvSpPr>
          <p:cNvPr id="16" name="TextBox 15"/>
          <p:cNvSpPr txBox="1"/>
          <p:nvPr/>
        </p:nvSpPr>
        <p:spPr>
          <a:xfrm>
            <a:off x="101445" y="1209443"/>
            <a:ext cx="4996335"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Rank analyzed risk events from highest to lowest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quantitative rankings when possible; otherwise use qualitative rankings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Separately rank risk events with similar severity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Prioritize risk events as a team</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 not plan risk response strategies as a part of this process</a:t>
            </a:r>
          </a:p>
        </p:txBody>
      </p:sp>
      <p:sp>
        <p:nvSpPr>
          <p:cNvPr id="11" name="TextBox 10">
            <a:extLst>
              <a:ext uri="{FF2B5EF4-FFF2-40B4-BE49-F238E27FC236}">
                <a16:creationId xmlns:a16="http://schemas.microsoft.com/office/drawing/2014/main" xmlns="" id="{661AAE8C-86B6-4215-BF89-C2B97267426D}"/>
              </a:ext>
            </a:extLst>
          </p:cNvPr>
          <p:cNvSpPr txBox="1"/>
          <p:nvPr/>
        </p:nvSpPr>
        <p:spPr>
          <a:xfrm>
            <a:off x="5925137" y="288251"/>
            <a:ext cx="6127601" cy="461665"/>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ơng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tiếp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cận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thực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để</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2ECC05B6-D080-4124-A139-4BEB98286945}"/>
              </a:ext>
            </a:extLst>
          </p:cNvPr>
          <p:cNvSpPr txBox="1"/>
          <p:nvPr/>
        </p:nvSpPr>
        <p:spPr>
          <a:xfrm>
            <a:off x="5564461" y="1207539"/>
            <a:ext cx="6488278"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xuống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thấp</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Sử dụng thứ hạng định lượng khi có thể; nếu không thì sử dụng xếp hạng định tính</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t</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nhau</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Ưu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Không lập kế hoạch các chiến lược ứng phó rủi ro như là một phần của quá trình này</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504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37525" y="2966078"/>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88765" y="4655519"/>
            <a:ext cx="4551815"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Performed on the risks that have been prioritized by the </a:t>
            </a:r>
            <a:r>
              <a:rPr lang="en-US" b="1" dirty="0" smtClean="0">
                <a:latin typeface="Times New Roman" panose="02020603050405020304" pitchFamily="18" charset="0"/>
                <a:cs typeface="Times New Roman" panose="02020603050405020304" pitchFamily="18" charset="0"/>
              </a:rPr>
              <a:t>Qualitative </a:t>
            </a:r>
            <a:r>
              <a:rPr lang="en-US" b="1" dirty="0">
                <a:latin typeface="Times New Roman" panose="02020603050405020304" pitchFamily="18" charset="0"/>
                <a:cs typeface="Times New Roman" panose="02020603050405020304" pitchFamily="18" charset="0"/>
              </a:rPr>
              <a:t>Risk Analysis process as potentially and substantially impacting the project’s competing demands</a:t>
            </a:r>
          </a:p>
        </p:txBody>
      </p:sp>
      <p:sp>
        <p:nvSpPr>
          <p:cNvPr id="11" name="TextBox 10"/>
          <p:cNvSpPr txBox="1"/>
          <p:nvPr/>
        </p:nvSpPr>
        <p:spPr>
          <a:xfrm>
            <a:off x="302454" y="122650"/>
            <a:ext cx="493072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Quantitative Risk Analysis – Step 4</a:t>
            </a:r>
          </a:p>
        </p:txBody>
      </p:sp>
      <p:sp>
        <p:nvSpPr>
          <p:cNvPr id="14" name="TextBox 13"/>
          <p:cNvSpPr txBox="1"/>
          <p:nvPr/>
        </p:nvSpPr>
        <p:spPr>
          <a:xfrm>
            <a:off x="178523" y="741039"/>
            <a:ext cx="4668485"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Quantitative Risk Analysis – Is the process that aims to analyze numerically the probability of each risk and its consequence on project </a:t>
            </a:r>
            <a:r>
              <a:rPr lang="en-US" dirty="0" smtClean="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as well as the extent of overall project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Calculate the severity (the risk exposure) based on the risk probability and impact determined during the Qualitative Risk Analysis step</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Prioritize the list of quantified risks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Rank the risks base on the severity</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the risks that will be managed (mitigated)</a:t>
            </a:r>
          </a:p>
          <a:p>
            <a:pPr lvl="1"/>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30004328-28A3-4143-AC90-A00F2D7B8925}"/>
              </a:ext>
            </a:extLst>
          </p:cNvPr>
          <p:cNvSpPr txBox="1"/>
          <p:nvPr/>
        </p:nvSpPr>
        <p:spPr>
          <a:xfrm>
            <a:off x="6729044" y="143001"/>
            <a:ext cx="495652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B</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4</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71AA483B-B8D8-4F60-8076-58780D35FF2B}"/>
              </a:ext>
            </a:extLst>
          </p:cNvPr>
          <p:cNvSpPr txBox="1"/>
          <p:nvPr/>
        </p:nvSpPr>
        <p:spPr>
          <a:xfrm>
            <a:off x="6440825" y="741039"/>
            <a:ext cx="4812030" cy="3970318"/>
          </a:xfrm>
          <a:prstGeom prst="rect">
            <a:avLst/>
          </a:prstGeom>
          <a:noFill/>
        </p:spPr>
        <p:txBody>
          <a:bodyPr wrap="square" rtlCol="0">
            <a:spAutoFit/>
          </a:bodyPr>
          <a:lstStyle/>
          <a:p>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ợng</a:t>
            </a:r>
            <a:r>
              <a:rPr lang="en-US" dirty="0">
                <a:solidFill>
                  <a:srgbClr val="197EC6"/>
                </a:solidFill>
                <a:latin typeface="Times New Roman" panose="02020603050405020304" pitchFamily="18" charset="0"/>
                <a:cs typeface="Times New Roman" panose="02020603050405020304" pitchFamily="18" charset="0"/>
              </a:rPr>
              <a:t> - </a:t>
            </a:r>
            <a:r>
              <a:rPr lang="vi-VN" dirty="0">
                <a:solidFill>
                  <a:srgbClr val="197EC6"/>
                </a:solidFill>
                <a:latin typeface="Times New Roman" panose="02020603050405020304" pitchFamily="18" charset="0"/>
                <a:cs typeface="Times New Roman" panose="02020603050405020304" pitchFamily="18" charset="0"/>
              </a:rPr>
              <a:t>Là quá trình nhằm phân tích số lượng xác suất của mỗi rủi ro và hậu quả của nó đối với các đối tượng của dự án, cũng như mức độ rủi ro </a:t>
            </a:r>
            <a:r>
              <a:rPr lang="en-US" dirty="0" err="1">
                <a:solidFill>
                  <a:srgbClr val="197EC6"/>
                </a:solidFill>
                <a:latin typeface="Times New Roman" panose="02020603050405020304" pitchFamily="18" charset="0"/>
                <a:cs typeface="Times New Roman" panose="02020603050405020304" pitchFamily="18" charset="0"/>
              </a:rPr>
              <a:t>tổng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Tính mức độ nghiêm trọng (rủi ro) dựa trên xác suất và tác động nguy cơ được xác định trong bước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Ưu tiên danh sách rủi ro định 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nghiêm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Xác định các rủi ro sẽ được quản lý (giảm nhẹ)</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4404BBC2-DC1C-4F29-B839-D6C8B8629A39}"/>
              </a:ext>
            </a:extLst>
          </p:cNvPr>
          <p:cNvSpPr txBox="1"/>
          <p:nvPr/>
        </p:nvSpPr>
        <p:spPr>
          <a:xfrm>
            <a:off x="6440825" y="4588439"/>
            <a:ext cx="4978794" cy="1200329"/>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hiện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đã</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tiên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trong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trình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a:t>
            </a:r>
            <a:r>
              <a:rPr lang="vi-VN" b="1" dirty="0">
                <a:solidFill>
                  <a:srgbClr val="197EC6"/>
                </a:solidFill>
                <a:latin typeface="Times New Roman" panose="02020603050405020304" pitchFamily="18" charset="0"/>
                <a:cs typeface="Times New Roman" panose="02020603050405020304" pitchFamily="18" charset="0"/>
              </a:rPr>
              <a:t>ư</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ảnh</a:t>
            </a:r>
            <a:r>
              <a:rPr lang="en-US" b="1" dirty="0">
                <a:solidFill>
                  <a:srgbClr val="197EC6"/>
                </a:solidFill>
                <a:latin typeface="Times New Roman" panose="02020603050405020304" pitchFamily="18" charset="0"/>
                <a:cs typeface="Times New Roman" panose="02020603050405020304" pitchFamily="18" charset="0"/>
              </a:rPr>
              <a:t> h</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ởng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tiềm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tàng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đáng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đối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với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yêu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cạnh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tranh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633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Some examples </a:t>
            </a:r>
            <a:endParaRPr lang="en-US" dirty="0"/>
          </a:p>
        </p:txBody>
      </p:sp>
      <p:sp>
        <p:nvSpPr>
          <p:cNvPr id="10" name="Text Placeholder 9"/>
          <p:cNvSpPr>
            <a:spLocks noGrp="1"/>
          </p:cNvSpPr>
          <p:nvPr>
            <p:ph type="body" idx="1"/>
          </p:nvPr>
        </p:nvSpPr>
        <p:spPr/>
        <p:txBody>
          <a:bodyPr/>
          <a:lstStyle/>
          <a:p>
            <a:endParaRPr lang="en-US"/>
          </a:p>
        </p:txBody>
      </p:sp>
      <p:pic>
        <p:nvPicPr>
          <p:cNvPr id="8" name="Content Placeholder 6"/>
          <p:cNvPicPr>
            <a:picLocks noGrp="1"/>
          </p:cNvPicPr>
          <p:nvPr>
            <p:ph sz="half" idx="2"/>
          </p:nvPr>
        </p:nvPicPr>
        <p:blipFill>
          <a:blip r:embed="rId2" cstate="print"/>
          <a:stretch>
            <a:fillRect/>
          </a:stretch>
        </p:blipFill>
        <p:spPr>
          <a:xfrm>
            <a:off x="1096963" y="2841760"/>
            <a:ext cx="4938712" cy="2860405"/>
          </a:xfrm>
        </p:spPr>
      </p:pic>
      <p:sp>
        <p:nvSpPr>
          <p:cNvPr id="11" name="Text Placeholder 10"/>
          <p:cNvSpPr>
            <a:spLocks noGrp="1"/>
          </p:cNvSpPr>
          <p:nvPr>
            <p:ph type="body" sz="quarter" idx="3"/>
          </p:nvPr>
        </p:nvSpPr>
        <p:spPr/>
        <p:txBody>
          <a:bodyPr/>
          <a:lstStyle/>
          <a:p>
            <a:endParaRPr lang="en-US"/>
          </a:p>
        </p:txBody>
      </p:sp>
      <p:pic>
        <p:nvPicPr>
          <p:cNvPr id="13" name=" 0"/>
          <p:cNvPicPr>
            <a:picLocks noGrp="1" noChangeAspect="1"/>
          </p:cNvPicPr>
          <p:nvPr>
            <p:ph sz="quarter" idx="4"/>
          </p:nvPr>
        </p:nvPicPr>
        <p:blipFill>
          <a:blip r:embed="rId3" cstate="print"/>
          <a:stretch>
            <a:fillRect/>
          </a:stretch>
        </p:blipFill>
        <p:spPr>
          <a:xfrm>
            <a:off x="6565375" y="2841760"/>
            <a:ext cx="4149992" cy="2216015"/>
          </a:xfrm>
        </p:spPr>
      </p:pic>
    </p:spTree>
    <p:extLst>
      <p:ext uri="{BB962C8B-B14F-4D97-AF65-F5344CB8AC3E}">
        <p14:creationId xmlns:p14="http://schemas.microsoft.com/office/powerpoint/2010/main" val="72569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analysis </a:t>
            </a:r>
            <a:r>
              <a:rPr lang="en-US" dirty="0" smtClean="0"/>
              <a:t/>
            </a:r>
            <a:br>
              <a:rPr lang="en-US" dirty="0" smtClean="0"/>
            </a:br>
            <a:r>
              <a:rPr lang="en-US" dirty="0" smtClean="0"/>
              <a:t>Phân </a:t>
            </a:r>
            <a:r>
              <a:rPr lang="en-US" dirty="0" err="1" smtClean="0"/>
              <a:t>tích</a:t>
            </a:r>
            <a:r>
              <a:rPr lang="en-US" dirty="0" smtClean="0"/>
              <a:t> </a:t>
            </a:r>
            <a:r>
              <a:rPr lang="en-US" dirty="0" err="1" smtClean="0"/>
              <a:t>định</a:t>
            </a:r>
            <a:r>
              <a:rPr lang="en-US" dirty="0" smtClean="0"/>
              <a:t> </a:t>
            </a:r>
            <a:r>
              <a:rPr lang="en-US" dirty="0" err="1" smtClean="0"/>
              <a:t>lượng</a:t>
            </a:r>
            <a:endParaRPr lang="en-US" dirty="0"/>
          </a:p>
        </p:txBody>
      </p:sp>
      <p:sp>
        <p:nvSpPr>
          <p:cNvPr id="3" name="Content Placeholder 2"/>
          <p:cNvSpPr>
            <a:spLocks noGrp="1"/>
          </p:cNvSpPr>
          <p:nvPr>
            <p:ph sz="half" idx="1"/>
          </p:nvPr>
        </p:nvSpPr>
        <p:spPr/>
        <p:txBody>
          <a:bodyPr>
            <a:normAutofit/>
          </a:bodyPr>
          <a:lstStyle/>
          <a:p>
            <a:r>
              <a:rPr lang="en-US" altLang="en-US" dirty="0" err="1" smtClean="0"/>
              <a:t>Định</a:t>
            </a:r>
            <a:r>
              <a:rPr lang="en-US" altLang="en-US" dirty="0" smtClean="0"/>
              <a:t> </a:t>
            </a:r>
            <a:r>
              <a:rPr lang="en-US" altLang="en-US" dirty="0" err="1" smtClean="0"/>
              <a:t>lượng</a:t>
            </a:r>
            <a:r>
              <a:rPr lang="en-US" altLang="en-US" dirty="0" smtClean="0"/>
              <a:t>: </a:t>
            </a:r>
            <a:r>
              <a:rPr lang="en-US" dirty="0" err="1" smtClean="0"/>
              <a:t>khả</a:t>
            </a:r>
            <a:r>
              <a:rPr lang="en-US" dirty="0" smtClean="0"/>
              <a:t> </a:t>
            </a:r>
            <a:r>
              <a:rPr lang="en-US" dirty="0" err="1" smtClean="0"/>
              <a:t>năng</a:t>
            </a:r>
            <a:r>
              <a:rPr lang="en-US" dirty="0" smtClean="0"/>
              <a:t> có thể </a:t>
            </a:r>
            <a:r>
              <a:rPr lang="en-US" dirty="0" err="1" smtClean="0"/>
              <a:t>xảy</a:t>
            </a:r>
            <a:r>
              <a:rPr lang="en-US" dirty="0" smtClean="0"/>
              <a:t> </a:t>
            </a:r>
            <a:r>
              <a:rPr lang="en-US" dirty="0" err="1" smtClean="0"/>
              <a:t>ra</a:t>
            </a:r>
            <a:r>
              <a:rPr lang="en-US" dirty="0" smtClean="0"/>
              <a:t>, </a:t>
            </a:r>
            <a:r>
              <a:rPr lang="en-US" dirty="0" err="1" smtClean="0"/>
              <a:t>thiệt</a:t>
            </a:r>
            <a:r>
              <a:rPr lang="en-US" dirty="0" smtClean="0"/>
              <a:t> </a:t>
            </a:r>
            <a:r>
              <a:rPr lang="en-US" dirty="0" err="1" smtClean="0"/>
              <a:t>hại</a:t>
            </a:r>
            <a:r>
              <a:rPr lang="en-US" dirty="0" smtClean="0"/>
              <a:t> tài </a:t>
            </a:r>
            <a:r>
              <a:rPr lang="en-US" dirty="0" err="1" smtClean="0"/>
              <a:t>chính</a:t>
            </a:r>
            <a:r>
              <a:rPr lang="en-US" dirty="0" smtClean="0"/>
              <a:t> </a:t>
            </a:r>
            <a:r>
              <a:rPr lang="en-US" dirty="0" err="1" smtClean="0"/>
              <a:t>khi</a:t>
            </a:r>
            <a:r>
              <a:rPr lang="en-US" dirty="0" smtClean="0"/>
              <a:t> </a:t>
            </a:r>
            <a:r>
              <a:rPr lang="en-US" dirty="0" err="1" smtClean="0"/>
              <a:t>xảy</a:t>
            </a:r>
            <a:r>
              <a:rPr lang="en-US" dirty="0" smtClean="0"/>
              <a:t> </a:t>
            </a:r>
            <a:r>
              <a:rPr lang="en-US" dirty="0" err="1" smtClean="0"/>
              <a:t>ra.</a:t>
            </a:r>
            <a:r>
              <a:rPr lang="en-US" dirty="0" smtClean="0"/>
              <a:t> </a:t>
            </a:r>
            <a:r>
              <a:rPr lang="en-US" dirty="0" err="1" smtClean="0"/>
              <a:t>Lượng</a:t>
            </a:r>
            <a:r>
              <a:rPr lang="en-US" dirty="0" smtClean="0"/>
              <a:t> </a:t>
            </a:r>
            <a:r>
              <a:rPr lang="en-US" dirty="0" err="1" smtClean="0"/>
              <a:t>hoá</a:t>
            </a:r>
            <a:r>
              <a:rPr lang="en-US" dirty="0" smtClean="0"/>
              <a:t> các </a:t>
            </a:r>
            <a:r>
              <a:rPr lang="en-US" dirty="0" err="1" smtClean="0"/>
              <a:t>tác</a:t>
            </a:r>
            <a:r>
              <a:rPr lang="en-US" dirty="0" smtClean="0"/>
              <a:t> </a:t>
            </a:r>
            <a:r>
              <a:rPr lang="en-US" dirty="0" err="1" smtClean="0"/>
              <a:t>động</a:t>
            </a:r>
            <a:r>
              <a:rPr lang="en-US" dirty="0" smtClean="0"/>
              <a:t> </a:t>
            </a:r>
            <a:r>
              <a:rPr lang="en-US" dirty="0" err="1" smtClean="0"/>
              <a:t>tiêu</a:t>
            </a:r>
            <a:r>
              <a:rPr lang="en-US" dirty="0" smtClean="0"/>
              <a:t> </a:t>
            </a:r>
            <a:r>
              <a:rPr lang="en-US" dirty="0" err="1" smtClean="0"/>
              <a:t>cực</a:t>
            </a:r>
            <a:r>
              <a:rPr lang="en-US" dirty="0" smtClean="0"/>
              <a:t> của </a:t>
            </a:r>
            <a:r>
              <a:rPr lang="en-US" dirty="0" err="1" smtClean="0"/>
              <a:t>rủi</a:t>
            </a:r>
            <a:r>
              <a:rPr lang="en-US" dirty="0" smtClean="0"/>
              <a:t> </a:t>
            </a:r>
            <a:r>
              <a:rPr lang="en-US" dirty="0" err="1" smtClean="0"/>
              <a:t>ro</a:t>
            </a:r>
            <a:r>
              <a:rPr lang="en-US" dirty="0" smtClean="0"/>
              <a:t> </a:t>
            </a:r>
            <a:r>
              <a:rPr lang="en-US" dirty="0" err="1" smtClean="0"/>
              <a:t>tới</a:t>
            </a:r>
            <a:r>
              <a:rPr lang="en-US" dirty="0" smtClean="0"/>
              <a:t> </a:t>
            </a:r>
            <a:r>
              <a:rPr lang="en-US" dirty="0" err="1" smtClean="0"/>
              <a:t>dự</a:t>
            </a:r>
            <a:r>
              <a:rPr lang="en-US" dirty="0" smtClean="0"/>
              <a:t> án thành các con </a:t>
            </a:r>
            <a:r>
              <a:rPr lang="en-US" dirty="0" err="1" smtClean="0"/>
              <a:t>số</a:t>
            </a:r>
            <a:r>
              <a:rPr lang="en-US" dirty="0" smtClean="0"/>
              <a:t> tài </a:t>
            </a:r>
            <a:r>
              <a:rPr lang="en-US" dirty="0" err="1" smtClean="0"/>
              <a:t>chính</a:t>
            </a:r>
            <a:r>
              <a:rPr lang="en-US" dirty="0" smtClean="0"/>
              <a:t> để </a:t>
            </a:r>
            <a:r>
              <a:rPr lang="en-US" dirty="0" err="1" smtClean="0"/>
              <a:t>quản</a:t>
            </a:r>
            <a:r>
              <a:rPr lang="en-US" dirty="0" smtClean="0"/>
              <a:t> </a:t>
            </a:r>
            <a:r>
              <a:rPr lang="en-US" dirty="0" err="1" smtClean="0"/>
              <a:t>lý</a:t>
            </a:r>
            <a:endParaRPr lang="en-US" altLang="en-US" dirty="0" smtClean="0"/>
          </a:p>
          <a:p>
            <a:pPr lvl="1"/>
            <a:r>
              <a:rPr lang="en-US" altLang="en-US" dirty="0" err="1" smtClean="0"/>
              <a:t>Đánh</a:t>
            </a:r>
            <a:r>
              <a:rPr lang="en-US" altLang="en-US" dirty="0" smtClean="0"/>
              <a:t> </a:t>
            </a:r>
            <a:r>
              <a:rPr lang="en-US" altLang="en-US" dirty="0" err="1" smtClean="0"/>
              <a:t>giá</a:t>
            </a:r>
            <a:r>
              <a:rPr lang="en-US" altLang="en-US" dirty="0" smtClean="0"/>
              <a:t> </a:t>
            </a:r>
            <a:r>
              <a:rPr lang="en-US" altLang="en-US" dirty="0" err="1" smtClean="0"/>
              <a:t>xác</a:t>
            </a:r>
            <a:r>
              <a:rPr lang="en-US" altLang="en-US" dirty="0" smtClean="0"/>
              <a:t> </a:t>
            </a:r>
            <a:r>
              <a:rPr lang="en-US" altLang="en-US" dirty="0" err="1" smtClean="0"/>
              <a:t>suất</a:t>
            </a:r>
            <a:r>
              <a:rPr lang="en-US" altLang="en-US" dirty="0" smtClean="0"/>
              <a:t> và </a:t>
            </a:r>
            <a:r>
              <a:rPr lang="en-US" altLang="en-US" dirty="0" err="1" smtClean="0"/>
              <a:t>mô</a:t>
            </a:r>
            <a:r>
              <a:rPr lang="en-US" altLang="en-US" dirty="0" smtClean="0"/>
              <a:t> </a:t>
            </a:r>
            <a:r>
              <a:rPr lang="en-US" altLang="en-US" dirty="0" err="1" smtClean="0"/>
              <a:t>hình</a:t>
            </a:r>
            <a:r>
              <a:rPr lang="en-US" altLang="en-US" dirty="0" smtClean="0"/>
              <a:t> phân </a:t>
            </a:r>
            <a:r>
              <a:rPr lang="en-US" altLang="en-US" dirty="0" err="1" smtClean="0"/>
              <a:t>phối</a:t>
            </a:r>
            <a:r>
              <a:rPr lang="en-US" altLang="en-US" dirty="0" smtClean="0"/>
              <a:t> </a:t>
            </a:r>
            <a:r>
              <a:rPr lang="en-US" altLang="en-US" dirty="0" err="1" smtClean="0"/>
              <a:t>xác</a:t>
            </a:r>
            <a:r>
              <a:rPr lang="en-US" altLang="en-US" dirty="0" smtClean="0"/>
              <a:t> </a:t>
            </a:r>
            <a:r>
              <a:rPr lang="en-US" altLang="en-US" dirty="0" err="1" smtClean="0"/>
              <a:t>suất</a:t>
            </a:r>
            <a:r>
              <a:rPr lang="en-US" altLang="en-US" dirty="0" smtClean="0"/>
              <a:t> </a:t>
            </a:r>
            <a:r>
              <a:rPr lang="en-US" altLang="en-US" dirty="0" err="1" smtClean="0"/>
              <a:t>xảy</a:t>
            </a:r>
            <a:r>
              <a:rPr lang="en-US" altLang="en-US" dirty="0" smtClean="0"/>
              <a:t> </a:t>
            </a:r>
            <a:r>
              <a:rPr lang="en-US" altLang="en-US" dirty="0" err="1" smtClean="0"/>
              <a:t>ra</a:t>
            </a:r>
            <a:r>
              <a:rPr lang="en-US" altLang="en-US" dirty="0" smtClean="0"/>
              <a:t> </a:t>
            </a:r>
            <a:r>
              <a:rPr lang="en-US" altLang="en-US" dirty="0" err="1" smtClean="0"/>
              <a:t>rủi</a:t>
            </a:r>
            <a:r>
              <a:rPr lang="en-US" altLang="en-US" dirty="0" smtClean="0"/>
              <a:t> </a:t>
            </a:r>
            <a:r>
              <a:rPr lang="en-US" altLang="en-US" dirty="0" err="1" smtClean="0"/>
              <a:t>ro</a:t>
            </a:r>
            <a:r>
              <a:rPr lang="en-US" altLang="en-US" dirty="0" smtClean="0"/>
              <a:t> của </a:t>
            </a:r>
            <a:r>
              <a:rPr lang="en-US" altLang="en-US" dirty="0" err="1" smtClean="0"/>
              <a:t>dự</a:t>
            </a:r>
            <a:r>
              <a:rPr lang="en-US" altLang="en-US" dirty="0" smtClean="0"/>
              <a:t> án</a:t>
            </a:r>
          </a:p>
          <a:p>
            <a:pPr lvl="1"/>
            <a:r>
              <a:rPr lang="en-US" altLang="en-US" dirty="0" err="1" smtClean="0"/>
              <a:t>Ước</a:t>
            </a:r>
            <a:r>
              <a:rPr lang="en-US" altLang="en-US" dirty="0" smtClean="0"/>
              <a:t> </a:t>
            </a:r>
            <a:r>
              <a:rPr lang="en-US" altLang="en-US" dirty="0" err="1" smtClean="0"/>
              <a:t>tính</a:t>
            </a:r>
            <a:r>
              <a:rPr lang="en-US" altLang="en-US" dirty="0" smtClean="0"/>
              <a:t> </a:t>
            </a:r>
            <a:r>
              <a:rPr lang="en-US" altLang="en-US" dirty="0" err="1" smtClean="0"/>
              <a:t>mất</a:t>
            </a:r>
            <a:r>
              <a:rPr lang="en-US" altLang="en-US" dirty="0" smtClean="0"/>
              <a:t> </a:t>
            </a:r>
            <a:r>
              <a:rPr lang="en-US" altLang="en-US" dirty="0" err="1" smtClean="0"/>
              <a:t>mát</a:t>
            </a:r>
            <a:r>
              <a:rPr lang="en-US" altLang="en-US" dirty="0" smtClean="0"/>
              <a:t> </a:t>
            </a:r>
            <a:r>
              <a:rPr lang="en-US" altLang="en-US" dirty="0" err="1" smtClean="0"/>
              <a:t>thiệt</a:t>
            </a:r>
            <a:r>
              <a:rPr lang="en-US" altLang="en-US" dirty="0" smtClean="0"/>
              <a:t> </a:t>
            </a:r>
            <a:r>
              <a:rPr lang="en-US" altLang="en-US" dirty="0" err="1" smtClean="0"/>
              <a:t>hại</a:t>
            </a:r>
            <a:r>
              <a:rPr lang="en-US" altLang="en-US" dirty="0" smtClean="0"/>
              <a:t> tài </a:t>
            </a:r>
            <a:r>
              <a:rPr lang="en-US" altLang="en-US" dirty="0" err="1" smtClean="0"/>
              <a:t>chính</a:t>
            </a:r>
            <a:r>
              <a:rPr lang="en-US" altLang="en-US" dirty="0" smtClean="0"/>
              <a:t> </a:t>
            </a:r>
            <a:r>
              <a:rPr lang="en-US" altLang="en-US" dirty="0" err="1" smtClean="0"/>
              <a:t>khi</a:t>
            </a:r>
            <a:r>
              <a:rPr lang="en-US" altLang="en-US" dirty="0" smtClean="0"/>
              <a:t> </a:t>
            </a:r>
            <a:r>
              <a:rPr lang="en-US" altLang="en-US" dirty="0" err="1" smtClean="0"/>
              <a:t>rủi</a:t>
            </a:r>
            <a:r>
              <a:rPr lang="en-US" altLang="en-US" dirty="0" smtClean="0"/>
              <a:t> </a:t>
            </a:r>
            <a:r>
              <a:rPr lang="en-US" altLang="en-US" dirty="0" err="1" smtClean="0"/>
              <a:t>ro</a:t>
            </a:r>
            <a:r>
              <a:rPr lang="en-US" altLang="en-US" dirty="0" smtClean="0"/>
              <a:t> </a:t>
            </a:r>
            <a:r>
              <a:rPr lang="en-US" altLang="en-US" dirty="0" err="1" smtClean="0"/>
              <a:t>thực</a:t>
            </a:r>
            <a:r>
              <a:rPr lang="en-US" altLang="en-US" dirty="0" smtClean="0"/>
              <a:t> sự </a:t>
            </a:r>
            <a:r>
              <a:rPr lang="en-US" altLang="en-US" dirty="0" err="1" smtClean="0"/>
              <a:t>xảy</a:t>
            </a:r>
            <a:r>
              <a:rPr lang="en-US" altLang="en-US" dirty="0" smtClean="0"/>
              <a:t> </a:t>
            </a:r>
            <a:r>
              <a:rPr lang="en-US" altLang="en-US" dirty="0" err="1" smtClean="0"/>
              <a:t>ra</a:t>
            </a:r>
            <a:endParaRPr lang="en-US" altLang="en-US" dirty="0" smtClean="0"/>
          </a:p>
          <a:p>
            <a:pPr lvl="1"/>
            <a:r>
              <a:rPr lang="en-US" altLang="en-US" dirty="0" smtClean="0"/>
              <a:t>Thể </a:t>
            </a:r>
            <a:r>
              <a:rPr lang="en-US" altLang="en-US" dirty="0" err="1" smtClean="0"/>
              <a:t>hiện</a:t>
            </a:r>
            <a:r>
              <a:rPr lang="en-US" altLang="en-US" dirty="0" smtClean="0"/>
              <a:t> </a:t>
            </a:r>
            <a:r>
              <a:rPr lang="en-US" altLang="en-US" dirty="0" err="1" smtClean="0"/>
              <a:t>số</a:t>
            </a:r>
            <a:r>
              <a:rPr lang="en-US" altLang="en-US" dirty="0" smtClean="0"/>
              <a:t> </a:t>
            </a:r>
            <a:r>
              <a:rPr lang="en-US" altLang="en-US" dirty="0" err="1" smtClean="0"/>
              <a:t>liệu</a:t>
            </a:r>
            <a:r>
              <a:rPr lang="en-US" altLang="en-US" dirty="0" smtClean="0"/>
              <a:t>: </a:t>
            </a:r>
            <a:r>
              <a:rPr lang="en-US" altLang="en-US" dirty="0" err="1" smtClean="0"/>
              <a:t>Xây</a:t>
            </a:r>
            <a:r>
              <a:rPr lang="en-US" altLang="en-US" dirty="0" smtClean="0"/>
              <a:t> </a:t>
            </a:r>
            <a:r>
              <a:rPr lang="en-US" altLang="en-US" dirty="0" err="1" smtClean="0"/>
              <a:t>dựng</a:t>
            </a:r>
            <a:r>
              <a:rPr lang="en-US" altLang="en-US" dirty="0" smtClean="0"/>
              <a:t> ma </a:t>
            </a:r>
            <a:r>
              <a:rPr lang="en-US" altLang="en-US" dirty="0" err="1" smtClean="0"/>
              <a:t>trận</a:t>
            </a:r>
            <a:r>
              <a:rPr lang="en-US" altLang="en-US" dirty="0" smtClean="0"/>
              <a:t> </a:t>
            </a:r>
            <a:r>
              <a:rPr lang="en-US" altLang="en-US" dirty="0" err="1" smtClean="0"/>
              <a:t>tác</a:t>
            </a:r>
            <a:r>
              <a:rPr lang="en-US" altLang="en-US" dirty="0" smtClean="0"/>
              <a:t> </a:t>
            </a:r>
            <a:r>
              <a:rPr lang="en-US" altLang="en-US" dirty="0" err="1" smtClean="0"/>
              <a:t>động</a:t>
            </a:r>
            <a:r>
              <a:rPr lang="en-US" altLang="en-US" dirty="0" smtClean="0"/>
              <a:t> và </a:t>
            </a:r>
            <a:r>
              <a:rPr lang="en-US" altLang="en-US" dirty="0" err="1" smtClean="0"/>
              <a:t>xác</a:t>
            </a:r>
            <a:r>
              <a:rPr lang="en-US" altLang="en-US" dirty="0" smtClean="0"/>
              <a:t> </a:t>
            </a:r>
            <a:r>
              <a:rPr lang="en-US" altLang="en-US" dirty="0" err="1" smtClean="0"/>
              <a:t>suất</a:t>
            </a:r>
            <a:r>
              <a:rPr lang="en-US" altLang="en-US" dirty="0" smtClean="0"/>
              <a:t> của </a:t>
            </a:r>
            <a:r>
              <a:rPr lang="en-US" altLang="en-US" dirty="0" err="1" smtClean="0"/>
              <a:t>rủi</a:t>
            </a:r>
            <a:r>
              <a:rPr lang="en-US" altLang="en-US" dirty="0" smtClean="0"/>
              <a:t> </a:t>
            </a:r>
            <a:r>
              <a:rPr lang="en-US" altLang="en-US" dirty="0" err="1" smtClean="0"/>
              <a:t>ro</a:t>
            </a:r>
            <a:endParaRPr lang="en-US" altLang="en-US" dirty="0" smtClean="0"/>
          </a:p>
          <a:p>
            <a:pPr lvl="1"/>
            <a:r>
              <a:rPr lang="en-US" altLang="en-US" dirty="0" err="1" smtClean="0"/>
              <a:t>Lập</a:t>
            </a:r>
            <a:r>
              <a:rPr lang="en-US" altLang="en-US" dirty="0" smtClean="0"/>
              <a:t> </a:t>
            </a: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bài</a:t>
            </a:r>
            <a:r>
              <a:rPr lang="en-US" altLang="en-US" dirty="0" smtClean="0"/>
              <a:t> </a:t>
            </a:r>
            <a:r>
              <a:rPr lang="en-US" altLang="en-US" dirty="0" err="1" smtClean="0"/>
              <a:t>toán</a:t>
            </a:r>
            <a:r>
              <a:rPr lang="en-US" altLang="en-US" dirty="0" smtClean="0"/>
              <a:t> </a:t>
            </a:r>
            <a:r>
              <a:rPr lang="en-US" altLang="en-US" dirty="0" err="1" smtClean="0"/>
              <a:t>quản</a:t>
            </a:r>
            <a:r>
              <a:rPr lang="en-US" altLang="en-US" dirty="0" smtClean="0"/>
              <a:t> </a:t>
            </a:r>
            <a:r>
              <a:rPr lang="en-US" altLang="en-US" dirty="0" err="1" smtClean="0"/>
              <a:t>lý</a:t>
            </a:r>
            <a:endParaRPr lang="en-US" altLang="en-US" dirty="0" smtClean="0"/>
          </a:p>
        </p:txBody>
      </p:sp>
      <p:sp>
        <p:nvSpPr>
          <p:cNvPr id="5" name="Slide Number Placeholder 4"/>
          <p:cNvSpPr>
            <a:spLocks noGrp="1"/>
          </p:cNvSpPr>
          <p:nvPr>
            <p:ph type="sldNum" sz="quarter" idx="12"/>
          </p:nvPr>
        </p:nvSpPr>
        <p:spPr/>
        <p:txBody>
          <a:bodyPr/>
          <a:lstStyle/>
          <a:p>
            <a:fld id="{F2BA7E67-44F4-4E06-886A-1693B7444DEB}" type="slidenum">
              <a:rPr lang="en-US" smtClean="0"/>
              <a:pPr/>
              <a:t>28</a:t>
            </a:fld>
            <a:endParaRPr lang="en-US" dirty="0"/>
          </a:p>
        </p:txBody>
      </p:sp>
      <p:sp>
        <p:nvSpPr>
          <p:cNvPr id="4" name="Content Placeholder 3"/>
          <p:cNvSpPr>
            <a:spLocks noGrp="1"/>
          </p:cNvSpPr>
          <p:nvPr>
            <p:ph sz="half" idx="2"/>
          </p:nvPr>
        </p:nvSpPr>
        <p:spPr/>
        <p:txBody>
          <a:bodyPr>
            <a:normAutofit/>
          </a:bodyPr>
          <a:lstStyle/>
          <a:p>
            <a:r>
              <a:rPr lang="en-US" altLang="en-US" dirty="0"/>
              <a:t>Quantitative: probable, financial loss when it occurs. Quantify the negative impact of risks on the project into financial figures to manage</a:t>
            </a:r>
          </a:p>
          <a:p>
            <a:pPr lvl="1"/>
            <a:r>
              <a:rPr lang="en-US" altLang="en-US" dirty="0"/>
              <a:t>Assess the probability and distribution model of project's probability of occurrence of risks</a:t>
            </a:r>
          </a:p>
          <a:p>
            <a:pPr lvl="1"/>
            <a:r>
              <a:rPr lang="en-US" altLang="en-US" dirty="0"/>
              <a:t>Estimate the financial loss when the actual risk occurs</a:t>
            </a:r>
          </a:p>
          <a:p>
            <a:pPr lvl="1"/>
            <a:r>
              <a:rPr lang="en-US" altLang="en-US" dirty="0"/>
              <a:t>Present the data: Develop the impact matrix and the probability of risk</a:t>
            </a:r>
          </a:p>
          <a:p>
            <a:pPr lvl="1"/>
            <a:r>
              <a:rPr lang="en-US" altLang="en-US" dirty="0"/>
              <a:t>Modeling management problems</a:t>
            </a:r>
          </a:p>
        </p:txBody>
      </p:sp>
    </p:spTree>
    <p:extLst>
      <p:ext uri="{BB962C8B-B14F-4D97-AF65-F5344CB8AC3E}">
        <p14:creationId xmlns:p14="http://schemas.microsoft.com/office/powerpoint/2010/main" val="3321597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0" y="-93025"/>
            <a:ext cx="6096000" cy="430887"/>
          </a:xfrm>
          <a:prstGeom prst="rect">
            <a:avLst/>
          </a:prstGeom>
          <a:noFill/>
        </p:spPr>
        <p:txBody>
          <a:bodyPr wrap="square" rtlCol="0">
            <a:spAutoFit/>
          </a:bodyPr>
          <a:lstStyle/>
          <a:p>
            <a:r>
              <a:rPr lang="en-US" sz="22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Quantitative Risk Analysis Tools and Techniques</a:t>
            </a:r>
            <a:endPar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246478" y="346208"/>
            <a:ext cx="5974081" cy="6186309"/>
          </a:xfrm>
          <a:prstGeom prst="rect">
            <a:avLst/>
          </a:prstGeom>
          <a:noFill/>
        </p:spPr>
        <p:txBody>
          <a:bodyPr wrap="square" rtlCol="0">
            <a:spAutoFit/>
          </a:bodyPr>
          <a:lstStyle/>
          <a:p>
            <a:r>
              <a:rPr lang="en-US" sz="1650" b="1" dirty="0">
                <a:latin typeface="Times New Roman" panose="02020603050405020304" pitchFamily="18" charset="0"/>
                <a:cs typeface="Times New Roman" panose="02020603050405020304" pitchFamily="18" charset="0"/>
              </a:rPr>
              <a:t>      Some key tools and techniques to use to identify risks are :</a:t>
            </a:r>
            <a:endParaRPr lang="en-US" sz="1650" b="1"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50" dirty="0">
                <a:latin typeface="Times New Roman" panose="02020603050405020304" pitchFamily="18" charset="0"/>
                <a:cs typeface="Times New Roman" panose="02020603050405020304" pitchFamily="18" charset="0"/>
              </a:rPr>
              <a:t>Data gathering and representation techniques</a:t>
            </a:r>
          </a:p>
          <a:p>
            <a:pPr marL="1200150" lvl="2" indent="-285750">
              <a:buFont typeface="Arial" panose="020B0604020202020204" pitchFamily="34" charset="0"/>
              <a:buChar char="•"/>
            </a:pPr>
            <a:r>
              <a:rPr lang="en-US" sz="1650" dirty="0">
                <a:latin typeface="Times New Roman" panose="02020603050405020304" pitchFamily="18" charset="0"/>
                <a:cs typeface="Times New Roman" panose="02020603050405020304" pitchFamily="18" charset="0"/>
              </a:rPr>
              <a:t>Interviewing – used to quantify the probability and impact of risks on the objectives of the project</a:t>
            </a:r>
          </a:p>
          <a:p>
            <a:pPr marL="1200150" lvl="2" indent="-285750">
              <a:buFont typeface="Arial" panose="020B0604020202020204" pitchFamily="34" charset="0"/>
              <a:buChar char="•"/>
            </a:pPr>
            <a:r>
              <a:rPr lang="en-US" sz="1650" dirty="0">
                <a:latin typeface="Times New Roman" panose="02020603050405020304" pitchFamily="18" charset="0"/>
                <a:cs typeface="Times New Roman" panose="02020603050405020304" pitchFamily="18" charset="0"/>
              </a:rPr>
              <a:t>Probability distributions – used to represent uncertainty in values (continuous) or uncertain events (discrete)</a:t>
            </a:r>
          </a:p>
          <a:p>
            <a:pPr marL="1200150" lvl="2" indent="-285750">
              <a:buFont typeface="Arial" panose="020B0604020202020204" pitchFamily="34" charset="0"/>
              <a:buChar char="•"/>
            </a:pPr>
            <a:r>
              <a:rPr lang="en-US" sz="1650" dirty="0">
                <a:latin typeface="Times New Roman" panose="02020603050405020304" pitchFamily="18" charset="0"/>
                <a:cs typeface="Times New Roman" panose="02020603050405020304" pitchFamily="18" charset="0"/>
              </a:rPr>
              <a:t>Expert judgment – use subject matter experts internal or external to the organization to validate data and techniques</a:t>
            </a:r>
          </a:p>
          <a:p>
            <a:pPr marL="742950" lvl="1" indent="-285750">
              <a:buFont typeface="Wingdings" panose="05000000000000000000" pitchFamily="2" charset="2"/>
              <a:buChar char="§"/>
            </a:pPr>
            <a:r>
              <a:rPr lang="en-US" sz="1650" dirty="0">
                <a:latin typeface="Times New Roman" panose="02020603050405020304" pitchFamily="18" charset="0"/>
                <a:cs typeface="Times New Roman" panose="02020603050405020304" pitchFamily="18" charset="0"/>
              </a:rPr>
              <a:t>Quantitative risk analysis and modeling techniques Sensitivity analysis – helps to </a:t>
            </a:r>
            <a:r>
              <a:rPr lang="en-US" sz="1650" dirty="0" smtClean="0">
                <a:latin typeface="Times New Roman" panose="02020603050405020304" pitchFamily="18" charset="0"/>
                <a:cs typeface="Times New Roman" panose="02020603050405020304" pitchFamily="18" charset="0"/>
              </a:rPr>
              <a:t>determine </a:t>
            </a:r>
            <a:r>
              <a:rPr lang="en-US" sz="1650" dirty="0">
                <a:latin typeface="Times New Roman" panose="02020603050405020304" pitchFamily="18" charset="0"/>
                <a:cs typeface="Times New Roman" panose="02020603050405020304" pitchFamily="18" charset="0"/>
              </a:rPr>
              <a:t>which risks have the most potential impact on the project</a:t>
            </a:r>
          </a:p>
          <a:p>
            <a:pPr marL="1200150" lvl="2" indent="-285750">
              <a:buFont typeface="Arial" panose="020B0604020202020204" pitchFamily="34" charset="0"/>
              <a:buChar char="•"/>
            </a:pPr>
            <a:r>
              <a:rPr lang="en-US" sz="1650" dirty="0">
                <a:latin typeface="Times New Roman" panose="02020603050405020304" pitchFamily="18" charset="0"/>
                <a:cs typeface="Times New Roman" panose="02020603050405020304" pitchFamily="18" charset="0"/>
              </a:rPr>
              <a:t>Expected monetary value analysis – statistical concept that calculates the average  outcome when the future includes scenarios that may or may not happen</a:t>
            </a:r>
          </a:p>
          <a:p>
            <a:pPr marL="1200150" lvl="2" indent="-285750">
              <a:buFont typeface="Arial" panose="020B0604020202020204" pitchFamily="34" charset="0"/>
              <a:buChar char="•"/>
            </a:pPr>
            <a:r>
              <a:rPr lang="en-US" sz="1650" dirty="0">
                <a:latin typeface="Times New Roman" panose="02020603050405020304" pitchFamily="18" charset="0"/>
                <a:cs typeface="Times New Roman" panose="02020603050405020304" pitchFamily="18" charset="0"/>
              </a:rPr>
              <a:t>Decision tree analysis – usually structured using a decision tree diagram that describes a situation under consideration and the implications of each of the available choices and possible</a:t>
            </a:r>
          </a:p>
          <a:p>
            <a:pPr marL="1200150" lvl="2" indent="-285750">
              <a:buFont typeface="Arial" panose="020B0604020202020204" pitchFamily="34" charset="0"/>
              <a:buChar char="•"/>
            </a:pPr>
            <a:r>
              <a:rPr lang="en-US" sz="1650" dirty="0">
                <a:latin typeface="Times New Roman" panose="02020603050405020304" pitchFamily="18" charset="0"/>
                <a:cs typeface="Times New Roman" panose="02020603050405020304" pitchFamily="18" charset="0"/>
              </a:rPr>
              <a:t>Modeling and simulation – translates the uncertainties specified at a detailed level of the project into their potential impact on project objectives</a:t>
            </a:r>
          </a:p>
          <a:p>
            <a:pPr lvl="2"/>
            <a:r>
              <a:rPr lang="en-US" sz="1650" i="1"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xmlns="" id="{B74FAA26-4B4D-42A8-A4AE-A815C4D59F3F}"/>
              </a:ext>
            </a:extLst>
          </p:cNvPr>
          <p:cNvSpPr txBox="1"/>
          <p:nvPr/>
        </p:nvSpPr>
        <p:spPr>
          <a:xfrm>
            <a:off x="5891042" y="-88852"/>
            <a:ext cx="6301935" cy="430887"/>
          </a:xfrm>
          <a:prstGeom prst="rect">
            <a:avLst/>
          </a:prstGeom>
          <a:noFill/>
        </p:spPr>
        <p:txBody>
          <a:bodyPr wrap="square" rtlCol="0">
            <a:spAutoFit/>
          </a:bodyPr>
          <a:lstStyle/>
          <a:p>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cụ</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kỹ</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thuật</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tích</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ợng</a:t>
            </a:r>
            <a:endPar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038479B-3FA5-4245-AF8B-A593FCEE7D62}"/>
              </a:ext>
            </a:extLst>
          </p:cNvPr>
          <p:cNvSpPr txBox="1"/>
          <p:nvPr/>
        </p:nvSpPr>
        <p:spPr>
          <a:xfrm>
            <a:off x="5901953" y="401529"/>
            <a:ext cx="6217919" cy="5932393"/>
          </a:xfrm>
          <a:prstGeom prst="rect">
            <a:avLst/>
          </a:prstGeom>
          <a:noFill/>
        </p:spPr>
        <p:txBody>
          <a:bodyPr wrap="square" rtlCol="0">
            <a:spAutoFit/>
          </a:bodyPr>
          <a:lstStyle/>
          <a:p>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Một</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số</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công</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cụ</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và</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kĩ</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thuật</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chính</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sử</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dụng</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để</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xác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định</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rủi</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ro</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là</a:t>
            </a:r>
            <a:r>
              <a:rPr lang="en-US" sz="1650"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50" dirty="0">
                <a:solidFill>
                  <a:srgbClr val="197EC6"/>
                </a:solidFill>
                <a:latin typeface="Times New Roman" panose="02020603050405020304" pitchFamily="18" charset="0"/>
                <a:cs typeface="Times New Roman" panose="02020603050405020304" pitchFamily="18" charset="0"/>
              </a:rPr>
              <a:t>Thu </a:t>
            </a:r>
            <a:r>
              <a:rPr lang="en-US" sz="1650" dirty="0" err="1">
                <a:solidFill>
                  <a:srgbClr val="197EC6"/>
                </a:solidFill>
                <a:latin typeface="Times New Roman" panose="02020603050405020304" pitchFamily="18" charset="0"/>
                <a:cs typeface="Times New Roman" panose="02020603050405020304" pitchFamily="18" charset="0"/>
              </a:rPr>
              <a:t>thập</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dữ</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liệu</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và</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kỹ</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thuật</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biểu</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diễn</a:t>
            </a: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sz="1650" dirty="0">
                <a:solidFill>
                  <a:srgbClr val="197EC6"/>
                </a:solidFill>
                <a:latin typeface="Times New Roman" panose="02020603050405020304" pitchFamily="18" charset="0"/>
                <a:cs typeface="Times New Roman" panose="02020603050405020304" pitchFamily="18" charset="0"/>
              </a:rPr>
              <a:t>Phỏng vấn - sử dụng để định lượng xác suất và tác động của rủi ro đối với các mục tiêu của dự án</a:t>
            </a: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sz="1650" dirty="0">
                <a:solidFill>
                  <a:srgbClr val="197EC6"/>
                </a:solidFill>
                <a:latin typeface="Times New Roman" panose="02020603050405020304" pitchFamily="18" charset="0"/>
                <a:cs typeface="Times New Roman" panose="02020603050405020304" pitchFamily="18" charset="0"/>
              </a:rPr>
              <a:t>Phân phối xác suất - được sử dụng để đại diện cho sự không chắc chắn trong các giá trị (liên tục) hoặc các sự kiện không chắc chắn (rời rạc)</a:t>
            </a: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650" dirty="0" err="1">
                <a:solidFill>
                  <a:srgbClr val="197EC6"/>
                </a:solidFill>
                <a:latin typeface="Times New Roman" panose="02020603050405020304" pitchFamily="18" charset="0"/>
                <a:cs typeface="Times New Roman" panose="02020603050405020304" pitchFamily="18" charset="0"/>
              </a:rPr>
              <a:t>Đánh</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giá</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chuyên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gia</a:t>
            </a:r>
            <a:r>
              <a:rPr lang="en-US" sz="1650" dirty="0">
                <a:solidFill>
                  <a:srgbClr val="197EC6"/>
                </a:solidFill>
                <a:latin typeface="Times New Roman" panose="02020603050405020304" pitchFamily="18" charset="0"/>
                <a:cs typeface="Times New Roman" panose="02020603050405020304" pitchFamily="18" charset="0"/>
              </a:rPr>
              <a:t> - </a:t>
            </a:r>
            <a:r>
              <a:rPr lang="en-US" sz="1650" dirty="0" err="1">
                <a:solidFill>
                  <a:srgbClr val="197EC6"/>
                </a:solidFill>
                <a:latin typeface="Times New Roman" panose="02020603050405020304" pitchFamily="18" charset="0"/>
                <a:cs typeface="Times New Roman" panose="02020603050405020304" pitchFamily="18" charset="0"/>
              </a:rPr>
              <a:t>sử</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dụng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chuyên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gia</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trong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nội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bộ</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hoặc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bên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ngoài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để</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tổ</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chức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xác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nhận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dữ</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liệu</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và</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kỹ</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thuật</a:t>
            </a:r>
            <a:endParaRPr lang="en-US" sz="165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50" dirty="0">
                <a:solidFill>
                  <a:srgbClr val="197EC6"/>
                </a:solidFill>
                <a:latin typeface="Times New Roman" panose="02020603050405020304" pitchFamily="18" charset="0"/>
                <a:cs typeface="Times New Roman" panose="02020603050405020304" pitchFamily="18" charset="0"/>
              </a:rPr>
              <a:t>Phân tích rủi ro định lượng và kỹ thuật lập mô hình</a:t>
            </a:r>
            <a:endParaRPr lang="en-US" sz="1650" dirty="0">
              <a:solidFill>
                <a:srgbClr val="197EC6"/>
              </a:solidFill>
              <a:latin typeface="Times New Roman" panose="02020603050405020304" pitchFamily="18" charset="0"/>
              <a:cs typeface="Times New Roman" panose="02020603050405020304" pitchFamily="18" charset="0"/>
            </a:endParaRPr>
          </a:p>
          <a:p>
            <a:pPr lvl="2"/>
            <a:r>
              <a:rPr lang="en-US" sz="1650" dirty="0" err="1">
                <a:solidFill>
                  <a:srgbClr val="197EC6"/>
                </a:solidFill>
                <a:latin typeface="Times New Roman" panose="02020603050405020304" pitchFamily="18" charset="0"/>
                <a:cs typeface="Times New Roman" panose="02020603050405020304" pitchFamily="18" charset="0"/>
              </a:rPr>
              <a:t>Phân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tích</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độ</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nhạy</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cảm</a:t>
            </a:r>
            <a:r>
              <a:rPr lang="en-US" sz="1650" dirty="0">
                <a:solidFill>
                  <a:srgbClr val="197EC6"/>
                </a:solidFill>
                <a:latin typeface="Times New Roman" panose="02020603050405020304" pitchFamily="18" charset="0"/>
                <a:cs typeface="Times New Roman" panose="02020603050405020304" pitchFamily="18" charset="0"/>
              </a:rPr>
              <a:t> - </a:t>
            </a:r>
            <a:r>
              <a:rPr lang="en-US" sz="1650" dirty="0" err="1">
                <a:solidFill>
                  <a:srgbClr val="197EC6"/>
                </a:solidFill>
                <a:latin typeface="Times New Roman" panose="02020603050405020304" pitchFamily="18" charset="0"/>
                <a:cs typeface="Times New Roman" panose="02020603050405020304" pitchFamily="18" charset="0"/>
              </a:rPr>
              <a:t>giúp</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xác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định</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rủi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nào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có</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động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tiềm</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ẩn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nhất</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đối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với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dự</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án</a:t>
            </a: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650" dirty="0" err="1">
                <a:solidFill>
                  <a:srgbClr val="197EC6"/>
                </a:solidFill>
                <a:latin typeface="Times New Roman" panose="02020603050405020304" pitchFamily="18" charset="0"/>
                <a:cs typeface="Times New Roman" panose="02020603050405020304" pitchFamily="18" charset="0"/>
              </a:rPr>
              <a:t>Phân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tích</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giá</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trị</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tiền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tệ</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dự</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kiến</a:t>
            </a:r>
            <a:r>
              <a:rPr lang="en-US" sz="1650" dirty="0">
                <a:solidFill>
                  <a:srgbClr val="197EC6"/>
                </a:solidFill>
                <a:latin typeface="Times New Roman" panose="02020603050405020304" pitchFamily="18" charset="0"/>
                <a:cs typeface="Times New Roman" panose="02020603050405020304" pitchFamily="18" charset="0"/>
              </a:rPr>
              <a:t> - </a:t>
            </a:r>
            <a:r>
              <a:rPr lang="vi-VN" sz="1650" dirty="0">
                <a:solidFill>
                  <a:srgbClr val="197EC6"/>
                </a:solidFill>
                <a:latin typeface="Times New Roman" panose="02020603050405020304" pitchFamily="18" charset="0"/>
                <a:cs typeface="Times New Roman" panose="02020603050405020304" pitchFamily="18" charset="0"/>
              </a:rPr>
              <a:t>khái niệm thống kê tính kết quả trung bình khi tương lai bao gồm các kịch bản có thể hoặc không thể xảy ra</a:t>
            </a: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sz="1650" dirty="0">
                <a:solidFill>
                  <a:srgbClr val="197EC6"/>
                </a:solidFill>
                <a:latin typeface="Times New Roman" panose="02020603050405020304" pitchFamily="18" charset="0"/>
                <a:cs typeface="Times New Roman" panose="02020603050405020304" pitchFamily="18" charset="0"/>
              </a:rPr>
              <a:t>Phân tích cây quyết định - thường được cấu trúc bằng sơ đồ cây quyết định </a:t>
            </a:r>
            <a:r>
              <a:rPr lang="en-US" sz="1650" dirty="0" err="1">
                <a:solidFill>
                  <a:srgbClr val="197EC6"/>
                </a:solidFill>
                <a:latin typeface="Times New Roman" panose="02020603050405020304" pitchFamily="18" charset="0"/>
                <a:cs typeface="Times New Roman" panose="02020603050405020304" pitchFamily="18" charset="0"/>
              </a:rPr>
              <a:t>mà</a:t>
            </a:r>
            <a:r>
              <a:rPr lang="en-US" sz="1650" dirty="0">
                <a:solidFill>
                  <a:srgbClr val="197EC6"/>
                </a:solidFill>
                <a:latin typeface="Times New Roman" panose="02020603050405020304" pitchFamily="18" charset="0"/>
                <a:cs typeface="Times New Roman" panose="02020603050405020304" pitchFamily="18" charset="0"/>
              </a:rPr>
              <a:t> </a:t>
            </a:r>
            <a:r>
              <a:rPr lang="vi-VN" sz="1650" dirty="0">
                <a:solidFill>
                  <a:srgbClr val="197EC6"/>
                </a:solidFill>
                <a:latin typeface="Times New Roman" panose="02020603050405020304" pitchFamily="18" charset="0"/>
                <a:cs typeface="Times New Roman" panose="02020603050405020304" pitchFamily="18" charset="0"/>
              </a:rPr>
              <a:t>mô tả một tình huống được xem xét và </a:t>
            </a:r>
            <a:r>
              <a:rPr lang="en-US" sz="1650" dirty="0" err="1">
                <a:solidFill>
                  <a:srgbClr val="197EC6"/>
                </a:solidFill>
                <a:latin typeface="Times New Roman" panose="02020603050405020304" pitchFamily="18" charset="0"/>
                <a:cs typeface="Times New Roman" panose="02020603050405020304" pitchFamily="18" charset="0"/>
              </a:rPr>
              <a:t>hàm</a:t>
            </a:r>
            <a:r>
              <a:rPr lang="en-US" sz="1650" dirty="0">
                <a:solidFill>
                  <a:srgbClr val="197EC6"/>
                </a:solidFill>
                <a:latin typeface="Times New Roman" panose="02020603050405020304" pitchFamily="18" charset="0"/>
                <a:cs typeface="Times New Roman" panose="02020603050405020304" pitchFamily="18" charset="0"/>
              </a:rPr>
              <a:t> ý </a:t>
            </a:r>
            <a:r>
              <a:rPr lang="vi-VN" sz="1650" dirty="0">
                <a:solidFill>
                  <a:srgbClr val="197EC6"/>
                </a:solidFill>
                <a:latin typeface="Times New Roman" panose="02020603050405020304" pitchFamily="18" charset="0"/>
                <a:cs typeface="Times New Roman" panose="02020603050405020304" pitchFamily="18" charset="0"/>
              </a:rPr>
              <a:t>mỗi lựa chọn có sẵn và có thể</a:t>
            </a: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sz="1650"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650" dirty="0" err="1">
                <a:solidFill>
                  <a:srgbClr val="197EC6"/>
                </a:solidFill>
                <a:latin typeface="Times New Roman" panose="02020603050405020304" pitchFamily="18" charset="0"/>
                <a:cs typeface="Times New Roman" panose="02020603050405020304" pitchFamily="18" charset="0"/>
              </a:rPr>
              <a:t>Mô</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hình</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và</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mô</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phỏng</a:t>
            </a:r>
            <a:r>
              <a:rPr lang="en-US" sz="1650" dirty="0">
                <a:solidFill>
                  <a:srgbClr val="197EC6"/>
                </a:solidFill>
                <a:latin typeface="Times New Roman" panose="02020603050405020304" pitchFamily="18" charset="0"/>
                <a:cs typeface="Times New Roman" panose="02020603050405020304" pitchFamily="18" charset="0"/>
              </a:rPr>
              <a:t> - </a:t>
            </a:r>
            <a:r>
              <a:rPr lang="vi-VN" sz="1650" dirty="0">
                <a:solidFill>
                  <a:srgbClr val="197EC6"/>
                </a:solidFill>
                <a:latin typeface="Times New Roman" panose="02020603050405020304" pitchFamily="18" charset="0"/>
                <a:cs typeface="Times New Roman" panose="02020603050405020304" pitchFamily="18" charset="0"/>
              </a:rPr>
              <a:t>chuyển sự không chắc chắn được xác định ở mức độ chi tiết của dự án vào tác động tiềm ẩn của chúng tới các mục tiêu của dự án</a:t>
            </a:r>
            <a:endParaRPr lang="en-US" sz="165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182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020" y="857518"/>
            <a:ext cx="4662854" cy="2862322"/>
          </a:xfrm>
          <a:prstGeom prst="rect">
            <a:avLst/>
          </a:prstGeom>
        </p:spPr>
        <p:txBody>
          <a:bodyPr wrap="square">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Progress</a:t>
            </a:r>
          </a:p>
          <a:p>
            <a:r>
              <a:rPr lang="en-US" dirty="0">
                <a:latin typeface="Times New Roman" panose="02020603050405020304" pitchFamily="18" charset="0"/>
                <a:cs typeface="Times New Roman" panose="02020603050405020304" pitchFamily="18" charset="0"/>
              </a:rPr>
              <a:t>         Accountability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Class discussion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Team Exercise 9-1 : Risk Management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Guide to the Project Management Body of Knowledge (PMBOK Guide Third Edition), Pennsylvania : Project Manager Institute.</a:t>
            </a:r>
          </a:p>
        </p:txBody>
      </p:sp>
      <p:sp>
        <p:nvSpPr>
          <p:cNvPr id="4" name="Rectangle 3">
            <a:extLst>
              <a:ext uri="{FF2B5EF4-FFF2-40B4-BE49-F238E27FC236}">
                <a16:creationId xmlns:a16="http://schemas.microsoft.com/office/drawing/2014/main" xmlns="" id="{89EEB025-CF9B-4E0A-BCEB-0C5ED8F1D880}"/>
              </a:ext>
            </a:extLst>
          </p:cNvPr>
          <p:cNvSpPr/>
          <p:nvPr/>
        </p:nvSpPr>
        <p:spPr>
          <a:xfrm>
            <a:off x="6490481" y="857518"/>
            <a:ext cx="5274799" cy="2862322"/>
          </a:xfrm>
          <a:prstGeom prst="rect">
            <a:avLst/>
          </a:prstGeom>
        </p:spPr>
        <p:txBody>
          <a:bodyPr wrap="square">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Cách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kiểm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endParaRPr lang="en-US" b="1"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lớp</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9-1 :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197EC6"/>
                </a:solidFill>
                <a:latin typeface="Times New Roman" panose="02020603050405020304" pitchFamily="18" charset="0"/>
                <a:cs typeface="Times New Roman" panose="02020603050405020304" pitchFamily="18" charset="0"/>
              </a:rPr>
              <a:t>References (</a:t>
            </a: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tham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khảo</a:t>
            </a:r>
            <a:r>
              <a:rPr lang="en-US" b="1" dirty="0">
                <a:solidFill>
                  <a:srgbClr val="197EC6"/>
                </a:solidFill>
                <a:latin typeface="Times New Roman" panose="02020603050405020304" pitchFamily="18" charset="0"/>
                <a:cs typeface="Times New Roman" panose="02020603050405020304" pitchFamily="18" charset="0"/>
              </a:rPr>
              <a:t>)</a:t>
            </a:r>
          </a:p>
          <a:p>
            <a:pPr lvl="1"/>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(PMBOK Guide Third Edition), Pennsylvania: </a:t>
            </a:r>
            <a:r>
              <a:rPr lang="en-US" dirty="0" err="1">
                <a:solidFill>
                  <a:srgbClr val="197EC6"/>
                </a:solidFill>
                <a:latin typeface="Times New Roman" panose="02020603050405020304" pitchFamily="18" charset="0"/>
                <a:cs typeface="Times New Roman" panose="02020603050405020304" pitchFamily="18" charset="0"/>
              </a:rPr>
              <a:t>Viện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pPr lvl="1"/>
            <a:endParaRPr lang="en-US" dirty="0">
              <a:solidFill>
                <a:srgbClr val="197EC6"/>
              </a:solidFill>
            </a:endParaRPr>
          </a:p>
        </p:txBody>
      </p:sp>
    </p:spTree>
    <p:extLst>
      <p:ext uri="{BB962C8B-B14F-4D97-AF65-F5344CB8AC3E}">
        <p14:creationId xmlns:p14="http://schemas.microsoft.com/office/powerpoint/2010/main" val="1095043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6"/>
          <p:cNvSpPr>
            <a:spLocks noGrp="1"/>
          </p:cNvSpPr>
          <p:nvPr>
            <p:ph type="sldNum" sz="quarter" idx="12"/>
          </p:nvPr>
        </p:nvSpPr>
        <p:spPr/>
        <p:txBody>
          <a:bodyPr/>
          <a:lstStyle/>
          <a:p>
            <a:pPr lvl="1"/>
            <a:fld id="{6C97AC27-B271-446D-98D8-F7D23928FA03}" type="slidenum">
              <a:rPr lang="en-US" altLang="en-US"/>
              <a:pPr lvl="1"/>
              <a:t>30</a:t>
            </a:fld>
            <a:endParaRPr lang="en-US" altLang="en-US">
              <a:latin typeface="Times New Roman" pitchFamily="18" charset="0"/>
            </a:endParaRPr>
          </a:p>
        </p:txBody>
      </p:sp>
      <p:sp>
        <p:nvSpPr>
          <p:cNvPr id="1083394" name="Rectangle 2"/>
          <p:cNvSpPr>
            <a:spLocks noGrp="1" noChangeArrowheads="1"/>
          </p:cNvSpPr>
          <p:nvPr>
            <p:ph type="title"/>
          </p:nvPr>
        </p:nvSpPr>
        <p:spPr/>
        <p:txBody>
          <a:bodyPr>
            <a:normAutofit fontScale="90000"/>
          </a:bodyPr>
          <a:lstStyle/>
          <a:p>
            <a:r>
              <a:rPr lang="en-US" altLang="en-US" dirty="0"/>
              <a:t>Make a risk analysis </a:t>
            </a:r>
            <a:r>
              <a:rPr lang="en-US" altLang="en-US" dirty="0" smtClean="0"/>
              <a:t>table</a:t>
            </a:r>
            <a:br>
              <a:rPr lang="en-US" altLang="en-US" dirty="0" smtClean="0"/>
            </a:br>
            <a:r>
              <a:rPr lang="en-AU" altLang="en-US" dirty="0" err="1" smtClean="0">
                <a:solidFill>
                  <a:srgbClr val="0070C0"/>
                </a:solidFill>
              </a:rPr>
              <a:t>Lập</a:t>
            </a:r>
            <a:r>
              <a:rPr lang="en-AU" altLang="en-US" dirty="0" smtClean="0">
                <a:solidFill>
                  <a:srgbClr val="0070C0"/>
                </a:solidFill>
              </a:rPr>
              <a:t> </a:t>
            </a:r>
            <a:r>
              <a:rPr lang="en-AU" altLang="en-US" dirty="0" err="1" smtClean="0">
                <a:solidFill>
                  <a:srgbClr val="0070C0"/>
                </a:solidFill>
              </a:rPr>
              <a:t>bảng</a:t>
            </a:r>
            <a:r>
              <a:rPr lang="en-AU" altLang="en-US" dirty="0" smtClean="0">
                <a:solidFill>
                  <a:srgbClr val="0070C0"/>
                </a:solidFill>
              </a:rPr>
              <a:t> </a:t>
            </a:r>
            <a:r>
              <a:rPr lang="en-AU" altLang="en-US" dirty="0" err="1">
                <a:solidFill>
                  <a:srgbClr val="0070C0"/>
                </a:solidFill>
              </a:rPr>
              <a:t>phân</a:t>
            </a:r>
            <a:r>
              <a:rPr lang="en-AU" altLang="en-US" dirty="0">
                <a:solidFill>
                  <a:srgbClr val="0070C0"/>
                </a:solidFill>
              </a:rPr>
              <a:t> </a:t>
            </a:r>
            <a:r>
              <a:rPr lang="en-AU" altLang="en-US" dirty="0" err="1">
                <a:solidFill>
                  <a:srgbClr val="0070C0"/>
                </a:solidFill>
              </a:rPr>
              <a:t>tích</a:t>
            </a:r>
            <a:r>
              <a:rPr lang="en-AU" altLang="en-US" dirty="0">
                <a:solidFill>
                  <a:srgbClr val="0070C0"/>
                </a:solidFill>
              </a:rPr>
              <a:t> </a:t>
            </a:r>
            <a:r>
              <a:rPr lang="en-AU" altLang="en-US" dirty="0" err="1">
                <a:solidFill>
                  <a:srgbClr val="0070C0"/>
                </a:solidFill>
              </a:rPr>
              <a:t>rủi</a:t>
            </a:r>
            <a:r>
              <a:rPr lang="en-AU" altLang="en-US" dirty="0">
                <a:solidFill>
                  <a:srgbClr val="0070C0"/>
                </a:solidFill>
              </a:rPr>
              <a:t> </a:t>
            </a:r>
            <a:r>
              <a:rPr lang="en-AU" altLang="en-US" dirty="0" err="1">
                <a:solidFill>
                  <a:srgbClr val="0070C0"/>
                </a:solidFill>
              </a:rPr>
              <a:t>ro</a:t>
            </a:r>
            <a:endParaRPr lang="en-US" altLang="en-US" dirty="0">
              <a:solidFill>
                <a:srgbClr val="0070C0"/>
              </a:solidFill>
            </a:endParaRPr>
          </a:p>
        </p:txBody>
      </p:sp>
      <p:graphicFrame>
        <p:nvGraphicFramePr>
          <p:cNvPr id="1083395" name="Group 3"/>
          <p:cNvGraphicFramePr>
            <a:graphicFrameLocks noGrp="1"/>
          </p:cNvGraphicFramePr>
          <p:nvPr>
            <p:ph type="clipArt" sz="half" idx="1"/>
            <p:extLst>
              <p:ext uri="{D42A27DB-BD31-4B8C-83A1-F6EECF244321}">
                <p14:modId xmlns:p14="http://schemas.microsoft.com/office/powerpoint/2010/main" val="3546537826"/>
              </p:ext>
            </p:extLst>
          </p:nvPr>
        </p:nvGraphicFramePr>
        <p:xfrm>
          <a:off x="402765" y="1981201"/>
          <a:ext cx="3810000" cy="4114801"/>
        </p:xfrm>
        <a:graphic>
          <a:graphicData uri="http://schemas.openxmlformats.org/drawingml/2006/table">
            <a:tbl>
              <a:tblPr/>
              <a:tblGrid>
                <a:gridCol w="720725"/>
                <a:gridCol w="782638"/>
                <a:gridCol w="784225"/>
                <a:gridCol w="782637"/>
                <a:gridCol w="739775"/>
              </a:tblGrid>
              <a:tr h="116046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chemeClr val="tx1"/>
                          </a:solidFill>
                          <a:effectLst/>
                          <a:latin typeface="Times New Roman" pitchFamily="18" charset="0"/>
                          <a:cs typeface="Times New Roman" pitchFamily="18" charset="0"/>
                        </a:rPr>
                        <a:t>Mô</a:t>
                      </a:r>
                      <a:r>
                        <a:rPr kumimoji="0" lang="en-US" altLang="en-US" sz="13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en-US" sz="1300" b="0" i="0" u="none" strike="noStrike" cap="none" normalizeH="0" baseline="0" dirty="0" err="1" smtClean="0">
                          <a:ln>
                            <a:noFill/>
                          </a:ln>
                          <a:solidFill>
                            <a:schemeClr val="tx1"/>
                          </a:solidFill>
                          <a:effectLst/>
                          <a:latin typeface="Times New Roman" pitchFamily="18" charset="0"/>
                          <a:cs typeface="Times New Roman" pitchFamily="18" charset="0"/>
                        </a:rPr>
                        <a:t>tả</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Giả thiết</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Xác suất</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ảnh hưởng</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Phản ứng</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92150">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131888">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130300">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083427" name="Rectangle 35"/>
          <p:cNvSpPr>
            <a:spLocks noGrp="1" noChangeArrowheads="1"/>
          </p:cNvSpPr>
          <p:nvPr>
            <p:ph type="body" sz="half" idx="2"/>
          </p:nvPr>
        </p:nvSpPr>
        <p:spPr>
          <a:xfrm>
            <a:off x="3898669" y="1981200"/>
            <a:ext cx="7689273" cy="4343403"/>
          </a:xfrm>
        </p:spPr>
        <p:txBody>
          <a:bodyPr>
            <a:normAutofit fontScale="92500" lnSpcReduction="20000"/>
          </a:bodyPr>
          <a:lstStyle/>
          <a:p>
            <a:pPr marL="533400" indent="-533400">
              <a:lnSpc>
                <a:spcPct val="80000"/>
              </a:lnSpc>
            </a:pPr>
            <a:r>
              <a:rPr lang="en-US" altLang="en-US" sz="2800" dirty="0" err="1">
                <a:solidFill>
                  <a:srgbClr val="0070C0"/>
                </a:solidFill>
              </a:rPr>
              <a:t>Mô</a:t>
            </a:r>
            <a:r>
              <a:rPr lang="en-US" altLang="en-US" sz="2800" dirty="0">
                <a:solidFill>
                  <a:srgbClr val="0070C0"/>
                </a:solidFill>
              </a:rPr>
              <a:t> </a:t>
            </a:r>
            <a:r>
              <a:rPr lang="en-US" altLang="en-US" sz="2800" dirty="0" err="1">
                <a:solidFill>
                  <a:srgbClr val="0070C0"/>
                </a:solidFill>
              </a:rPr>
              <a:t>tả</a:t>
            </a:r>
            <a:r>
              <a:rPr lang="en-US" altLang="en-US" sz="2800" dirty="0">
                <a:solidFill>
                  <a:srgbClr val="0070C0"/>
                </a:solidFill>
              </a:rPr>
              <a:t>: </a:t>
            </a:r>
            <a:r>
              <a:rPr lang="en-US" altLang="en-US" sz="2800" dirty="0" err="1">
                <a:solidFill>
                  <a:srgbClr val="0070C0"/>
                </a:solidFill>
              </a:rPr>
              <a:t>Xác</a:t>
            </a:r>
            <a:r>
              <a:rPr lang="en-US" altLang="en-US" sz="2800" dirty="0">
                <a:solidFill>
                  <a:srgbClr val="0070C0"/>
                </a:solidFill>
              </a:rPr>
              <a:t> </a:t>
            </a:r>
            <a:r>
              <a:rPr lang="en-US" altLang="en-US" sz="2800" dirty="0" err="1">
                <a:solidFill>
                  <a:srgbClr val="0070C0"/>
                </a:solidFill>
              </a:rPr>
              <a:t>định</a:t>
            </a:r>
            <a:r>
              <a:rPr lang="en-US" altLang="en-US" sz="2800" dirty="0">
                <a:solidFill>
                  <a:srgbClr val="0070C0"/>
                </a:solidFill>
              </a:rPr>
              <a:t> </a:t>
            </a:r>
            <a:r>
              <a:rPr lang="en-US" altLang="en-US" sz="2800" dirty="0" err="1">
                <a:solidFill>
                  <a:srgbClr val="0070C0"/>
                </a:solidFill>
              </a:rPr>
              <a:t>vấn</a:t>
            </a:r>
            <a:r>
              <a:rPr lang="en-US" altLang="en-US" sz="2800" dirty="0">
                <a:solidFill>
                  <a:srgbClr val="0070C0"/>
                </a:solidFill>
              </a:rPr>
              <a:t> đề (</a:t>
            </a:r>
            <a:r>
              <a:rPr lang="en-US" altLang="en-US" sz="2800" dirty="0" err="1">
                <a:solidFill>
                  <a:srgbClr val="0070C0"/>
                </a:solidFill>
              </a:rPr>
              <a:t>rủi</a:t>
            </a:r>
            <a:r>
              <a:rPr lang="en-US" altLang="en-US" sz="2800" dirty="0">
                <a:solidFill>
                  <a:srgbClr val="0070C0"/>
                </a:solidFill>
              </a:rPr>
              <a:t> </a:t>
            </a:r>
            <a:r>
              <a:rPr lang="en-US" altLang="en-US" sz="2800" dirty="0" err="1">
                <a:solidFill>
                  <a:srgbClr val="0070C0"/>
                </a:solidFill>
              </a:rPr>
              <a:t>ro</a:t>
            </a:r>
            <a:r>
              <a:rPr lang="en-US" altLang="en-US" sz="2800" dirty="0">
                <a:solidFill>
                  <a:srgbClr val="0070C0"/>
                </a:solidFill>
              </a:rPr>
              <a:t>)</a:t>
            </a:r>
          </a:p>
          <a:p>
            <a:pPr marL="533400" indent="-533400">
              <a:lnSpc>
                <a:spcPct val="80000"/>
              </a:lnSpc>
            </a:pPr>
            <a:r>
              <a:rPr lang="en-US" altLang="en-US" sz="2800" dirty="0" err="1">
                <a:solidFill>
                  <a:srgbClr val="0070C0"/>
                </a:solidFill>
              </a:rPr>
              <a:t>Giả</a:t>
            </a:r>
            <a:r>
              <a:rPr lang="en-US" altLang="en-US" sz="2800" dirty="0">
                <a:solidFill>
                  <a:srgbClr val="0070C0"/>
                </a:solidFill>
              </a:rPr>
              <a:t> </a:t>
            </a:r>
            <a:r>
              <a:rPr lang="en-US" altLang="en-US" sz="2800" dirty="0" err="1">
                <a:solidFill>
                  <a:srgbClr val="0070C0"/>
                </a:solidFill>
              </a:rPr>
              <a:t>thiết</a:t>
            </a:r>
            <a:r>
              <a:rPr lang="en-US" altLang="en-US" sz="2800" dirty="0">
                <a:solidFill>
                  <a:srgbClr val="0070C0"/>
                </a:solidFill>
              </a:rPr>
              <a:t>: Hoàn </a:t>
            </a:r>
            <a:r>
              <a:rPr lang="en-US" altLang="en-US" sz="2800" dirty="0" err="1">
                <a:solidFill>
                  <a:srgbClr val="0070C0"/>
                </a:solidFill>
              </a:rPr>
              <a:t>cảnh</a:t>
            </a:r>
            <a:r>
              <a:rPr lang="en-US" altLang="en-US" sz="2800" dirty="0">
                <a:solidFill>
                  <a:srgbClr val="0070C0"/>
                </a:solidFill>
              </a:rPr>
              <a:t> </a:t>
            </a:r>
            <a:r>
              <a:rPr lang="en-US" altLang="en-US" sz="2800" dirty="0" err="1" smtClean="0">
                <a:solidFill>
                  <a:srgbClr val="0070C0"/>
                </a:solidFill>
              </a:rPr>
              <a:t>xuất</a:t>
            </a:r>
            <a:r>
              <a:rPr lang="en-US" altLang="en-US" sz="2800" dirty="0" smtClean="0">
                <a:solidFill>
                  <a:srgbClr val="0070C0"/>
                </a:solidFill>
              </a:rPr>
              <a:t> </a:t>
            </a:r>
            <a:r>
              <a:rPr lang="en-US" altLang="en-US" sz="2800" dirty="0" err="1">
                <a:solidFill>
                  <a:srgbClr val="0070C0"/>
                </a:solidFill>
              </a:rPr>
              <a:t>hiện</a:t>
            </a:r>
            <a:r>
              <a:rPr lang="en-US" altLang="en-US" sz="2800" dirty="0">
                <a:solidFill>
                  <a:srgbClr val="0070C0"/>
                </a:solidFill>
              </a:rPr>
              <a:t> </a:t>
            </a:r>
            <a:r>
              <a:rPr lang="en-US" altLang="en-US" sz="2800" dirty="0" err="1">
                <a:solidFill>
                  <a:srgbClr val="0070C0"/>
                </a:solidFill>
              </a:rPr>
              <a:t>rủi</a:t>
            </a:r>
            <a:r>
              <a:rPr lang="en-US" altLang="en-US" sz="2800" dirty="0">
                <a:solidFill>
                  <a:srgbClr val="0070C0"/>
                </a:solidFill>
              </a:rPr>
              <a:t> </a:t>
            </a:r>
            <a:r>
              <a:rPr lang="en-US" altLang="en-US" sz="2800" dirty="0" err="1">
                <a:solidFill>
                  <a:srgbClr val="0070C0"/>
                </a:solidFill>
              </a:rPr>
              <a:t>ro</a:t>
            </a:r>
            <a:endParaRPr lang="en-US" altLang="en-US" sz="2800" dirty="0">
              <a:solidFill>
                <a:srgbClr val="0070C0"/>
              </a:solidFill>
            </a:endParaRPr>
          </a:p>
          <a:p>
            <a:pPr marL="533400" indent="-533400">
              <a:lnSpc>
                <a:spcPct val="80000"/>
              </a:lnSpc>
            </a:pPr>
            <a:r>
              <a:rPr lang="en-US" altLang="en-US" sz="2800" dirty="0" err="1">
                <a:solidFill>
                  <a:srgbClr val="0070C0"/>
                </a:solidFill>
              </a:rPr>
              <a:t>Xác</a:t>
            </a:r>
            <a:r>
              <a:rPr lang="en-US" altLang="en-US" sz="2800" dirty="0">
                <a:solidFill>
                  <a:srgbClr val="0070C0"/>
                </a:solidFill>
              </a:rPr>
              <a:t> </a:t>
            </a:r>
            <a:r>
              <a:rPr lang="en-US" altLang="en-US" sz="2800" dirty="0" err="1">
                <a:solidFill>
                  <a:srgbClr val="0070C0"/>
                </a:solidFill>
              </a:rPr>
              <a:t>suất</a:t>
            </a:r>
            <a:r>
              <a:rPr lang="en-US" altLang="en-US" sz="2800" dirty="0">
                <a:solidFill>
                  <a:srgbClr val="0070C0"/>
                </a:solidFill>
              </a:rPr>
              <a:t>: </a:t>
            </a:r>
            <a:r>
              <a:rPr lang="en-US" altLang="en-US" sz="2800" dirty="0" err="1">
                <a:solidFill>
                  <a:srgbClr val="0070C0"/>
                </a:solidFill>
              </a:rPr>
              <a:t>Ước</a:t>
            </a:r>
            <a:r>
              <a:rPr lang="en-US" altLang="en-US" sz="2800" dirty="0">
                <a:solidFill>
                  <a:srgbClr val="0070C0"/>
                </a:solidFill>
              </a:rPr>
              <a:t> </a:t>
            </a:r>
            <a:r>
              <a:rPr lang="en-US" altLang="en-US" sz="2800" dirty="0" err="1">
                <a:solidFill>
                  <a:srgbClr val="0070C0"/>
                </a:solidFill>
              </a:rPr>
              <a:t>lượng</a:t>
            </a:r>
            <a:r>
              <a:rPr lang="en-US" altLang="en-US" sz="2800" dirty="0">
                <a:solidFill>
                  <a:srgbClr val="0070C0"/>
                </a:solidFill>
              </a:rPr>
              <a:t> </a:t>
            </a:r>
            <a:r>
              <a:rPr lang="en-US" altLang="en-US" sz="2800" dirty="0" err="1">
                <a:solidFill>
                  <a:srgbClr val="0070C0"/>
                </a:solidFill>
              </a:rPr>
              <a:t>khả</a:t>
            </a:r>
            <a:r>
              <a:rPr lang="en-US" altLang="en-US" sz="2800" dirty="0">
                <a:solidFill>
                  <a:srgbClr val="0070C0"/>
                </a:solidFill>
              </a:rPr>
              <a:t> </a:t>
            </a:r>
            <a:r>
              <a:rPr lang="en-US" altLang="en-US" sz="2800" dirty="0" err="1">
                <a:solidFill>
                  <a:srgbClr val="0070C0"/>
                </a:solidFill>
              </a:rPr>
              <a:t>năng</a:t>
            </a:r>
            <a:r>
              <a:rPr lang="en-US" altLang="en-US" sz="2800" dirty="0">
                <a:solidFill>
                  <a:srgbClr val="0070C0"/>
                </a:solidFill>
              </a:rPr>
              <a:t> </a:t>
            </a:r>
            <a:r>
              <a:rPr lang="en-US" altLang="en-US" sz="2800" dirty="0" err="1">
                <a:solidFill>
                  <a:srgbClr val="0070C0"/>
                </a:solidFill>
              </a:rPr>
              <a:t>xuất</a:t>
            </a:r>
            <a:r>
              <a:rPr lang="en-US" altLang="en-US" sz="2800" dirty="0">
                <a:solidFill>
                  <a:srgbClr val="0070C0"/>
                </a:solidFill>
              </a:rPr>
              <a:t> </a:t>
            </a:r>
            <a:r>
              <a:rPr lang="en-US" altLang="en-US" sz="2800" dirty="0" err="1">
                <a:solidFill>
                  <a:srgbClr val="0070C0"/>
                </a:solidFill>
              </a:rPr>
              <a:t>hiện</a:t>
            </a:r>
            <a:r>
              <a:rPr lang="en-US" altLang="en-US" sz="2800" dirty="0">
                <a:solidFill>
                  <a:srgbClr val="0070C0"/>
                </a:solidFill>
              </a:rPr>
              <a:t> (%)</a:t>
            </a:r>
          </a:p>
          <a:p>
            <a:pPr marL="533400" indent="-533400">
              <a:lnSpc>
                <a:spcPct val="80000"/>
              </a:lnSpc>
            </a:pPr>
            <a:r>
              <a:rPr lang="en-US" altLang="en-US" sz="2800" dirty="0" err="1">
                <a:solidFill>
                  <a:srgbClr val="0070C0"/>
                </a:solidFill>
              </a:rPr>
              <a:t>Đánh</a:t>
            </a:r>
            <a:r>
              <a:rPr lang="en-US" altLang="en-US" sz="2800" dirty="0">
                <a:solidFill>
                  <a:srgbClr val="0070C0"/>
                </a:solidFill>
              </a:rPr>
              <a:t> </a:t>
            </a:r>
            <a:r>
              <a:rPr lang="en-US" altLang="en-US" sz="2800" dirty="0" err="1">
                <a:solidFill>
                  <a:srgbClr val="0070C0"/>
                </a:solidFill>
              </a:rPr>
              <a:t>giá</a:t>
            </a:r>
            <a:r>
              <a:rPr lang="en-US" altLang="en-US" sz="2800" dirty="0">
                <a:solidFill>
                  <a:srgbClr val="0070C0"/>
                </a:solidFill>
              </a:rPr>
              <a:t> </a:t>
            </a:r>
            <a:r>
              <a:rPr lang="en-US" altLang="en-US" sz="2800" dirty="0" err="1">
                <a:solidFill>
                  <a:srgbClr val="0070C0"/>
                </a:solidFill>
              </a:rPr>
              <a:t>ảnh</a:t>
            </a:r>
            <a:r>
              <a:rPr lang="en-US" altLang="en-US" sz="2800" dirty="0">
                <a:solidFill>
                  <a:srgbClr val="0070C0"/>
                </a:solidFill>
              </a:rPr>
              <a:t> </a:t>
            </a:r>
            <a:r>
              <a:rPr lang="en-US" altLang="en-US" sz="2800" dirty="0" err="1">
                <a:solidFill>
                  <a:srgbClr val="0070C0"/>
                </a:solidFill>
              </a:rPr>
              <a:t>hưởng</a:t>
            </a:r>
            <a:r>
              <a:rPr lang="en-US" altLang="en-US" sz="2800" dirty="0">
                <a:solidFill>
                  <a:srgbClr val="0070C0"/>
                </a:solidFill>
              </a:rPr>
              <a:t> </a:t>
            </a:r>
            <a:r>
              <a:rPr lang="en-US" altLang="en-US" sz="2800" dirty="0" err="1">
                <a:solidFill>
                  <a:srgbClr val="0070C0"/>
                </a:solidFill>
              </a:rPr>
              <a:t>đối</a:t>
            </a:r>
            <a:r>
              <a:rPr lang="en-US" altLang="en-US" sz="2800" dirty="0">
                <a:solidFill>
                  <a:srgbClr val="0070C0"/>
                </a:solidFill>
              </a:rPr>
              <a:t> </a:t>
            </a:r>
            <a:r>
              <a:rPr lang="en-US" altLang="en-US" sz="2800" dirty="0" err="1">
                <a:solidFill>
                  <a:srgbClr val="0070C0"/>
                </a:solidFill>
              </a:rPr>
              <a:t>với</a:t>
            </a:r>
            <a:r>
              <a:rPr lang="en-US" altLang="en-US" sz="2800" dirty="0">
                <a:solidFill>
                  <a:srgbClr val="0070C0"/>
                </a:solidFill>
              </a:rPr>
              <a:t> </a:t>
            </a:r>
            <a:r>
              <a:rPr lang="en-US" altLang="en-US" sz="2800" dirty="0" err="1">
                <a:solidFill>
                  <a:srgbClr val="0070C0"/>
                </a:solidFill>
              </a:rPr>
              <a:t>dự</a:t>
            </a:r>
            <a:r>
              <a:rPr lang="en-US" altLang="en-US" sz="2800" dirty="0">
                <a:solidFill>
                  <a:srgbClr val="0070C0"/>
                </a:solidFill>
              </a:rPr>
              <a:t> án</a:t>
            </a:r>
          </a:p>
          <a:p>
            <a:pPr marL="533400" indent="-533400">
              <a:lnSpc>
                <a:spcPct val="80000"/>
              </a:lnSpc>
            </a:pPr>
            <a:r>
              <a:rPr lang="en-US" altLang="en-US" sz="2800" dirty="0" err="1">
                <a:solidFill>
                  <a:srgbClr val="0070C0"/>
                </a:solidFill>
              </a:rPr>
              <a:t>Cách</a:t>
            </a:r>
            <a:r>
              <a:rPr lang="en-US" altLang="en-US" sz="2800" dirty="0">
                <a:solidFill>
                  <a:srgbClr val="0070C0"/>
                </a:solidFill>
              </a:rPr>
              <a:t> </a:t>
            </a:r>
            <a:r>
              <a:rPr lang="en-US" altLang="en-US" sz="2800" dirty="0" err="1">
                <a:solidFill>
                  <a:srgbClr val="0070C0"/>
                </a:solidFill>
              </a:rPr>
              <a:t>giải</a:t>
            </a:r>
            <a:r>
              <a:rPr lang="en-US" altLang="en-US" sz="2800" dirty="0">
                <a:solidFill>
                  <a:srgbClr val="0070C0"/>
                </a:solidFill>
              </a:rPr>
              <a:t> </a:t>
            </a:r>
            <a:r>
              <a:rPr lang="en-US" altLang="en-US" sz="2800" dirty="0" err="1" smtClean="0">
                <a:solidFill>
                  <a:srgbClr val="0070C0"/>
                </a:solidFill>
              </a:rPr>
              <a:t>quyết</a:t>
            </a:r>
            <a:endParaRPr lang="en-US" altLang="en-US" sz="2800" dirty="0" smtClean="0">
              <a:solidFill>
                <a:srgbClr val="0070C0"/>
              </a:solidFill>
            </a:endParaRPr>
          </a:p>
          <a:p>
            <a:pPr marL="533400" indent="-533400">
              <a:lnSpc>
                <a:spcPct val="80000"/>
              </a:lnSpc>
            </a:pPr>
            <a:r>
              <a:rPr lang="en-US" altLang="en-US" sz="2800" dirty="0"/>
              <a:t>Description: Identify the problem (risk)</a:t>
            </a:r>
          </a:p>
          <a:p>
            <a:pPr marL="533400" indent="-533400">
              <a:lnSpc>
                <a:spcPct val="80000"/>
              </a:lnSpc>
            </a:pPr>
            <a:r>
              <a:rPr lang="en-US" altLang="en-US" sz="2800" dirty="0"/>
              <a:t>Hypothesis: Circumstances may present risks</a:t>
            </a:r>
          </a:p>
          <a:p>
            <a:pPr marL="533400" indent="-533400">
              <a:lnSpc>
                <a:spcPct val="80000"/>
              </a:lnSpc>
            </a:pPr>
            <a:r>
              <a:rPr lang="en-US" altLang="en-US" sz="2800" dirty="0"/>
              <a:t>Probability: Estimation of probability of </a:t>
            </a:r>
            <a:r>
              <a:rPr lang="en-US" altLang="en-US" sz="2800" dirty="0" smtClean="0"/>
              <a:t>occurrence</a:t>
            </a:r>
            <a:endParaRPr lang="en-US" altLang="en-US" sz="2800" dirty="0"/>
          </a:p>
          <a:p>
            <a:pPr marL="533400" indent="-533400">
              <a:lnSpc>
                <a:spcPct val="80000"/>
              </a:lnSpc>
            </a:pPr>
            <a:r>
              <a:rPr lang="en-US" altLang="en-US" sz="2800" dirty="0"/>
              <a:t>Assess the impact on the project</a:t>
            </a:r>
          </a:p>
          <a:p>
            <a:pPr marL="533400" indent="-533400">
              <a:lnSpc>
                <a:spcPct val="80000"/>
              </a:lnSpc>
            </a:pPr>
            <a:r>
              <a:rPr lang="en-US" altLang="en-US" sz="2800" dirty="0" smtClean="0"/>
              <a:t>Solution</a:t>
            </a:r>
            <a:endParaRPr lang="en-US" altLang="en-US" sz="2800" dirty="0"/>
          </a:p>
        </p:txBody>
      </p:sp>
    </p:spTree>
    <p:extLst>
      <p:ext uri="{BB962C8B-B14F-4D97-AF65-F5344CB8AC3E}">
        <p14:creationId xmlns:p14="http://schemas.microsoft.com/office/powerpoint/2010/main" val="3869436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p:txBody>
          <a:bodyPr>
            <a:normAutofit/>
          </a:bodyPr>
          <a:lstStyle/>
          <a:p>
            <a:r>
              <a:rPr lang="en-US" altLang="en-US" dirty="0"/>
              <a:t>Analyze causes / consequences of </a:t>
            </a:r>
            <a:r>
              <a:rPr lang="en-US" altLang="en-US" dirty="0" smtClean="0"/>
              <a:t>risks</a:t>
            </a:r>
            <a:br>
              <a:rPr lang="en-US" altLang="en-US" dirty="0" smtClean="0"/>
            </a:br>
            <a:r>
              <a:rPr lang="en-AU" altLang="en-US" dirty="0" err="1" smtClean="0">
                <a:solidFill>
                  <a:srgbClr val="0070C0"/>
                </a:solidFill>
              </a:rPr>
              <a:t>Phân</a:t>
            </a:r>
            <a:r>
              <a:rPr lang="en-AU" altLang="en-US" dirty="0" smtClean="0">
                <a:solidFill>
                  <a:srgbClr val="0070C0"/>
                </a:solidFill>
              </a:rPr>
              <a:t> </a:t>
            </a:r>
            <a:r>
              <a:rPr lang="en-AU" altLang="en-US" dirty="0" err="1" smtClean="0">
                <a:solidFill>
                  <a:srgbClr val="0070C0"/>
                </a:solidFill>
              </a:rPr>
              <a:t>tích</a:t>
            </a:r>
            <a:r>
              <a:rPr lang="en-AU" altLang="en-US" dirty="0">
                <a:solidFill>
                  <a:srgbClr val="0070C0"/>
                </a:solidFill>
              </a:rPr>
              <a:t> </a:t>
            </a:r>
            <a:r>
              <a:rPr lang="en-AU" altLang="en-US" dirty="0" err="1" smtClean="0">
                <a:solidFill>
                  <a:srgbClr val="0070C0"/>
                </a:solidFill>
              </a:rPr>
              <a:t>nguyên</a:t>
            </a:r>
            <a:r>
              <a:rPr lang="en-AU" altLang="en-US" dirty="0" smtClean="0">
                <a:solidFill>
                  <a:srgbClr val="0070C0"/>
                </a:solidFill>
              </a:rPr>
              <a:t> </a:t>
            </a:r>
            <a:r>
              <a:rPr lang="en-AU" altLang="en-US" dirty="0" err="1" smtClean="0">
                <a:solidFill>
                  <a:srgbClr val="0070C0"/>
                </a:solidFill>
              </a:rPr>
              <a:t>nhân</a:t>
            </a:r>
            <a:r>
              <a:rPr lang="en-AU" altLang="en-US" dirty="0" smtClean="0">
                <a:solidFill>
                  <a:srgbClr val="0070C0"/>
                </a:solidFill>
              </a:rPr>
              <a:t>/</a:t>
            </a:r>
            <a:r>
              <a:rPr lang="en-AU" altLang="en-US" dirty="0" err="1" smtClean="0">
                <a:solidFill>
                  <a:srgbClr val="0070C0"/>
                </a:solidFill>
              </a:rPr>
              <a:t>hậu</a:t>
            </a:r>
            <a:r>
              <a:rPr lang="en-AU" altLang="en-US" dirty="0" smtClean="0">
                <a:solidFill>
                  <a:srgbClr val="0070C0"/>
                </a:solidFill>
              </a:rPr>
              <a:t> </a:t>
            </a:r>
            <a:r>
              <a:rPr lang="en-AU" altLang="en-US" dirty="0" err="1" smtClean="0">
                <a:solidFill>
                  <a:srgbClr val="0070C0"/>
                </a:solidFill>
              </a:rPr>
              <a:t>quả</a:t>
            </a:r>
            <a:r>
              <a:rPr lang="en-AU" altLang="en-US" dirty="0" smtClean="0">
                <a:solidFill>
                  <a:srgbClr val="0070C0"/>
                </a:solidFill>
              </a:rPr>
              <a:t> </a:t>
            </a:r>
            <a:r>
              <a:rPr lang="en-AU" altLang="en-US" dirty="0" err="1" smtClean="0">
                <a:solidFill>
                  <a:srgbClr val="0070C0"/>
                </a:solidFill>
              </a:rPr>
              <a:t>rủi</a:t>
            </a:r>
            <a:r>
              <a:rPr lang="en-AU" altLang="en-US" dirty="0" smtClean="0">
                <a:solidFill>
                  <a:srgbClr val="0070C0"/>
                </a:solidFill>
              </a:rPr>
              <a:t> </a:t>
            </a:r>
            <a:r>
              <a:rPr lang="en-AU" altLang="en-US" dirty="0" err="1" smtClean="0">
                <a:solidFill>
                  <a:srgbClr val="0070C0"/>
                </a:solidFill>
              </a:rPr>
              <a:t>ro</a:t>
            </a:r>
            <a:endParaRPr lang="en-AU" altLang="en-US" dirty="0">
              <a:solidFill>
                <a:srgbClr val="0070C0"/>
              </a:solidFill>
            </a:endParaRPr>
          </a:p>
        </p:txBody>
      </p:sp>
      <p:sp>
        <p:nvSpPr>
          <p:cNvPr id="1096707" name="Rectangle 3"/>
          <p:cNvSpPr>
            <a:spLocks noGrp="1" noChangeArrowheads="1"/>
          </p:cNvSpPr>
          <p:nvPr>
            <p:ph sz="half" idx="1"/>
          </p:nvPr>
        </p:nvSpPr>
        <p:spPr>
          <a:xfrm>
            <a:off x="714895" y="2069869"/>
            <a:ext cx="5320144" cy="4222866"/>
          </a:xfrm>
        </p:spPr>
        <p:txBody>
          <a:bodyPr>
            <a:normAutofit/>
          </a:bodyPr>
          <a:lstStyle/>
          <a:p>
            <a:r>
              <a:rPr lang="en-AU" altLang="en-US" dirty="0" err="1" smtClean="0">
                <a:solidFill>
                  <a:srgbClr val="0070C0"/>
                </a:solidFill>
              </a:rPr>
              <a:t>Xác</a:t>
            </a:r>
            <a:r>
              <a:rPr lang="en-AU" altLang="en-US" dirty="0" smtClean="0">
                <a:solidFill>
                  <a:srgbClr val="0070C0"/>
                </a:solidFill>
              </a:rPr>
              <a:t> </a:t>
            </a:r>
            <a:r>
              <a:rPr lang="en-AU" altLang="en-US" dirty="0" err="1" smtClean="0">
                <a:solidFill>
                  <a:srgbClr val="0070C0"/>
                </a:solidFill>
              </a:rPr>
              <a:t>định</a:t>
            </a:r>
            <a:r>
              <a:rPr lang="en-AU" altLang="en-US" dirty="0" smtClean="0">
                <a:solidFill>
                  <a:srgbClr val="0070C0"/>
                </a:solidFill>
              </a:rPr>
              <a:t> </a:t>
            </a:r>
            <a:r>
              <a:rPr lang="en-AU" altLang="en-US" dirty="0" err="1" smtClean="0">
                <a:solidFill>
                  <a:srgbClr val="0070C0"/>
                </a:solidFill>
              </a:rPr>
              <a:t>xác</a:t>
            </a:r>
            <a:r>
              <a:rPr lang="en-AU" altLang="en-US" dirty="0" smtClean="0">
                <a:solidFill>
                  <a:srgbClr val="0070C0"/>
                </a:solidFill>
              </a:rPr>
              <a:t> </a:t>
            </a:r>
            <a:r>
              <a:rPr lang="en-AU" altLang="en-US" dirty="0" err="1" smtClean="0">
                <a:solidFill>
                  <a:srgbClr val="0070C0"/>
                </a:solidFill>
              </a:rPr>
              <a:t>suất</a:t>
            </a:r>
            <a:r>
              <a:rPr lang="en-AU" altLang="en-US" dirty="0" smtClean="0">
                <a:solidFill>
                  <a:srgbClr val="0070C0"/>
                </a:solidFill>
              </a:rPr>
              <a:t> </a:t>
            </a:r>
            <a:r>
              <a:rPr lang="en-AU" altLang="en-US" dirty="0" err="1" smtClean="0">
                <a:solidFill>
                  <a:srgbClr val="0070C0"/>
                </a:solidFill>
              </a:rPr>
              <a:t>xuất</a:t>
            </a:r>
            <a:r>
              <a:rPr lang="en-AU" altLang="en-US" dirty="0" smtClean="0">
                <a:solidFill>
                  <a:srgbClr val="0070C0"/>
                </a:solidFill>
              </a:rPr>
              <a:t> </a:t>
            </a:r>
            <a:r>
              <a:rPr lang="en-AU" altLang="en-US" dirty="0" err="1" smtClean="0">
                <a:solidFill>
                  <a:srgbClr val="0070C0"/>
                </a:solidFill>
              </a:rPr>
              <a:t>hiện</a:t>
            </a:r>
            <a:r>
              <a:rPr lang="en-AU" altLang="en-US" dirty="0" smtClean="0">
                <a:solidFill>
                  <a:srgbClr val="0070C0"/>
                </a:solidFill>
              </a:rPr>
              <a:t> (</a:t>
            </a:r>
            <a:r>
              <a:rPr lang="en-AU" altLang="en-US" dirty="0" err="1" smtClean="0">
                <a:solidFill>
                  <a:srgbClr val="0070C0"/>
                </a:solidFill>
              </a:rPr>
              <a:t>thấp</a:t>
            </a:r>
            <a:r>
              <a:rPr lang="en-AU" altLang="en-US" dirty="0" smtClean="0">
                <a:solidFill>
                  <a:srgbClr val="0070C0"/>
                </a:solidFill>
              </a:rPr>
              <a:t>, </a:t>
            </a:r>
            <a:r>
              <a:rPr lang="en-AU" altLang="en-US" dirty="0" err="1" smtClean="0">
                <a:solidFill>
                  <a:srgbClr val="0070C0"/>
                </a:solidFill>
              </a:rPr>
              <a:t>trung</a:t>
            </a:r>
            <a:r>
              <a:rPr lang="en-AU" altLang="en-US" dirty="0" smtClean="0">
                <a:solidFill>
                  <a:srgbClr val="0070C0"/>
                </a:solidFill>
              </a:rPr>
              <a:t> </a:t>
            </a:r>
            <a:r>
              <a:rPr lang="en-AU" altLang="en-US" dirty="0" err="1" smtClean="0">
                <a:solidFill>
                  <a:srgbClr val="0070C0"/>
                </a:solidFill>
              </a:rPr>
              <a:t>bình</a:t>
            </a:r>
            <a:r>
              <a:rPr lang="en-AU" altLang="en-US" dirty="0" smtClean="0">
                <a:solidFill>
                  <a:srgbClr val="0070C0"/>
                </a:solidFill>
              </a:rPr>
              <a:t>, </a:t>
            </a:r>
            <a:r>
              <a:rPr lang="en-AU" altLang="en-US" dirty="0" err="1" smtClean="0">
                <a:solidFill>
                  <a:srgbClr val="0070C0"/>
                </a:solidFill>
              </a:rPr>
              <a:t>cao</a:t>
            </a:r>
            <a:r>
              <a:rPr lang="en-AU" altLang="en-US" dirty="0" smtClean="0">
                <a:solidFill>
                  <a:srgbClr val="0070C0"/>
                </a:solidFill>
              </a:rPr>
              <a:t>) </a:t>
            </a:r>
            <a:r>
              <a:rPr lang="en-AU" altLang="en-US" dirty="0" err="1" smtClean="0">
                <a:solidFill>
                  <a:srgbClr val="0070C0"/>
                </a:solidFill>
              </a:rPr>
              <a:t>đối</a:t>
            </a:r>
            <a:r>
              <a:rPr lang="en-AU" altLang="en-US" dirty="0" smtClean="0">
                <a:solidFill>
                  <a:srgbClr val="0070C0"/>
                </a:solidFill>
              </a:rPr>
              <a:t> </a:t>
            </a:r>
            <a:r>
              <a:rPr lang="en-AU" altLang="en-US" dirty="0" err="1" smtClean="0">
                <a:solidFill>
                  <a:srgbClr val="0070C0"/>
                </a:solidFill>
              </a:rPr>
              <a:t>với</a:t>
            </a:r>
            <a:r>
              <a:rPr lang="en-AU" altLang="en-US" dirty="0" smtClean="0">
                <a:solidFill>
                  <a:srgbClr val="0070C0"/>
                </a:solidFill>
              </a:rPr>
              <a:t> </a:t>
            </a:r>
            <a:r>
              <a:rPr lang="en-AU" altLang="en-US" dirty="0" err="1" smtClean="0">
                <a:solidFill>
                  <a:srgbClr val="0070C0"/>
                </a:solidFill>
              </a:rPr>
              <a:t>những</a:t>
            </a:r>
            <a:r>
              <a:rPr lang="en-AU" altLang="en-US" dirty="0" smtClean="0">
                <a:solidFill>
                  <a:srgbClr val="0070C0"/>
                </a:solidFill>
              </a:rPr>
              <a:t> </a:t>
            </a:r>
            <a:r>
              <a:rPr lang="en-AU" altLang="en-US" dirty="0" err="1" smtClean="0">
                <a:solidFill>
                  <a:srgbClr val="0070C0"/>
                </a:solidFill>
              </a:rPr>
              <a:t>đe</a:t>
            </a:r>
            <a:r>
              <a:rPr lang="en-AU" altLang="en-US" dirty="0" smtClean="0">
                <a:solidFill>
                  <a:srgbClr val="0070C0"/>
                </a:solidFill>
              </a:rPr>
              <a:t> </a:t>
            </a:r>
            <a:r>
              <a:rPr lang="en-AU" altLang="en-US" dirty="0" err="1" smtClean="0">
                <a:solidFill>
                  <a:srgbClr val="0070C0"/>
                </a:solidFill>
              </a:rPr>
              <a:t>dọa</a:t>
            </a:r>
            <a:endParaRPr lang="en-AU" altLang="en-US" dirty="0" smtClean="0">
              <a:solidFill>
                <a:srgbClr val="0070C0"/>
              </a:solidFill>
            </a:endParaRPr>
          </a:p>
          <a:p>
            <a:r>
              <a:rPr lang="en-AU" altLang="en-US" dirty="0" err="1" smtClean="0">
                <a:solidFill>
                  <a:srgbClr val="0070C0"/>
                </a:solidFill>
              </a:rPr>
              <a:t>Mô</a:t>
            </a:r>
            <a:r>
              <a:rPr lang="en-AU" altLang="en-US" dirty="0" smtClean="0">
                <a:solidFill>
                  <a:srgbClr val="0070C0"/>
                </a:solidFill>
              </a:rPr>
              <a:t> </a:t>
            </a:r>
            <a:r>
              <a:rPr lang="en-AU" altLang="en-US" dirty="0" err="1" smtClean="0">
                <a:solidFill>
                  <a:srgbClr val="0070C0"/>
                </a:solidFill>
              </a:rPr>
              <a:t>tả</a:t>
            </a:r>
            <a:r>
              <a:rPr lang="en-AU" altLang="en-US" dirty="0" smtClean="0">
                <a:solidFill>
                  <a:srgbClr val="0070C0"/>
                </a:solidFill>
              </a:rPr>
              <a:t> </a:t>
            </a:r>
            <a:r>
              <a:rPr lang="en-AU" altLang="en-US" dirty="0" err="1" smtClean="0">
                <a:solidFill>
                  <a:srgbClr val="0070C0"/>
                </a:solidFill>
              </a:rPr>
              <a:t>tác</a:t>
            </a:r>
            <a:r>
              <a:rPr lang="en-AU" altLang="en-US" dirty="0" smtClean="0">
                <a:solidFill>
                  <a:srgbClr val="0070C0"/>
                </a:solidFill>
              </a:rPr>
              <a:t> </a:t>
            </a:r>
            <a:r>
              <a:rPr lang="en-AU" altLang="en-US" dirty="0" err="1" smtClean="0">
                <a:solidFill>
                  <a:srgbClr val="0070C0"/>
                </a:solidFill>
              </a:rPr>
              <a:t>hại</a:t>
            </a:r>
            <a:r>
              <a:rPr lang="en-AU" altLang="en-US" dirty="0" smtClean="0">
                <a:solidFill>
                  <a:srgbClr val="0070C0"/>
                </a:solidFill>
              </a:rPr>
              <a:t> </a:t>
            </a:r>
            <a:r>
              <a:rPr lang="en-AU" altLang="en-US" dirty="0" err="1" smtClean="0">
                <a:solidFill>
                  <a:srgbClr val="0070C0"/>
                </a:solidFill>
              </a:rPr>
              <a:t>đến</a:t>
            </a:r>
            <a:r>
              <a:rPr lang="en-AU" altLang="en-US" dirty="0" smtClean="0">
                <a:solidFill>
                  <a:srgbClr val="0070C0"/>
                </a:solidFill>
              </a:rPr>
              <a:t> </a:t>
            </a:r>
            <a:r>
              <a:rPr lang="en-AU" altLang="en-US" dirty="0" err="1" smtClean="0">
                <a:solidFill>
                  <a:srgbClr val="0070C0"/>
                </a:solidFill>
              </a:rPr>
              <a:t>kỹ</a:t>
            </a:r>
            <a:r>
              <a:rPr lang="en-AU" altLang="en-US" dirty="0" smtClean="0">
                <a:solidFill>
                  <a:srgbClr val="0070C0"/>
                </a:solidFill>
              </a:rPr>
              <a:t> </a:t>
            </a:r>
            <a:r>
              <a:rPr lang="en-AU" altLang="en-US" dirty="0" err="1" smtClean="0">
                <a:solidFill>
                  <a:srgbClr val="0070C0"/>
                </a:solidFill>
              </a:rPr>
              <a:t>thuật</a:t>
            </a:r>
            <a:r>
              <a:rPr lang="en-AU" altLang="en-US" dirty="0" smtClean="0">
                <a:solidFill>
                  <a:srgbClr val="0070C0"/>
                </a:solidFill>
              </a:rPr>
              <a:t>, </a:t>
            </a:r>
            <a:r>
              <a:rPr lang="en-AU" altLang="en-US" dirty="0" err="1" smtClean="0">
                <a:solidFill>
                  <a:srgbClr val="0070C0"/>
                </a:solidFill>
              </a:rPr>
              <a:t>tiến</a:t>
            </a:r>
            <a:r>
              <a:rPr lang="en-AU" altLang="en-US" dirty="0" smtClean="0">
                <a:solidFill>
                  <a:srgbClr val="0070C0"/>
                </a:solidFill>
              </a:rPr>
              <a:t> </a:t>
            </a:r>
            <a:r>
              <a:rPr lang="en-AU" altLang="en-US" dirty="0" err="1" smtClean="0">
                <a:solidFill>
                  <a:srgbClr val="0070C0"/>
                </a:solidFill>
              </a:rPr>
              <a:t>triển</a:t>
            </a:r>
            <a:r>
              <a:rPr lang="en-AU" altLang="en-US" dirty="0" smtClean="0">
                <a:solidFill>
                  <a:srgbClr val="0070C0"/>
                </a:solidFill>
              </a:rPr>
              <a:t> </a:t>
            </a:r>
            <a:r>
              <a:rPr lang="en-AU" altLang="en-US" dirty="0" err="1" smtClean="0">
                <a:solidFill>
                  <a:srgbClr val="0070C0"/>
                </a:solidFill>
              </a:rPr>
              <a:t>công</a:t>
            </a:r>
            <a:r>
              <a:rPr lang="en-AU" altLang="en-US" dirty="0" smtClean="0">
                <a:solidFill>
                  <a:srgbClr val="0070C0"/>
                </a:solidFill>
              </a:rPr>
              <a:t> </a:t>
            </a:r>
            <a:r>
              <a:rPr lang="en-AU" altLang="en-US" dirty="0" err="1" smtClean="0">
                <a:solidFill>
                  <a:srgbClr val="0070C0"/>
                </a:solidFill>
              </a:rPr>
              <a:t>việc</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tài</a:t>
            </a:r>
            <a:r>
              <a:rPr lang="en-AU" altLang="en-US" dirty="0" smtClean="0">
                <a:solidFill>
                  <a:srgbClr val="0070C0"/>
                </a:solidFill>
              </a:rPr>
              <a:t> </a:t>
            </a:r>
            <a:r>
              <a:rPr lang="en-AU" altLang="en-US" dirty="0" err="1" smtClean="0">
                <a:solidFill>
                  <a:srgbClr val="0070C0"/>
                </a:solidFill>
              </a:rPr>
              <a:t>chính</a:t>
            </a:r>
            <a:r>
              <a:rPr lang="en-AU" altLang="en-US" dirty="0" smtClean="0">
                <a:solidFill>
                  <a:srgbClr val="0070C0"/>
                </a:solidFill>
              </a:rPr>
              <a:t> </a:t>
            </a:r>
            <a:r>
              <a:rPr lang="en-AU" altLang="en-US" dirty="0" err="1" smtClean="0">
                <a:solidFill>
                  <a:srgbClr val="0070C0"/>
                </a:solidFill>
              </a:rPr>
              <a:t>của</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r>
              <a:rPr lang="en-AU" altLang="en-US" dirty="0" smtClean="0">
                <a:solidFill>
                  <a:srgbClr val="0070C0"/>
                </a:solidFill>
              </a:rPr>
              <a:t> (</a:t>
            </a:r>
            <a:r>
              <a:rPr lang="en-AU" altLang="en-US" dirty="0" err="1" smtClean="0">
                <a:solidFill>
                  <a:srgbClr val="0070C0"/>
                </a:solidFill>
              </a:rPr>
              <a:t>có</a:t>
            </a:r>
            <a:r>
              <a:rPr lang="en-AU" altLang="en-US" dirty="0" smtClean="0">
                <a:solidFill>
                  <a:srgbClr val="0070C0"/>
                </a:solidFill>
              </a:rPr>
              <a:t> </a:t>
            </a:r>
            <a:r>
              <a:rPr lang="en-AU" altLang="en-US" dirty="0" err="1" smtClean="0">
                <a:solidFill>
                  <a:srgbClr val="0070C0"/>
                </a:solidFill>
              </a:rPr>
              <a:t>thể</a:t>
            </a:r>
            <a:r>
              <a:rPr lang="en-AU" altLang="en-US" dirty="0" smtClean="0">
                <a:solidFill>
                  <a:srgbClr val="0070C0"/>
                </a:solidFill>
              </a:rPr>
              <a:t> </a:t>
            </a:r>
            <a:r>
              <a:rPr lang="en-AU" altLang="en-US" dirty="0" err="1" smtClean="0">
                <a:solidFill>
                  <a:srgbClr val="0070C0"/>
                </a:solidFill>
              </a:rPr>
              <a:t>quy</a:t>
            </a:r>
            <a:r>
              <a:rPr lang="en-AU" altLang="en-US" dirty="0" smtClean="0">
                <a:solidFill>
                  <a:srgbClr val="0070C0"/>
                </a:solidFill>
              </a:rPr>
              <a:t> </a:t>
            </a:r>
            <a:r>
              <a:rPr lang="en-AU" altLang="en-US" dirty="0" err="1" smtClean="0">
                <a:solidFill>
                  <a:srgbClr val="0070C0"/>
                </a:solidFill>
              </a:rPr>
              <a:t>ra</a:t>
            </a:r>
            <a:r>
              <a:rPr lang="en-AU" altLang="en-US" dirty="0" smtClean="0">
                <a:solidFill>
                  <a:srgbClr val="0070C0"/>
                </a:solidFill>
              </a:rPr>
              <a:t> </a:t>
            </a:r>
            <a:r>
              <a:rPr lang="en-AU" altLang="en-US" dirty="0" err="1" smtClean="0">
                <a:solidFill>
                  <a:srgbClr val="0070C0"/>
                </a:solidFill>
              </a:rPr>
              <a:t>thời</a:t>
            </a:r>
            <a:r>
              <a:rPr lang="en-AU" altLang="en-US" dirty="0" smtClean="0">
                <a:solidFill>
                  <a:srgbClr val="0070C0"/>
                </a:solidFill>
              </a:rPr>
              <a:t> </a:t>
            </a:r>
            <a:r>
              <a:rPr lang="en-AU" altLang="en-US" dirty="0" err="1" smtClean="0">
                <a:solidFill>
                  <a:srgbClr val="0070C0"/>
                </a:solidFill>
              </a:rPr>
              <a:t>gian</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tiền</a:t>
            </a:r>
            <a:r>
              <a:rPr lang="en-AU" altLang="en-US" dirty="0" smtClean="0">
                <a:solidFill>
                  <a:srgbClr val="0070C0"/>
                </a:solidFill>
              </a:rPr>
              <a:t> </a:t>
            </a:r>
            <a:r>
              <a:rPr lang="en-AU" altLang="en-US" dirty="0" err="1" smtClean="0">
                <a:solidFill>
                  <a:srgbClr val="0070C0"/>
                </a:solidFill>
              </a:rPr>
              <a:t>bạc</a:t>
            </a:r>
            <a:r>
              <a:rPr lang="en-AU" altLang="en-US" dirty="0" smtClean="0">
                <a:solidFill>
                  <a:srgbClr val="0070C0"/>
                </a:solidFill>
              </a:rPr>
              <a:t> </a:t>
            </a:r>
            <a:r>
              <a:rPr lang="en-AU" altLang="en-US" dirty="0" err="1" smtClean="0">
                <a:solidFill>
                  <a:srgbClr val="0070C0"/>
                </a:solidFill>
              </a:rPr>
              <a:t>thì</a:t>
            </a:r>
            <a:r>
              <a:rPr lang="en-AU" altLang="en-US" dirty="0" smtClean="0">
                <a:solidFill>
                  <a:srgbClr val="0070C0"/>
                </a:solidFill>
              </a:rPr>
              <a:t> </a:t>
            </a:r>
            <a:r>
              <a:rPr lang="en-AU" altLang="en-US" dirty="0" err="1" smtClean="0">
                <a:solidFill>
                  <a:srgbClr val="0070C0"/>
                </a:solidFill>
              </a:rPr>
              <a:t>càng</a:t>
            </a:r>
            <a:r>
              <a:rPr lang="en-AU" altLang="en-US" dirty="0" smtClean="0">
                <a:solidFill>
                  <a:srgbClr val="0070C0"/>
                </a:solidFill>
              </a:rPr>
              <a:t> </a:t>
            </a:r>
            <a:r>
              <a:rPr lang="en-AU" altLang="en-US" dirty="0" err="1" smtClean="0">
                <a:solidFill>
                  <a:srgbClr val="0070C0"/>
                </a:solidFill>
              </a:rPr>
              <a:t>tốt</a:t>
            </a:r>
            <a:r>
              <a:rPr lang="en-AU" altLang="en-US" dirty="0" smtClean="0">
                <a:solidFill>
                  <a:srgbClr val="0070C0"/>
                </a:solidFill>
              </a:rPr>
              <a:t>)</a:t>
            </a:r>
          </a:p>
          <a:p>
            <a:r>
              <a:rPr lang="en-US" altLang="en-US" dirty="0" err="1"/>
              <a:t>dentify</a:t>
            </a:r>
            <a:r>
              <a:rPr lang="en-US" altLang="en-US" dirty="0"/>
              <a:t> probabilities of occurrence (low, medium, high) for threats</a:t>
            </a:r>
          </a:p>
          <a:p>
            <a:r>
              <a:rPr lang="en-US" altLang="en-US" dirty="0"/>
              <a:t>Describe the project's technical, work and financial harms (can be financed with time and money as possible)</a:t>
            </a:r>
            <a:endParaRPr lang="en-AU" altLang="en-US" dirty="0"/>
          </a:p>
        </p:txBody>
      </p:sp>
      <p:sp>
        <p:nvSpPr>
          <p:cNvPr id="6" name="Slide Number Placeholder 5"/>
          <p:cNvSpPr>
            <a:spLocks noGrp="1"/>
          </p:cNvSpPr>
          <p:nvPr>
            <p:ph type="sldNum" sz="quarter" idx="12"/>
          </p:nvPr>
        </p:nvSpPr>
        <p:spPr/>
        <p:txBody>
          <a:bodyPr/>
          <a:lstStyle/>
          <a:p>
            <a:pPr lvl="1"/>
            <a:fld id="{09D33D77-DE83-418A-8138-AD00950E4E86}" type="slidenum">
              <a:rPr lang="en-US" altLang="en-US" smtClean="0"/>
              <a:pPr lvl="1"/>
              <a:t>31</a:t>
            </a:fld>
            <a:endParaRPr lang="en-US" altLang="en-US"/>
          </a:p>
        </p:txBody>
      </p:sp>
      <p:pic>
        <p:nvPicPr>
          <p:cNvPr id="7" name="Picture 7"/>
          <p:cNvPicPr>
            <a:picLocks noGrp="1" noChangeAspect="1" noChangeArrowheads="1"/>
          </p:cNvPicPr>
          <p:nvPr>
            <p:ph sz="half" idx="2"/>
          </p:nvPr>
        </p:nvPicPr>
        <p:blipFill>
          <a:blip r:embed="rId2" cstate="print"/>
          <a:srcRect/>
          <a:stretch>
            <a:fillRect/>
          </a:stretch>
        </p:blipFill>
        <p:spPr>
          <a:xfrm>
            <a:off x="6218238" y="2278635"/>
            <a:ext cx="4937125" cy="3157980"/>
          </a:xfrm>
        </p:spPr>
      </p:pic>
    </p:spTree>
    <p:extLst>
      <p:ext uri="{BB962C8B-B14F-4D97-AF65-F5344CB8AC3E}">
        <p14:creationId xmlns:p14="http://schemas.microsoft.com/office/powerpoint/2010/main" val="2775763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4" name="TextBox 13"/>
          <p:cNvSpPr txBox="1"/>
          <p:nvPr/>
        </p:nvSpPr>
        <p:spPr>
          <a:xfrm>
            <a:off x="402101" y="170821"/>
            <a:ext cx="447938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Response Planning – Step 5</a:t>
            </a:r>
          </a:p>
        </p:txBody>
      </p:sp>
      <p:sp>
        <p:nvSpPr>
          <p:cNvPr id="16" name="TextBox 15"/>
          <p:cNvSpPr txBox="1"/>
          <p:nvPr/>
        </p:nvSpPr>
        <p:spPr>
          <a:xfrm>
            <a:off x="364436" y="646022"/>
            <a:ext cx="5374374"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Response Planning – </a:t>
            </a:r>
            <a:r>
              <a:rPr lang="en-US" dirty="0">
                <a:latin typeface="Times New Roman" panose="02020603050405020304" pitchFamily="18" charset="0"/>
                <a:cs typeface="Times New Roman" panose="02020603050405020304" pitchFamily="18" charset="0"/>
              </a:rPr>
              <a:t>Is the process of developing options and determining actions to enhance opportunities and reduce threats to the project’s objectives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includes the identification and assignment of individuals or parties to take responsibility for each agreed to and funded risk response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Address the risks by their priority, inserting resources and activities into budget, schedule, and project management plan, as needed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Uses four </a:t>
            </a:r>
            <a:r>
              <a:rPr lang="en-US" dirty="0" smtClean="0">
                <a:latin typeface="Times New Roman" panose="02020603050405020304" pitchFamily="18" charset="0"/>
                <a:cs typeface="Times New Roman" panose="02020603050405020304" pitchFamily="18" charset="0"/>
              </a:rPr>
              <a:t>classifications </a:t>
            </a:r>
            <a:r>
              <a:rPr lang="en-US" dirty="0">
                <a:latin typeface="Times New Roman" panose="02020603050405020304" pitchFamily="18" charset="0"/>
                <a:cs typeface="Times New Roman" panose="02020603050405020304" pitchFamily="18" charset="0"/>
              </a:rPr>
              <a:t>of response strategies : </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Strategies for Negative </a:t>
            </a:r>
            <a:r>
              <a:rPr lang="en-US" dirty="0" smtClean="0">
                <a:latin typeface="Times New Roman" panose="02020603050405020304" pitchFamily="18" charset="0"/>
                <a:cs typeface="Times New Roman" panose="02020603050405020304" pitchFamily="18" charset="0"/>
              </a:rPr>
              <a:t>Risks </a:t>
            </a:r>
            <a:r>
              <a:rPr lang="en-US" dirty="0">
                <a:latin typeface="Times New Roman" panose="02020603050405020304" pitchFamily="18" charset="0"/>
                <a:cs typeface="Times New Roman" panose="02020603050405020304" pitchFamily="18" charset="0"/>
              </a:rPr>
              <a:t>or Threats (Avoid, Transfer, Mitigate)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Strategies for Positive Risks or </a:t>
            </a:r>
            <a:r>
              <a:rPr lang="en-US" dirty="0" smtClean="0">
                <a:latin typeface="Times New Roman" panose="02020603050405020304" pitchFamily="18" charset="0"/>
                <a:cs typeface="Times New Roman" panose="02020603050405020304" pitchFamily="18" charset="0"/>
              </a:rPr>
              <a:t>Opportunities </a:t>
            </a:r>
            <a:r>
              <a:rPr lang="en-US" dirty="0">
                <a:latin typeface="Times New Roman" panose="02020603050405020304" pitchFamily="18" charset="0"/>
                <a:cs typeface="Times New Roman" panose="02020603050405020304" pitchFamily="18" charset="0"/>
              </a:rPr>
              <a:t>(Exploit, Share, Enhance)</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Strategies </a:t>
            </a:r>
            <a:r>
              <a:rPr lang="en-US" dirty="0">
                <a:latin typeface="Times New Roman" panose="02020603050405020304" pitchFamily="18" charset="0"/>
                <a:cs typeface="Times New Roman" panose="02020603050405020304" pitchFamily="18" charset="0"/>
              </a:rPr>
              <a:t>for Both Threats and Opportunities (Acceptance)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Contingent Response Strategy</a:t>
            </a:r>
          </a:p>
        </p:txBody>
      </p:sp>
      <p:sp>
        <p:nvSpPr>
          <p:cNvPr id="11" name="TextBox 10">
            <a:extLst>
              <a:ext uri="{FF2B5EF4-FFF2-40B4-BE49-F238E27FC236}">
                <a16:creationId xmlns:a16="http://schemas.microsoft.com/office/drawing/2014/main" xmlns="" id="{C35E267C-20BB-4700-8AF3-262038A64C90}"/>
              </a:ext>
            </a:extLst>
          </p:cNvPr>
          <p:cNvSpPr txBox="1"/>
          <p:nvPr/>
        </p:nvSpPr>
        <p:spPr>
          <a:xfrm>
            <a:off x="6907723" y="170820"/>
            <a:ext cx="5284277"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B</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5</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C83F92D6-9CA6-4BC4-AE03-574D27564E62}"/>
              </a:ext>
            </a:extLst>
          </p:cNvPr>
          <p:cNvSpPr txBox="1"/>
          <p:nvPr/>
        </p:nvSpPr>
        <p:spPr>
          <a:xfrm>
            <a:off x="6627542" y="617325"/>
            <a:ext cx="5402802" cy="5078313"/>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Lập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ứng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à quá trình xây dựng các lựa chọn và xác định hành động để tăng cường cơ hội và giảm các mối đe dọa đối với các mục tiêu của dự 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Nó bao gồm việc xác định và giao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vi-VN" dirty="0">
                <a:solidFill>
                  <a:srgbClr val="197EC6"/>
                </a:solidFill>
                <a:latin typeface="Times New Roman" panose="02020603050405020304" pitchFamily="18" charset="0"/>
                <a:cs typeface="Times New Roman" panose="02020603050405020304" pitchFamily="18" charset="0"/>
              </a:rPr>
              <a:t> các cá nhân hoặc các bên chịu trách nhiệm cho mỗi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u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a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bốn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chiến</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Các chiến lược cho rủi ro tiêu cực hoặc các mối đe dọa (Tránh, Chuyển, Giảm nhẹ)</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Chiến lược cho các rủi ro </a:t>
            </a:r>
            <a:r>
              <a:rPr lang="en-US" dirty="0">
                <a:solidFill>
                  <a:srgbClr val="197EC6"/>
                </a:solidFill>
                <a:latin typeface="Times New Roman" panose="02020603050405020304" pitchFamily="18" charset="0"/>
                <a:cs typeface="Times New Roman" panose="02020603050405020304" pitchFamily="18" charset="0"/>
              </a:rPr>
              <a:t>t</a:t>
            </a:r>
            <a:r>
              <a:rPr lang="vi-VN" dirty="0">
                <a:solidFill>
                  <a:srgbClr val="197EC6"/>
                </a:solidFill>
                <a:latin typeface="Times New Roman" panose="02020603050405020304" pitchFamily="18" charset="0"/>
                <a:cs typeface="Times New Roman" panose="02020603050405020304" pitchFamily="18" charset="0"/>
              </a:rPr>
              <a:t>ích cực hoặc </a:t>
            </a:r>
            <a:r>
              <a:rPr lang="en-US" dirty="0">
                <a:solidFill>
                  <a:srgbClr val="197EC6"/>
                </a:solidFill>
                <a:latin typeface="Times New Roman" panose="02020603050405020304" pitchFamily="18" charset="0"/>
                <a:cs typeface="Times New Roman" panose="02020603050405020304" pitchFamily="18" charset="0"/>
              </a:rPr>
              <a:t>c</a:t>
            </a:r>
            <a:r>
              <a:rPr lang="vi-VN" dirty="0">
                <a:solidFill>
                  <a:srgbClr val="197EC6"/>
                </a:solidFill>
                <a:latin typeface="Times New Roman" panose="02020603050405020304" pitchFamily="18" charset="0"/>
                <a:cs typeface="Times New Roman" panose="02020603050405020304" pitchFamily="18" charset="0"/>
              </a:rPr>
              <a:t>ơ hội (Khai thác, Chia sẻ, Nâng cao)</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chiến</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đe</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dọa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Chiến</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ngẫu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nhiên</a:t>
            </a:r>
            <a:r>
              <a:rPr lang="en-US" dirty="0">
                <a:solidFill>
                  <a:srgbClr val="197EC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3318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2" name="TextBox 11"/>
          <p:cNvSpPr txBox="1"/>
          <p:nvPr/>
        </p:nvSpPr>
        <p:spPr>
          <a:xfrm>
            <a:off x="282041" y="109681"/>
            <a:ext cx="5282419" cy="830997"/>
          </a:xfrm>
          <a:prstGeom prst="rect">
            <a:avLst/>
          </a:prstGeom>
          <a:noFill/>
        </p:spPr>
        <p:txBody>
          <a:bodyPr wrap="square" rtlCol="0">
            <a:spAutoFit/>
          </a:bodyPr>
          <a:lstStyle/>
          <a:p>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Practival</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Approach for Risk Response</a:t>
            </a:r>
            <a:b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Planning Strategies to Mitigate Risk</a:t>
            </a:r>
          </a:p>
        </p:txBody>
      </p:sp>
      <p:sp>
        <p:nvSpPr>
          <p:cNvPr id="13" name="TextBox 12"/>
          <p:cNvSpPr txBox="1"/>
          <p:nvPr/>
        </p:nvSpPr>
        <p:spPr>
          <a:xfrm>
            <a:off x="336553" y="1394108"/>
            <a:ext cx="4885947"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Work down prioritized risk listing for the risk analysis steps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 risk classes to avoid duplication of effort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various response alternatives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Assess alternatives and select preferred alternative for each risk or risk class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 selected alternatives into the risk management plan, other project plans, an the WBS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Communicate decisions with appropriate stakeholders</a:t>
            </a:r>
          </a:p>
          <a:p>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283DF2D-41F9-49CD-AA10-9EA41F560988}"/>
              </a:ext>
            </a:extLst>
          </p:cNvPr>
          <p:cNvSpPr txBox="1"/>
          <p:nvPr/>
        </p:nvSpPr>
        <p:spPr>
          <a:xfrm>
            <a:off x="5827546" y="82839"/>
            <a:ext cx="6564437" cy="830997"/>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ơng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tiếp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cận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thực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phó</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r>
            <a:b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Lên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chiến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để</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thiểu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D23AE339-FAEB-4A02-8866-241494FB1205}"/>
              </a:ext>
            </a:extLst>
          </p:cNvPr>
          <p:cNvSpPr txBox="1"/>
          <p:nvPr/>
        </p:nvSpPr>
        <p:spPr>
          <a:xfrm>
            <a:off x="5827546" y="1406981"/>
            <a:ext cx="4885947"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u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kê</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b</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xét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lớp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lặp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chọn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chọn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chọn</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u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n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lớp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chọn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chia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003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4" name="TextBox 13"/>
          <p:cNvSpPr txBox="1"/>
          <p:nvPr/>
        </p:nvSpPr>
        <p:spPr>
          <a:xfrm>
            <a:off x="206593" y="16283"/>
            <a:ext cx="443398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Response Strategies (1 of 2)</a:t>
            </a:r>
          </a:p>
        </p:txBody>
      </p:sp>
      <p:sp>
        <p:nvSpPr>
          <p:cNvPr id="15" name="TextBox 14"/>
          <p:cNvSpPr txBox="1"/>
          <p:nvPr/>
        </p:nvSpPr>
        <p:spPr>
          <a:xfrm>
            <a:off x="0" y="470779"/>
            <a:ext cx="5753686" cy="5932393"/>
          </a:xfrm>
          <a:prstGeom prst="rect">
            <a:avLst/>
          </a:prstGeom>
          <a:noFill/>
        </p:spPr>
        <p:txBody>
          <a:bodyPr wrap="square" rtlCol="0">
            <a:spAutoFit/>
          </a:bodyPr>
          <a:lstStyle/>
          <a:p>
            <a:r>
              <a:rPr lang="en-US" sz="1650" b="1" dirty="0">
                <a:latin typeface="Times New Roman" panose="02020603050405020304" pitchFamily="18" charset="0"/>
                <a:cs typeface="Times New Roman" panose="02020603050405020304" pitchFamily="18" charset="0"/>
              </a:rPr>
              <a:t>Strategies for Negative Risks or Threats</a:t>
            </a:r>
          </a:p>
          <a:p>
            <a:pPr marL="742950" lvl="1" indent="-285750">
              <a:buFont typeface="Wingdings" panose="05000000000000000000" pitchFamily="2" charset="2"/>
              <a:buChar char="§"/>
            </a:pPr>
            <a:r>
              <a:rPr lang="en-US" sz="1650" b="1" dirty="0">
                <a:latin typeface="Times New Roman" panose="02020603050405020304" pitchFamily="18" charset="0"/>
                <a:cs typeface="Times New Roman" panose="02020603050405020304" pitchFamily="18" charset="0"/>
              </a:rPr>
              <a:t>Avoid</a:t>
            </a:r>
            <a:r>
              <a:rPr lang="en-US" sz="1650" dirty="0">
                <a:latin typeface="Times New Roman" panose="02020603050405020304" pitchFamily="18" charset="0"/>
                <a:cs typeface="Times New Roman" panose="02020603050405020304" pitchFamily="18" charset="0"/>
              </a:rPr>
              <a:t> – Risk avoidance involves changing the project management plan to eliminate the threat posed by an adverse risk, to isolate the project objectives from the risk’s impact, or to relax the objective that is in jeopardy</a:t>
            </a:r>
          </a:p>
          <a:p>
            <a:pPr marL="742950" lvl="1" indent="-285750">
              <a:buFont typeface="Wingdings" panose="05000000000000000000" pitchFamily="2" charset="2"/>
              <a:buChar char="§"/>
            </a:pPr>
            <a:r>
              <a:rPr lang="en-US" sz="1650" b="1" dirty="0">
                <a:latin typeface="Times New Roman" panose="02020603050405020304" pitchFamily="18" charset="0"/>
                <a:cs typeface="Times New Roman" panose="02020603050405020304" pitchFamily="18" charset="0"/>
              </a:rPr>
              <a:t>Transfer </a:t>
            </a:r>
            <a:r>
              <a:rPr lang="en-US" sz="1650" dirty="0">
                <a:latin typeface="Times New Roman" panose="02020603050405020304" pitchFamily="18" charset="0"/>
                <a:cs typeface="Times New Roman" panose="02020603050405020304" pitchFamily="18" charset="0"/>
              </a:rPr>
              <a:t>– Risk transference requires shifting the negative impact of a threat, along with ownership of the response, to a third party</a:t>
            </a:r>
          </a:p>
          <a:p>
            <a:pPr marL="742950" lvl="1" indent="-285750">
              <a:buFont typeface="Wingdings" panose="05000000000000000000" pitchFamily="2" charset="2"/>
              <a:buChar char="§"/>
            </a:pPr>
            <a:r>
              <a:rPr lang="en-US" sz="1650" b="1" dirty="0">
                <a:latin typeface="Times New Roman" panose="02020603050405020304" pitchFamily="18" charset="0"/>
                <a:cs typeface="Times New Roman" panose="02020603050405020304" pitchFamily="18" charset="0"/>
              </a:rPr>
              <a:t>Mitigate</a:t>
            </a:r>
            <a:r>
              <a:rPr lang="en-US" sz="1650" dirty="0">
                <a:latin typeface="Times New Roman" panose="02020603050405020304" pitchFamily="18" charset="0"/>
                <a:cs typeface="Times New Roman" panose="02020603050405020304" pitchFamily="18" charset="0"/>
              </a:rPr>
              <a:t> – Risk mitigation implies a reduction in the probability and/or impact of adverse risk event to an acceptable threshold</a:t>
            </a:r>
          </a:p>
          <a:p>
            <a:r>
              <a:rPr lang="en-US" sz="1650" b="1" dirty="0">
                <a:latin typeface="Times New Roman" panose="02020603050405020304" pitchFamily="18" charset="0"/>
                <a:cs typeface="Times New Roman" panose="02020603050405020304" pitchFamily="18" charset="0"/>
              </a:rPr>
              <a:t>Strategies for Positive Risks or Opportunities</a:t>
            </a:r>
          </a:p>
          <a:p>
            <a:pPr marL="742950" lvl="1" indent="-285750">
              <a:buFont typeface="Wingdings" panose="05000000000000000000" pitchFamily="2" charset="2"/>
              <a:buChar char="§"/>
            </a:pPr>
            <a:r>
              <a:rPr lang="en-US" sz="1650" b="1" dirty="0">
                <a:latin typeface="Times New Roman" panose="02020603050405020304" pitchFamily="18" charset="0"/>
                <a:cs typeface="Times New Roman" panose="02020603050405020304" pitchFamily="18" charset="0"/>
              </a:rPr>
              <a:t>Exploit – </a:t>
            </a:r>
            <a:r>
              <a:rPr lang="en-US" sz="1650" dirty="0">
                <a:latin typeface="Times New Roman" panose="02020603050405020304" pitchFamily="18" charset="0"/>
                <a:cs typeface="Times New Roman" panose="02020603050405020304" pitchFamily="18" charset="0"/>
              </a:rPr>
              <a:t>This strategy seeks to eliminate the uncertainty associated with a particular upside risk by making the opportunity definitely happen</a:t>
            </a:r>
          </a:p>
          <a:p>
            <a:pPr marL="742950" lvl="1" indent="-285750">
              <a:buFont typeface="Wingdings" panose="05000000000000000000" pitchFamily="2" charset="2"/>
              <a:buChar char="§"/>
            </a:pPr>
            <a:r>
              <a:rPr lang="en-US" sz="1650" b="1" dirty="0">
                <a:latin typeface="Times New Roman" panose="02020603050405020304" pitchFamily="18" charset="0"/>
                <a:cs typeface="Times New Roman" panose="02020603050405020304" pitchFamily="18" charset="0"/>
              </a:rPr>
              <a:t>Share – </a:t>
            </a:r>
            <a:r>
              <a:rPr lang="en-US" sz="1650" dirty="0">
                <a:latin typeface="Times New Roman" panose="02020603050405020304" pitchFamily="18" charset="0"/>
                <a:cs typeface="Times New Roman" panose="02020603050405020304" pitchFamily="18" charset="0"/>
              </a:rPr>
              <a:t>Sharing a positive risk involves allocating ownership to a third party who is best able to capture the opportunity for the benefit of the project</a:t>
            </a:r>
          </a:p>
          <a:p>
            <a:pPr marL="742950" lvl="1" indent="-285750">
              <a:buFont typeface="Wingdings" panose="05000000000000000000" pitchFamily="2" charset="2"/>
              <a:buChar char="§"/>
            </a:pPr>
            <a:r>
              <a:rPr lang="en-US" sz="1650" b="1" dirty="0">
                <a:latin typeface="Times New Roman" panose="02020603050405020304" pitchFamily="18" charset="0"/>
                <a:cs typeface="Times New Roman" panose="02020603050405020304" pitchFamily="18" charset="0"/>
              </a:rPr>
              <a:t>Enhance – </a:t>
            </a:r>
            <a:r>
              <a:rPr lang="en-US" sz="1650" dirty="0">
                <a:latin typeface="Times New Roman" panose="02020603050405020304" pitchFamily="18" charset="0"/>
                <a:cs typeface="Times New Roman" panose="02020603050405020304" pitchFamily="18" charset="0"/>
              </a:rPr>
              <a:t>Modifies the size of an opportunity by increasing probability and/or positive impacts and by identifying and maximizing key driver of these positive-impact risks</a:t>
            </a:r>
          </a:p>
          <a:p>
            <a:pPr lvl="1"/>
            <a:r>
              <a:rPr lang="en-US" sz="1650" b="1"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xmlns="" id="{D5616CFE-ED47-468F-903D-4F80AA047F08}"/>
              </a:ext>
            </a:extLst>
          </p:cNvPr>
          <p:cNvSpPr txBox="1"/>
          <p:nvPr/>
        </p:nvSpPr>
        <p:spPr>
          <a:xfrm>
            <a:off x="7361480" y="16283"/>
            <a:ext cx="4433988"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Chiến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(1/2)</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93C28AC5-FCEC-4CCA-A8E4-EE883D05A218}"/>
              </a:ext>
            </a:extLst>
          </p:cNvPr>
          <p:cNvSpPr txBox="1"/>
          <p:nvPr/>
        </p:nvSpPr>
        <p:spPr>
          <a:xfrm>
            <a:off x="5928036" y="470779"/>
            <a:ext cx="6057371" cy="5932393"/>
          </a:xfrm>
          <a:prstGeom prst="rect">
            <a:avLst/>
          </a:prstGeom>
          <a:noFill/>
        </p:spPr>
        <p:txBody>
          <a:bodyPr wrap="square" rtlCol="0">
            <a:spAutoFit/>
          </a:bodyPr>
          <a:lstStyle/>
          <a:p>
            <a:r>
              <a:rPr lang="en-US" sz="1650" b="1" dirty="0" err="1">
                <a:solidFill>
                  <a:srgbClr val="197EC6"/>
                </a:solidFill>
                <a:latin typeface="Times New Roman" panose="02020603050405020304" pitchFamily="18" charset="0"/>
                <a:cs typeface="Times New Roman" panose="02020603050405020304" pitchFamily="18" charset="0"/>
              </a:rPr>
              <a:t>Chiến</a:t>
            </a:r>
            <a:r>
              <a:rPr lang="en-US" sz="1650" b="1" dirty="0">
                <a:solidFill>
                  <a:srgbClr val="197EC6"/>
                </a:solidFill>
                <a:latin typeface="Times New Roman" panose="02020603050405020304" pitchFamily="18" charset="0"/>
                <a:cs typeface="Times New Roman" panose="02020603050405020304" pitchFamily="18" charset="0"/>
              </a:rPr>
              <a:t> l</a:t>
            </a:r>
            <a:r>
              <a:rPr lang="vi-VN" sz="1650" b="1" dirty="0">
                <a:solidFill>
                  <a:srgbClr val="197EC6"/>
                </a:solidFill>
                <a:latin typeface="Times New Roman" panose="02020603050405020304" pitchFamily="18" charset="0"/>
                <a:cs typeface="Times New Roman" panose="02020603050405020304" pitchFamily="18" charset="0"/>
              </a:rPr>
              <a:t>ư</a:t>
            </a:r>
            <a:r>
              <a:rPr lang="en-US" sz="1650" b="1" dirty="0" err="1">
                <a:solidFill>
                  <a:srgbClr val="197EC6"/>
                </a:solidFill>
                <a:latin typeface="Times New Roman" panose="02020603050405020304" pitchFamily="18" charset="0"/>
                <a:cs typeface="Times New Roman" panose="02020603050405020304" pitchFamily="18" charset="0"/>
              </a:rPr>
              <a:t>ợc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cho</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các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rủi</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ro</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tiêu</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cực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hoặc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mối</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đe</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dọa</a:t>
            </a:r>
            <a:endParaRPr lang="en-US" sz="1650"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50" b="1" dirty="0" err="1">
                <a:solidFill>
                  <a:srgbClr val="197EC6"/>
                </a:solidFill>
                <a:latin typeface="Times New Roman" panose="02020603050405020304" pitchFamily="18" charset="0"/>
                <a:cs typeface="Times New Roman" panose="02020603050405020304" pitchFamily="18" charset="0"/>
              </a:rPr>
              <a:t>Tránh</a:t>
            </a:r>
            <a:r>
              <a:rPr lang="en-US" sz="1650" dirty="0">
                <a:solidFill>
                  <a:srgbClr val="197EC6"/>
                </a:solidFill>
                <a:latin typeface="Times New Roman" panose="02020603050405020304" pitchFamily="18" charset="0"/>
                <a:cs typeface="Times New Roman" panose="02020603050405020304" pitchFamily="18" charset="0"/>
              </a:rPr>
              <a:t> - t</a:t>
            </a:r>
            <a:r>
              <a:rPr lang="vi-VN" sz="1650" dirty="0">
                <a:solidFill>
                  <a:srgbClr val="197EC6"/>
                </a:solidFill>
                <a:latin typeface="Times New Roman" panose="02020603050405020304" pitchFamily="18" charset="0"/>
                <a:cs typeface="Times New Roman" panose="02020603050405020304" pitchFamily="18" charset="0"/>
              </a:rPr>
              <a:t>ránh rủi ro liên quan đến việc thay đổi kế hoạch quản lý dự án để loại bỏ các mối đe dọa gây ra bởi một nguy cơ bất lợi, cô lập các mục tiêu của dự án từ tác động của rủi ro, hoặc để giãn các mục tiêu đang bị nguy hiểm</a:t>
            </a:r>
            <a:endParaRPr lang="en-US" sz="165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50" b="1" dirty="0" err="1">
                <a:solidFill>
                  <a:srgbClr val="197EC6"/>
                </a:solidFill>
                <a:latin typeface="Times New Roman" panose="02020603050405020304" pitchFamily="18" charset="0"/>
                <a:cs typeface="Times New Roman" panose="02020603050405020304" pitchFamily="18" charset="0"/>
              </a:rPr>
              <a:t>Chuyển</a:t>
            </a:r>
            <a:r>
              <a:rPr lang="en-US" sz="1650" dirty="0">
                <a:solidFill>
                  <a:srgbClr val="197EC6"/>
                </a:solidFill>
                <a:latin typeface="Times New Roman" panose="02020603050405020304" pitchFamily="18" charset="0"/>
                <a:cs typeface="Times New Roman" panose="02020603050405020304" pitchFamily="18" charset="0"/>
              </a:rPr>
              <a:t> - </a:t>
            </a:r>
            <a:r>
              <a:rPr lang="en-US" sz="1650" dirty="0" err="1">
                <a:solidFill>
                  <a:srgbClr val="197EC6"/>
                </a:solidFill>
                <a:latin typeface="Times New Roman" panose="02020603050405020304" pitchFamily="18" charset="0"/>
                <a:cs typeface="Times New Roman" panose="02020603050405020304" pitchFamily="18" charset="0"/>
              </a:rPr>
              <a:t>Chuyển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giao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rủi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đòi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hỏi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phải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thay</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đổi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động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tiêu</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cực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của</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một</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mối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đe</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dọa</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cùng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với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quyền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sở</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hữu</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của</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phản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ứng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bên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thứ</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ba</a:t>
            </a:r>
            <a:endParaRPr lang="en-US" sz="165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50" b="1" dirty="0" err="1">
                <a:solidFill>
                  <a:srgbClr val="197EC6"/>
                </a:solidFill>
                <a:latin typeface="Times New Roman" panose="02020603050405020304" pitchFamily="18" charset="0"/>
                <a:cs typeface="Times New Roman" panose="02020603050405020304" pitchFamily="18" charset="0"/>
              </a:rPr>
              <a:t>Giảm</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nhẹ</a:t>
            </a:r>
            <a:r>
              <a:rPr lang="en-US" sz="1650" b="1" dirty="0">
                <a:solidFill>
                  <a:srgbClr val="197EC6"/>
                </a:solidFill>
                <a:latin typeface="Times New Roman" panose="02020603050405020304" pitchFamily="18" charset="0"/>
                <a:cs typeface="Times New Roman" panose="02020603050405020304" pitchFamily="18" charset="0"/>
              </a:rPr>
              <a:t> </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giảm</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nhẹ</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rủi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ngụ</a:t>
            </a:r>
            <a:r>
              <a:rPr lang="en-US" sz="1650" dirty="0">
                <a:solidFill>
                  <a:srgbClr val="197EC6"/>
                </a:solidFill>
                <a:latin typeface="Times New Roman" panose="02020603050405020304" pitchFamily="18" charset="0"/>
                <a:cs typeface="Times New Roman" panose="02020603050405020304" pitchFamily="18" charset="0"/>
              </a:rPr>
              <a:t> ý </a:t>
            </a:r>
            <a:r>
              <a:rPr lang="en-US" sz="1650" dirty="0" err="1">
                <a:solidFill>
                  <a:srgbClr val="197EC6"/>
                </a:solidFill>
                <a:latin typeface="Times New Roman" panose="02020603050405020304" pitchFamily="18" charset="0"/>
                <a:cs typeface="Times New Roman" panose="02020603050405020304" pitchFamily="18" charset="0"/>
              </a:rPr>
              <a:t>là</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giảm</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xác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suất</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và</a:t>
            </a:r>
            <a:r>
              <a:rPr lang="en-US" sz="1650" dirty="0">
                <a:solidFill>
                  <a:srgbClr val="197EC6"/>
                </a:solidFill>
                <a:latin typeface="Times New Roman" panose="02020603050405020304" pitchFamily="18" charset="0"/>
                <a:cs typeface="Times New Roman" panose="02020603050405020304" pitchFamily="18" charset="0"/>
              </a:rPr>
              <a:t>/</a:t>
            </a:r>
            <a:r>
              <a:rPr lang="en-US" sz="1650" dirty="0" err="1">
                <a:solidFill>
                  <a:srgbClr val="197EC6"/>
                </a:solidFill>
                <a:latin typeface="Times New Roman" panose="02020603050405020304" pitchFamily="18" charset="0"/>
                <a:cs typeface="Times New Roman" panose="02020603050405020304" pitchFamily="18" charset="0"/>
              </a:rPr>
              <a:t>hoặc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tác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động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của</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sự</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kiện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rủi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bất</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lợi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đến</a:t>
            </a:r>
            <a:r>
              <a:rPr lang="en-US" sz="1650" dirty="0">
                <a:solidFill>
                  <a:srgbClr val="197EC6"/>
                </a:solidFill>
                <a:latin typeface="Times New Roman" panose="02020603050405020304" pitchFamily="18" charset="0"/>
                <a:cs typeface="Times New Roman" panose="02020603050405020304" pitchFamily="18" charset="0"/>
              </a:rPr>
              <a:t> ng</a:t>
            </a:r>
            <a:r>
              <a:rPr lang="vi-VN" sz="1650" dirty="0">
                <a:solidFill>
                  <a:srgbClr val="197EC6"/>
                </a:solidFill>
                <a:latin typeface="Times New Roman" panose="02020603050405020304" pitchFamily="18" charset="0"/>
                <a:cs typeface="Times New Roman" panose="02020603050405020304" pitchFamily="18" charset="0"/>
              </a:rPr>
              <a:t>ư</a:t>
            </a:r>
            <a:r>
              <a:rPr lang="en-US" sz="1650" dirty="0" err="1">
                <a:solidFill>
                  <a:srgbClr val="197EC6"/>
                </a:solidFill>
                <a:latin typeface="Times New Roman" panose="02020603050405020304" pitchFamily="18" charset="0"/>
                <a:cs typeface="Times New Roman" panose="02020603050405020304" pitchFamily="18" charset="0"/>
              </a:rPr>
              <a:t>ỡng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chấp</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nhận</a:t>
            </a:r>
            <a:r>
              <a:rPr lang="en-US" sz="1650" dirty="0">
                <a:solidFill>
                  <a:srgbClr val="197EC6"/>
                </a:solidFill>
                <a:latin typeface="Times New Roman" panose="02020603050405020304" pitchFamily="18" charset="0"/>
                <a:cs typeface="Times New Roman" panose="02020603050405020304" pitchFamily="18" charset="0"/>
              </a:rPr>
              <a:t> đ</a:t>
            </a:r>
            <a:r>
              <a:rPr lang="vi-VN" sz="1650" dirty="0">
                <a:solidFill>
                  <a:srgbClr val="197EC6"/>
                </a:solidFill>
                <a:latin typeface="Times New Roman" panose="02020603050405020304" pitchFamily="18" charset="0"/>
                <a:cs typeface="Times New Roman" panose="02020603050405020304" pitchFamily="18" charset="0"/>
              </a:rPr>
              <a:t>ư</a:t>
            </a:r>
            <a:r>
              <a:rPr lang="en-US" sz="1650" dirty="0" err="1">
                <a:solidFill>
                  <a:srgbClr val="197EC6"/>
                </a:solidFill>
                <a:latin typeface="Times New Roman" panose="02020603050405020304" pitchFamily="18" charset="0"/>
                <a:cs typeface="Times New Roman" panose="02020603050405020304" pitchFamily="18" charset="0"/>
              </a:rPr>
              <a:t>ợc</a:t>
            </a:r>
            <a:endParaRPr lang="en-US" sz="1650" dirty="0">
              <a:solidFill>
                <a:srgbClr val="197EC6"/>
              </a:solidFill>
              <a:latin typeface="Times New Roman" panose="02020603050405020304" pitchFamily="18" charset="0"/>
              <a:cs typeface="Times New Roman" panose="02020603050405020304" pitchFamily="18" charset="0"/>
            </a:endParaRPr>
          </a:p>
          <a:p>
            <a:r>
              <a:rPr lang="en-US" sz="1650" b="1" dirty="0" err="1">
                <a:solidFill>
                  <a:srgbClr val="197EC6"/>
                </a:solidFill>
                <a:latin typeface="Times New Roman" panose="02020603050405020304" pitchFamily="18" charset="0"/>
                <a:cs typeface="Times New Roman" panose="02020603050405020304" pitchFamily="18" charset="0"/>
              </a:rPr>
              <a:t>Chiến</a:t>
            </a:r>
            <a:r>
              <a:rPr lang="en-US" sz="1650" b="1" dirty="0">
                <a:solidFill>
                  <a:srgbClr val="197EC6"/>
                </a:solidFill>
                <a:latin typeface="Times New Roman" panose="02020603050405020304" pitchFamily="18" charset="0"/>
                <a:cs typeface="Times New Roman" panose="02020603050405020304" pitchFamily="18" charset="0"/>
              </a:rPr>
              <a:t> l</a:t>
            </a:r>
            <a:r>
              <a:rPr lang="vi-VN" sz="1650" b="1" dirty="0">
                <a:solidFill>
                  <a:srgbClr val="197EC6"/>
                </a:solidFill>
                <a:latin typeface="Times New Roman" panose="02020603050405020304" pitchFamily="18" charset="0"/>
                <a:cs typeface="Times New Roman" panose="02020603050405020304" pitchFamily="18" charset="0"/>
              </a:rPr>
              <a:t>ư</a:t>
            </a:r>
            <a:r>
              <a:rPr lang="en-US" sz="1650" b="1" dirty="0" err="1">
                <a:solidFill>
                  <a:srgbClr val="197EC6"/>
                </a:solidFill>
                <a:latin typeface="Times New Roman" panose="02020603050405020304" pitchFamily="18" charset="0"/>
                <a:cs typeface="Times New Roman" panose="02020603050405020304" pitchFamily="18" charset="0"/>
              </a:rPr>
              <a:t>ợc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cho</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các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rủi</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ro</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tích</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cực</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hoặc</a:t>
            </a:r>
            <a:r>
              <a:rPr lang="en-US" sz="1650" b="1" dirty="0">
                <a:solidFill>
                  <a:srgbClr val="197EC6"/>
                </a:solidFill>
                <a:latin typeface="Times New Roman" panose="02020603050405020304" pitchFamily="18" charset="0"/>
                <a:cs typeface="Times New Roman" panose="02020603050405020304" pitchFamily="18" charset="0"/>
              </a:rPr>
              <a:t> c</a:t>
            </a:r>
            <a:r>
              <a:rPr lang="vi-VN" sz="1650" b="1" dirty="0">
                <a:solidFill>
                  <a:srgbClr val="197EC6"/>
                </a:solidFill>
                <a:latin typeface="Times New Roman" panose="02020603050405020304" pitchFamily="18" charset="0"/>
                <a:cs typeface="Times New Roman" panose="02020603050405020304" pitchFamily="18" charset="0"/>
              </a:rPr>
              <a:t>ơ</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hội</a:t>
            </a:r>
            <a:endParaRPr lang="en-US" sz="1650"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50" b="1" dirty="0" err="1">
                <a:solidFill>
                  <a:srgbClr val="197EC6"/>
                </a:solidFill>
                <a:latin typeface="Times New Roman" panose="02020603050405020304" pitchFamily="18" charset="0"/>
                <a:cs typeface="Times New Roman" panose="02020603050405020304" pitchFamily="18" charset="0"/>
              </a:rPr>
              <a:t>Khai</a:t>
            </a:r>
            <a:r>
              <a:rPr lang="en-US" sz="1650" b="1" dirty="0">
                <a:solidFill>
                  <a:srgbClr val="197EC6"/>
                </a:solidFill>
                <a:latin typeface="Times New Roman" panose="02020603050405020304" pitchFamily="18" charset="0"/>
                <a:cs typeface="Times New Roman" panose="02020603050405020304" pitchFamily="18" charset="0"/>
              </a:rPr>
              <a:t> </a:t>
            </a:r>
            <a:r>
              <a:rPr lang="en-US" sz="1650" b="1" dirty="0" err="1">
                <a:solidFill>
                  <a:srgbClr val="197EC6"/>
                </a:solidFill>
                <a:latin typeface="Times New Roman" panose="02020603050405020304" pitchFamily="18" charset="0"/>
                <a:cs typeface="Times New Roman" panose="02020603050405020304" pitchFamily="18" charset="0"/>
              </a:rPr>
              <a:t>thác</a:t>
            </a:r>
            <a:r>
              <a:rPr lang="en-US" sz="1650" b="1" dirty="0">
                <a:solidFill>
                  <a:srgbClr val="197EC6"/>
                </a:solidFill>
                <a:latin typeface="Times New Roman" panose="02020603050405020304" pitchFamily="18" charset="0"/>
                <a:cs typeface="Times New Roman" panose="02020603050405020304" pitchFamily="18" charset="0"/>
              </a:rPr>
              <a:t> </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chiến</a:t>
            </a:r>
            <a:r>
              <a:rPr lang="en-US" sz="1650" dirty="0">
                <a:solidFill>
                  <a:srgbClr val="197EC6"/>
                </a:solidFill>
                <a:latin typeface="Times New Roman" panose="02020603050405020304" pitchFamily="18" charset="0"/>
                <a:cs typeface="Times New Roman" panose="02020603050405020304" pitchFamily="18" charset="0"/>
              </a:rPr>
              <a:t> l</a:t>
            </a:r>
            <a:r>
              <a:rPr lang="vi-VN" sz="1650" dirty="0">
                <a:solidFill>
                  <a:srgbClr val="197EC6"/>
                </a:solidFill>
                <a:latin typeface="Times New Roman" panose="02020603050405020304" pitchFamily="18" charset="0"/>
                <a:cs typeface="Times New Roman" panose="02020603050405020304" pitchFamily="18" charset="0"/>
              </a:rPr>
              <a:t>ư</a:t>
            </a:r>
            <a:r>
              <a:rPr lang="en-US" sz="1650" dirty="0" err="1">
                <a:solidFill>
                  <a:srgbClr val="197EC6"/>
                </a:solidFill>
                <a:latin typeface="Times New Roman" panose="02020603050405020304" pitchFamily="18" charset="0"/>
                <a:cs typeface="Times New Roman" panose="02020603050405020304" pitchFamily="18" charset="0"/>
              </a:rPr>
              <a:t>ợc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này</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nhằm</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loại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bỏ</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sự</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không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chắc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chắn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liên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quan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đến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một</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rủi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ro</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lạc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quan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bằng</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cách</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làm</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cho</a:t>
            </a:r>
            <a:r>
              <a:rPr lang="en-US" sz="1650" dirty="0">
                <a:solidFill>
                  <a:srgbClr val="197EC6"/>
                </a:solidFill>
                <a:latin typeface="Times New Roman" panose="02020603050405020304" pitchFamily="18" charset="0"/>
                <a:cs typeface="Times New Roman" panose="02020603050405020304" pitchFamily="18" charset="0"/>
              </a:rPr>
              <a:t> c</a:t>
            </a:r>
            <a:r>
              <a:rPr lang="vi-VN" sz="1650" dirty="0">
                <a:solidFill>
                  <a:srgbClr val="197EC6"/>
                </a:solidFill>
                <a:latin typeface="Times New Roman" panose="02020603050405020304" pitchFamily="18" charset="0"/>
                <a:cs typeface="Times New Roman" panose="02020603050405020304" pitchFamily="18" charset="0"/>
              </a:rPr>
              <a:t>ơ</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hội</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chắc</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chắn</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xảy</a:t>
            </a:r>
            <a:r>
              <a:rPr lang="en-US" sz="1650" dirty="0">
                <a:solidFill>
                  <a:srgbClr val="197EC6"/>
                </a:solidFill>
                <a:latin typeface="Times New Roman" panose="02020603050405020304" pitchFamily="18" charset="0"/>
                <a:cs typeface="Times New Roman" panose="02020603050405020304" pitchFamily="18" charset="0"/>
              </a:rPr>
              <a:t> </a:t>
            </a:r>
            <a:r>
              <a:rPr lang="en-US" sz="1650" dirty="0" err="1">
                <a:solidFill>
                  <a:srgbClr val="197EC6"/>
                </a:solidFill>
                <a:latin typeface="Times New Roman" panose="02020603050405020304" pitchFamily="18" charset="0"/>
                <a:cs typeface="Times New Roman" panose="02020603050405020304" pitchFamily="18" charset="0"/>
              </a:rPr>
              <a:t>ra</a:t>
            </a:r>
            <a:endParaRPr lang="en-US" sz="165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50" b="1" dirty="0">
                <a:solidFill>
                  <a:srgbClr val="197EC6"/>
                </a:solidFill>
                <a:latin typeface="Times New Roman" panose="02020603050405020304" pitchFamily="18" charset="0"/>
                <a:cs typeface="Times New Roman" panose="02020603050405020304" pitchFamily="18" charset="0"/>
              </a:rPr>
              <a:t>Chia sẻ </a:t>
            </a:r>
            <a:r>
              <a:rPr lang="vi-VN" sz="1650" dirty="0">
                <a:solidFill>
                  <a:srgbClr val="197EC6"/>
                </a:solidFill>
                <a:latin typeface="Times New Roman" panose="02020603050405020304" pitchFamily="18" charset="0"/>
                <a:cs typeface="Times New Roman" panose="02020603050405020304" pitchFamily="18" charset="0"/>
              </a:rPr>
              <a:t>- Chia sẻ rủi ro tích cực bao gồm phân bổ quyền sở hữu cho bên thứ ba, người có khả năng tốt nhất để nắm bắt cơ hội vì lợi ích của dự án</a:t>
            </a:r>
            <a:endParaRPr lang="en-US" sz="165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sz="1650" b="1" dirty="0">
                <a:solidFill>
                  <a:srgbClr val="197EC6"/>
                </a:solidFill>
                <a:latin typeface="Times New Roman" panose="02020603050405020304" pitchFamily="18" charset="0"/>
                <a:cs typeface="Times New Roman" panose="02020603050405020304" pitchFamily="18" charset="0"/>
              </a:rPr>
              <a:t>Tăng cường </a:t>
            </a:r>
            <a:r>
              <a:rPr lang="vi-VN" sz="1650" dirty="0">
                <a:solidFill>
                  <a:srgbClr val="197EC6"/>
                </a:solidFill>
                <a:latin typeface="Times New Roman" panose="02020603050405020304" pitchFamily="18" charset="0"/>
                <a:cs typeface="Times New Roman" panose="02020603050405020304" pitchFamily="18" charset="0"/>
              </a:rPr>
              <a:t>- Sửa đổi quy mô của một cơ hội bằng cách tăng xác suất và / hoặc những tác động tích cực và bằng cách xác định và tối đa hóa động lực chính của những rủi ro tác động tích cực này</a:t>
            </a:r>
            <a:endParaRPr lang="en-US" sz="1650" dirty="0">
              <a:solidFill>
                <a:srgbClr val="197EC6"/>
              </a:solidFill>
              <a:latin typeface="Times New Roman" panose="02020603050405020304" pitchFamily="18" charset="0"/>
              <a:cs typeface="Times New Roman" panose="02020603050405020304" pitchFamily="18" charset="0"/>
            </a:endParaRPr>
          </a:p>
          <a:p>
            <a:pPr lvl="1"/>
            <a:r>
              <a:rPr lang="en-US" sz="1650" b="1" dirty="0">
                <a:solidFill>
                  <a:srgbClr val="197EC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48738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182879" y="173724"/>
            <a:ext cx="466344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Response Strategies (2 of 2)</a:t>
            </a:r>
          </a:p>
        </p:txBody>
      </p:sp>
      <p:sp>
        <p:nvSpPr>
          <p:cNvPr id="12" name="TextBox 11"/>
          <p:cNvSpPr txBox="1"/>
          <p:nvPr/>
        </p:nvSpPr>
        <p:spPr>
          <a:xfrm>
            <a:off x="45567" y="910936"/>
            <a:ext cx="5187615"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Strategies for Both Threats and Opportunities</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Acceptance – </a:t>
            </a:r>
            <a:r>
              <a:rPr lang="en-US" dirty="0">
                <a:latin typeface="Times New Roman" panose="02020603050405020304" pitchFamily="18" charset="0"/>
                <a:cs typeface="Times New Roman" panose="02020603050405020304" pitchFamily="18" charset="0"/>
              </a:rPr>
              <a:t>Indicates that the project team has decided not to change the project management plan to deal with a risk or is unable to identify any other suitable response strategy</a:t>
            </a:r>
          </a:p>
          <a:p>
            <a:pPr lvl="1"/>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Contingent Response Strategy</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Risk Contingency Planning : </a:t>
            </a:r>
            <a:r>
              <a:rPr lang="en-US" dirty="0">
                <a:latin typeface="Times New Roman" panose="02020603050405020304" pitchFamily="18" charset="0"/>
                <a:cs typeface="Times New Roman" panose="02020603050405020304" pitchFamily="18" charset="0"/>
              </a:rPr>
              <a:t>Prepare a plan of action in case the risk occurs</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Contingency Allowance or Risk Reserve – </a:t>
            </a:r>
            <a:r>
              <a:rPr lang="en-US" dirty="0">
                <a:latin typeface="Times New Roman" panose="02020603050405020304" pitchFamily="18" charset="0"/>
                <a:cs typeface="Times New Roman" panose="02020603050405020304" pitchFamily="18" charset="0"/>
              </a:rPr>
              <a:t>The amount of money or time needed above the estimate to reduce the risk of overruns of project objectives to a level acceptable to the organization (most usual acceptance response)</a:t>
            </a:r>
          </a:p>
          <a:p>
            <a:pPr lvl="1"/>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xmlns="" id="{C5AD88D8-FF8B-4DEB-975D-9F0D07180DF5}"/>
              </a:ext>
            </a:extLst>
          </p:cNvPr>
          <p:cNvSpPr txBox="1"/>
          <p:nvPr/>
        </p:nvSpPr>
        <p:spPr>
          <a:xfrm>
            <a:off x="6532684" y="151409"/>
            <a:ext cx="466344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Chiến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(2/2)</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32B0797A-679B-4B1F-ABE6-5DF8A8F0F595}"/>
              </a:ext>
            </a:extLst>
          </p:cNvPr>
          <p:cNvSpPr txBox="1"/>
          <p:nvPr/>
        </p:nvSpPr>
        <p:spPr>
          <a:xfrm>
            <a:off x="5457276" y="910936"/>
            <a:ext cx="5585862" cy="4524315"/>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Chiến</a:t>
            </a:r>
            <a:r>
              <a:rPr lang="en-US" b="1" dirty="0">
                <a:solidFill>
                  <a:srgbClr val="197EC6"/>
                </a:solidFill>
                <a:latin typeface="Times New Roman" panose="02020603050405020304" pitchFamily="18" charset="0"/>
                <a:cs typeface="Times New Roman" panose="02020603050405020304" pitchFamily="18" charset="0"/>
              </a:rPr>
              <a:t> l</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mối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đe</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dọa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c</a:t>
            </a:r>
            <a:r>
              <a:rPr lang="vi-VN" b="1" dirty="0">
                <a:solidFill>
                  <a:srgbClr val="197EC6"/>
                </a:solidFill>
                <a:latin typeface="Times New Roman" panose="02020603050405020304" pitchFamily="18" charset="0"/>
                <a:cs typeface="Times New Roman" panose="02020603050405020304" pitchFamily="18" charset="0"/>
              </a:rPr>
              <a:t>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hội</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Chấp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nhận</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chiến</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endParaRPr lang="en-US" dirty="0">
              <a:solidFill>
                <a:srgbClr val="197EC6"/>
              </a:solidFill>
              <a:latin typeface="Times New Roman" panose="02020603050405020304" pitchFamily="18" charset="0"/>
              <a:cs typeface="Times New Roman" panose="02020603050405020304" pitchFamily="18" charset="0"/>
            </a:endParaRPr>
          </a:p>
          <a:p>
            <a:endParaRPr lang="en-US" b="1" dirty="0">
              <a:solidFill>
                <a:srgbClr val="197EC6"/>
              </a:solidFill>
              <a:latin typeface="Times New Roman" panose="02020603050405020304" pitchFamily="18" charset="0"/>
              <a:cs typeface="Times New Roman" panose="02020603050405020304" pitchFamily="18" charset="0"/>
            </a:endParaRPr>
          </a:p>
          <a:p>
            <a:r>
              <a:rPr lang="en-US" b="1" dirty="0">
                <a:solidFill>
                  <a:srgbClr val="197EC6"/>
                </a:solidFill>
                <a:latin typeface="Times New Roman" panose="02020603050405020304" pitchFamily="18" charset="0"/>
                <a:cs typeface="Times New Roman" panose="02020603050405020304" pitchFamily="18" charset="0"/>
              </a:rPr>
              <a:t/>
            </a:r>
            <a:br>
              <a:rPr lang="en-US" b="1" dirty="0">
                <a:solidFill>
                  <a:srgbClr val="197EC6"/>
                </a:solidFill>
                <a:latin typeface="Times New Roman" panose="02020603050405020304" pitchFamily="18" charset="0"/>
                <a:cs typeface="Times New Roman" panose="02020603050405020304" pitchFamily="18" charset="0"/>
              </a:rPr>
            </a:br>
            <a:r>
              <a:rPr lang="en-US" b="1" dirty="0" err="1">
                <a:solidFill>
                  <a:srgbClr val="197EC6"/>
                </a:solidFill>
                <a:latin typeface="Times New Roman" panose="02020603050405020304" pitchFamily="18" charset="0"/>
                <a:cs typeface="Times New Roman" panose="02020603050405020304" pitchFamily="18" charset="0"/>
              </a:rPr>
              <a:t>Chiến</a:t>
            </a:r>
            <a:r>
              <a:rPr lang="en-US" b="1" dirty="0">
                <a:solidFill>
                  <a:srgbClr val="197EC6"/>
                </a:solidFill>
                <a:latin typeface="Times New Roman" panose="02020603050405020304" pitchFamily="18" charset="0"/>
                <a:cs typeface="Times New Roman" panose="02020603050405020304" pitchFamily="18" charset="0"/>
              </a:rPr>
              <a:t> l</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ứng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ngẫu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nhiên</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b="1" dirty="0">
                <a:solidFill>
                  <a:srgbClr val="197EC6"/>
                </a:solidFill>
                <a:latin typeface="Times New Roman" panose="02020603050405020304" pitchFamily="18" charset="0"/>
                <a:cs typeface="Times New Roman" panose="02020603050405020304" pitchFamily="18" charset="0"/>
              </a:rPr>
              <a:t>Lập kế hoạch dự phòng rủi ro</a:t>
            </a:r>
            <a:r>
              <a:rPr lang="vi-VN" dirty="0">
                <a:solidFill>
                  <a:srgbClr val="197EC6"/>
                </a:solidFill>
                <a:latin typeface="Times New Roman" panose="02020603050405020304" pitchFamily="18" charset="0"/>
                <a:cs typeface="Times New Roman" panose="02020603050405020304" pitchFamily="18" charset="0"/>
              </a:rPr>
              <a:t>: Chuẩn bị một kế hoạch hành động trong trường hợp rủi ro xảy ra</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Trợ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cấp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xuất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hoặc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đề</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phòng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Số tiền hoặc thời gian cần thiết trên ước tính để giảm nguy cơ vượt quá các mục tiêu dự án đến mức chấp nhận được đối với tổ chức (hầu hết các phản ứng chấp nhận thông thường)</a:t>
            </a:r>
            <a:endParaRPr lang="en-US" dirty="0">
              <a:solidFill>
                <a:srgbClr val="197EC6"/>
              </a:solidFill>
              <a:latin typeface="Times New Roman" panose="02020603050405020304" pitchFamily="18" charset="0"/>
              <a:cs typeface="Times New Roman" panose="02020603050405020304" pitchFamily="18" charset="0"/>
            </a:endParaRPr>
          </a:p>
          <a:p>
            <a:pPr lvl="1"/>
            <a:r>
              <a:rPr lang="en-US" b="1" dirty="0">
                <a:solidFill>
                  <a:srgbClr val="197EC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29919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2" name="TextBox 11"/>
          <p:cNvSpPr txBox="1"/>
          <p:nvPr/>
        </p:nvSpPr>
        <p:spPr>
          <a:xfrm>
            <a:off x="595238" y="62267"/>
            <a:ext cx="4888524"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Developing a Risk Response Planning Action Plan </a:t>
            </a:r>
          </a:p>
        </p:txBody>
      </p:sp>
      <p:sp>
        <p:nvSpPr>
          <p:cNvPr id="13" name="TextBox 12"/>
          <p:cNvSpPr txBox="1"/>
          <p:nvPr/>
        </p:nvSpPr>
        <p:spPr>
          <a:xfrm>
            <a:off x="323966" y="1028343"/>
            <a:ext cx="5431067"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risk response planning action plan should include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Identified risks with their descriptions, the areas of the project affected, their causes, and how they may affect the project objectives</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Who owns and is responsible for managing which risks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Results from qualitative and quantitative risk analysis processes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Agreed to response strategies for each risk in the risk plan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Specific actions to implement the </a:t>
            </a:r>
            <a:r>
              <a:rPr lang="en-US" dirty="0" smtClean="0">
                <a:latin typeface="Times New Roman" panose="02020603050405020304" pitchFamily="18" charset="0"/>
                <a:cs typeface="Times New Roman" panose="02020603050405020304" pitchFamily="18" charset="0"/>
              </a:rPr>
              <a:t>chosen </a:t>
            </a:r>
            <a:r>
              <a:rPr lang="en-US" dirty="0">
                <a:latin typeface="Times New Roman" panose="02020603050405020304" pitchFamily="18" charset="0"/>
                <a:cs typeface="Times New Roman" panose="02020603050405020304" pitchFamily="18" charset="0"/>
              </a:rPr>
              <a:t>response strategies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Level of residual risk expected to be remaining after the strategy is implemented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Budget and times for responses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Contingency and fallback plans</a:t>
            </a:r>
          </a:p>
        </p:txBody>
      </p:sp>
      <p:sp>
        <p:nvSpPr>
          <p:cNvPr id="11" name="TextBox 10">
            <a:extLst>
              <a:ext uri="{FF2B5EF4-FFF2-40B4-BE49-F238E27FC236}">
                <a16:creationId xmlns:a16="http://schemas.microsoft.com/office/drawing/2014/main" xmlns="" id="{09CDB617-CF0A-49C1-ADDC-E3E804D60B1E}"/>
              </a:ext>
            </a:extLst>
          </p:cNvPr>
          <p:cNvSpPr txBox="1"/>
          <p:nvPr/>
        </p:nvSpPr>
        <p:spPr>
          <a:xfrm>
            <a:off x="6817074" y="62266"/>
            <a:ext cx="4779688" cy="830997"/>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Xây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hành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2B6E0F1A-CFA0-4FC7-AA0A-A79B08EA0DEE}"/>
              </a:ext>
            </a:extLst>
          </p:cNvPr>
          <p:cNvSpPr txBox="1"/>
          <p:nvPr/>
        </p:nvSpPr>
        <p:spPr>
          <a:xfrm>
            <a:off x="5738811" y="1043088"/>
            <a:ext cx="5654904" cy="5078313"/>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ứng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bao </a:t>
            </a:r>
            <a:r>
              <a:rPr lang="en-US" b="1" dirty="0" err="1">
                <a:solidFill>
                  <a:srgbClr val="197EC6"/>
                </a:solidFill>
                <a:latin typeface="Times New Roman" panose="02020603050405020304" pitchFamily="18" charset="0"/>
                <a:cs typeface="Times New Roman" panose="02020603050405020304" pitchFamily="18" charset="0"/>
              </a:rPr>
              <a:t>gồm</a:t>
            </a:r>
            <a:r>
              <a:rPr lang="en-US" b="1"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Xác định rủi ro với mô tả của họ, các lĩnh vực của dự án bị ảnh hưởng, nguyên nhân của chúng và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nào để chúng có thể ảnh hưởng đến mục tiêu của dự 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Ai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hữu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Kết quả từ quá trình phân tích rủi ro định tính và định 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Đồng ý với chiến lược ứng phó với mỗi rủi ro trong kế hoạch rủi 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Các hành động cụ thể để thực hiện chiến lược phản ứng được lựa chọn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Mức rủi ro còn lại dự kiến sẽ còn lại sau khi chiến lược được thực hiện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phòng</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867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36656" y="4479726"/>
            <a:ext cx="464519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Is an ongoing process for the life of the project; risk changes as the project matures, new risks develop, or anticipated risks disappear</a:t>
            </a:r>
          </a:p>
        </p:txBody>
      </p:sp>
      <p:sp>
        <p:nvSpPr>
          <p:cNvPr id="12" name="TextBox 11"/>
          <p:cNvSpPr txBox="1"/>
          <p:nvPr/>
        </p:nvSpPr>
        <p:spPr>
          <a:xfrm>
            <a:off x="236656" y="134135"/>
            <a:ext cx="547936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Risk Monitoring and Control – Step 6</a:t>
            </a:r>
          </a:p>
        </p:txBody>
      </p:sp>
      <p:sp>
        <p:nvSpPr>
          <p:cNvPr id="13" name="TextBox 12"/>
          <p:cNvSpPr txBox="1"/>
          <p:nvPr/>
        </p:nvSpPr>
        <p:spPr>
          <a:xfrm>
            <a:off x="113673" y="712081"/>
            <a:ext cx="4942117"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Monitoring and Control : </a:t>
            </a:r>
            <a:r>
              <a:rPr lang="en-US" dirty="0">
                <a:latin typeface="Times New Roman" panose="02020603050405020304" pitchFamily="18" charset="0"/>
                <a:cs typeface="Times New Roman" panose="02020603050405020304" pitchFamily="18" charset="0"/>
              </a:rPr>
              <a:t>Is the process of tracking identified risks, monitoring residual risks, identifying new risks, executing risk response plans, and evaluating their effectiveness throughout the project life cycle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Conduct checkpoint reviews by external specialists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new risks that might result from changes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 the risk response plan if the risks occur</a:t>
            </a:r>
          </a:p>
        </p:txBody>
      </p:sp>
      <p:sp>
        <p:nvSpPr>
          <p:cNvPr id="10" name="TextBox 9">
            <a:extLst>
              <a:ext uri="{FF2B5EF4-FFF2-40B4-BE49-F238E27FC236}">
                <a16:creationId xmlns:a16="http://schemas.microsoft.com/office/drawing/2014/main" xmlns="" id="{79B650D5-06DB-48EE-83B7-9CE06B5B87ED}"/>
              </a:ext>
            </a:extLst>
          </p:cNvPr>
          <p:cNvSpPr txBox="1"/>
          <p:nvPr/>
        </p:nvSpPr>
        <p:spPr>
          <a:xfrm>
            <a:off x="7531078" y="129271"/>
            <a:ext cx="3976295"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Giám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sát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kiểm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soát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7632249-695E-4AF7-880F-B305D54EA9A5}"/>
              </a:ext>
            </a:extLst>
          </p:cNvPr>
          <p:cNvSpPr txBox="1"/>
          <p:nvPr/>
        </p:nvSpPr>
        <p:spPr>
          <a:xfrm>
            <a:off x="6363327" y="701612"/>
            <a:ext cx="5082185" cy="3139321"/>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Theo dõi và kiểm soát rủi ro: </a:t>
            </a:r>
            <a:r>
              <a:rPr lang="vi-VN" dirty="0">
                <a:solidFill>
                  <a:srgbClr val="197EC6"/>
                </a:solidFill>
                <a:latin typeface="Times New Roman" panose="02020603050405020304" pitchFamily="18" charset="0"/>
                <a:cs typeface="Times New Roman" panose="02020603050405020304" pitchFamily="18" charset="0"/>
              </a:rPr>
              <a:t>Là quá trình theo dõi các rủi ro được xác định, giám sát các rủi ro còn lại, xác định các rủi ro mới, thực hiện các kế hoạch ứng phó rủi ro và đánh giá hiệu quả của chúng trong suốt chu </a:t>
            </a:r>
            <a:r>
              <a:rPr lang="en-US" dirty="0" err="1">
                <a:solidFill>
                  <a:srgbClr val="197EC6"/>
                </a:solidFill>
                <a:latin typeface="Times New Roman" panose="02020603050405020304" pitchFamily="18" charset="0"/>
                <a:cs typeface="Times New Roman" panose="02020603050405020304" pitchFamily="18" charset="0"/>
              </a:rPr>
              <a:t>kỳ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a:t>
            </a:r>
          </a:p>
        </p:txBody>
      </p:sp>
      <p:sp>
        <p:nvSpPr>
          <p:cNvPr id="14" name="TextBox 13">
            <a:extLst>
              <a:ext uri="{FF2B5EF4-FFF2-40B4-BE49-F238E27FC236}">
                <a16:creationId xmlns:a16="http://schemas.microsoft.com/office/drawing/2014/main" xmlns="" id="{8882CC80-1D84-4862-92F0-5F51EFBC2FCB}"/>
              </a:ext>
            </a:extLst>
          </p:cNvPr>
          <p:cNvSpPr txBox="1"/>
          <p:nvPr/>
        </p:nvSpPr>
        <p:spPr>
          <a:xfrm>
            <a:off x="6202903" y="4479726"/>
            <a:ext cx="5315110" cy="923330"/>
          </a:xfrm>
          <a:prstGeom prst="rect">
            <a:avLst/>
          </a:prstGeom>
          <a:noFill/>
        </p:spPr>
        <p:txBody>
          <a:bodyPr wrap="square" rtlCol="0">
            <a:spAutoFit/>
          </a:bodyPr>
          <a:lstStyle/>
          <a:p>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sinh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mất</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413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8403395" y="5182775"/>
            <a:ext cx="2548011" cy="369332"/>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động</a:t>
            </a:r>
            <a:r>
              <a:rPr lang="en-US" b="1" dirty="0">
                <a:solidFill>
                  <a:srgbClr val="197EC6"/>
                </a:solidFill>
                <a:latin typeface="Times New Roman" panose="02020603050405020304" pitchFamily="18" charset="0"/>
                <a:cs typeface="Times New Roman" panose="02020603050405020304" pitchFamily="18" charset="0"/>
              </a:rPr>
              <a:t>!</a:t>
            </a:r>
          </a:p>
        </p:txBody>
      </p:sp>
      <p:sp>
        <p:nvSpPr>
          <p:cNvPr id="14" name="TextBox 13"/>
          <p:cNvSpPr txBox="1"/>
          <p:nvPr/>
        </p:nvSpPr>
        <p:spPr>
          <a:xfrm>
            <a:off x="175425" y="63514"/>
            <a:ext cx="6506309"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Manager’s Role in Risk Management</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TextBox 14"/>
          <p:cNvSpPr txBox="1"/>
          <p:nvPr/>
        </p:nvSpPr>
        <p:spPr>
          <a:xfrm>
            <a:off x="244593" y="871306"/>
            <a:ext cx="5729488"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Ensure that risk management happens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Involve your team and other stakeholders rather than doing it all yourself</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Incorporate risk management into the project management planning processes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Choose the right risk management strategies (for example, containment or contingency) to fit each risk event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Monitor and control risk on a regular basis</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Reassess risk after each risk event or probability, impacts, and new events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Communicate effectively about risk to appropriate project stakeholders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Make sure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risk management plan is maintained</a:t>
            </a:r>
          </a:p>
          <a:p>
            <a:pPr lvl="1"/>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6DC89457-1D4C-4B89-BF83-BB2B8076788F}"/>
              </a:ext>
            </a:extLst>
          </p:cNvPr>
          <p:cNvSpPr txBox="1"/>
          <p:nvPr/>
        </p:nvSpPr>
        <p:spPr>
          <a:xfrm>
            <a:off x="6217920" y="53843"/>
            <a:ext cx="6506309"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trò</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trong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BC897F4B-0E5A-4EB4-A7AE-7B60A23E23F0}"/>
              </a:ext>
            </a:extLst>
          </p:cNvPr>
          <p:cNvSpPr txBox="1"/>
          <p:nvPr/>
        </p:nvSpPr>
        <p:spPr>
          <a:xfrm>
            <a:off x="6217920" y="868818"/>
            <a:ext cx="5729487" cy="4524315"/>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Đảm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bảo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rằng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xảy</a:t>
            </a:r>
            <a:r>
              <a:rPr lang="en-US" b="1" dirty="0">
                <a:solidFill>
                  <a:srgbClr val="197EC6"/>
                </a:solidFill>
                <a:latin typeface="Times New Roman" panose="02020603050405020304" pitchFamily="18" charset="0"/>
                <a:cs typeface="Times New Roman" panose="02020603050405020304" pitchFamily="18" charset="0"/>
              </a:rPr>
              <a:t> ra</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Tham gia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vi-VN" dirty="0">
                <a:solidFill>
                  <a:srgbClr val="197EC6"/>
                </a:solidFill>
                <a:latin typeface="Times New Roman" panose="02020603050405020304" pitchFamily="18" charset="0"/>
                <a:cs typeface="Times New Roman" panose="02020603050405020304" pitchFamily="18" charset="0"/>
              </a:rPr>
              <a:t> của bạn và các bên liên quan  hơn là tự làm tất cả</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Chọn các chiến lược quản lý rủi ro thích hợp (ví dụ như ngăn chặn hoặc dự phòng) để phù hợp với từng sự kiện rủi 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Theo dõi và kiểm soát rủi ro một cách thường xuyên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sau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mới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Đảm bảo kế hoạch quản lý rủi ro được duy trì</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F7ADD359-B7E5-41E0-B6C6-9DF2B86DA282}"/>
              </a:ext>
            </a:extLst>
          </p:cNvPr>
          <p:cNvSpPr txBox="1"/>
          <p:nvPr/>
        </p:nvSpPr>
        <p:spPr>
          <a:xfrm>
            <a:off x="1240594" y="5353128"/>
            <a:ext cx="254801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Take action!</a:t>
            </a:r>
          </a:p>
        </p:txBody>
      </p:sp>
    </p:spTree>
    <p:extLst>
      <p:ext uri="{BB962C8B-B14F-4D97-AF65-F5344CB8AC3E}">
        <p14:creationId xmlns:p14="http://schemas.microsoft.com/office/powerpoint/2010/main" val="680177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normAutofit fontScale="90000"/>
          </a:bodyPr>
          <a:lstStyle/>
          <a:p>
            <a:r>
              <a:rPr lang="en-AU" altLang="en-US" dirty="0"/>
              <a:t>Log </a:t>
            </a:r>
            <a:r>
              <a:rPr lang="en-AU" altLang="en-US" dirty="0" smtClean="0"/>
              <a:t>risk</a:t>
            </a:r>
            <a:br>
              <a:rPr lang="en-AU" altLang="en-US" dirty="0" smtClean="0"/>
            </a:br>
            <a:r>
              <a:rPr lang="en-AU" altLang="en-US" dirty="0" err="1" smtClean="0">
                <a:solidFill>
                  <a:srgbClr val="0070C0"/>
                </a:solidFill>
              </a:rPr>
              <a:t>Ghi</a:t>
            </a:r>
            <a:r>
              <a:rPr lang="en-AU" altLang="en-US" dirty="0" smtClean="0">
                <a:solidFill>
                  <a:srgbClr val="0070C0"/>
                </a:solidFill>
              </a:rPr>
              <a:t> </a:t>
            </a:r>
            <a:r>
              <a:rPr lang="en-AU" altLang="en-US" dirty="0" err="1" smtClean="0">
                <a:solidFill>
                  <a:srgbClr val="0070C0"/>
                </a:solidFill>
              </a:rPr>
              <a:t>nhật</a:t>
            </a:r>
            <a:r>
              <a:rPr lang="en-AU" altLang="en-US" dirty="0" smtClean="0">
                <a:solidFill>
                  <a:srgbClr val="0070C0"/>
                </a:solidFill>
              </a:rPr>
              <a:t>  </a:t>
            </a:r>
            <a:r>
              <a:rPr lang="en-AU" altLang="en-US" dirty="0" err="1" smtClean="0">
                <a:solidFill>
                  <a:srgbClr val="0070C0"/>
                </a:solidFill>
              </a:rPr>
              <a:t>ký</a:t>
            </a:r>
            <a:r>
              <a:rPr lang="en-AU" altLang="en-US" dirty="0" smtClean="0">
                <a:solidFill>
                  <a:srgbClr val="0070C0"/>
                </a:solidFill>
              </a:rPr>
              <a:t> </a:t>
            </a:r>
            <a:r>
              <a:rPr lang="en-AU" altLang="en-US" dirty="0" err="1" smtClean="0">
                <a:solidFill>
                  <a:srgbClr val="0070C0"/>
                </a:solidFill>
              </a:rPr>
              <a:t>rủi</a:t>
            </a:r>
            <a:r>
              <a:rPr lang="en-AU" altLang="en-US" dirty="0" smtClean="0">
                <a:solidFill>
                  <a:srgbClr val="0070C0"/>
                </a:solidFill>
              </a:rPr>
              <a:t> </a:t>
            </a:r>
            <a:r>
              <a:rPr lang="en-AU" altLang="en-US" dirty="0" err="1" smtClean="0">
                <a:solidFill>
                  <a:srgbClr val="0070C0"/>
                </a:solidFill>
              </a:rPr>
              <a:t>ro</a:t>
            </a:r>
            <a:endParaRPr lang="en-US" altLang="en-US" dirty="0">
              <a:solidFill>
                <a:srgbClr val="0070C0"/>
              </a:solidFill>
            </a:endParaRPr>
          </a:p>
        </p:txBody>
      </p:sp>
      <p:graphicFrame>
        <p:nvGraphicFramePr>
          <p:cNvPr id="1155075" name="Group 3"/>
          <p:cNvGraphicFramePr>
            <a:graphicFrameLocks noGrp="1"/>
          </p:cNvGraphicFramePr>
          <p:nvPr>
            <p:ph type="clipArt" sz="half" idx="1"/>
            <p:extLst>
              <p:ext uri="{D42A27DB-BD31-4B8C-83A1-F6EECF244321}">
                <p14:modId xmlns:p14="http://schemas.microsoft.com/office/powerpoint/2010/main" val="789881769"/>
              </p:ext>
            </p:extLst>
          </p:nvPr>
        </p:nvGraphicFramePr>
        <p:xfrm>
          <a:off x="502517" y="1981201"/>
          <a:ext cx="3810000" cy="4114801"/>
        </p:xfrm>
        <a:graphic>
          <a:graphicData uri="http://schemas.openxmlformats.org/drawingml/2006/table">
            <a:tbl>
              <a:tblPr/>
              <a:tblGrid>
                <a:gridCol w="890588"/>
                <a:gridCol w="977900"/>
                <a:gridCol w="977900"/>
                <a:gridCol w="963612"/>
              </a:tblGrid>
              <a:tr h="116046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Risk name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Influence level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Who is responsible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92150">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131888">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130300">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155102" name="Rectangle 30"/>
          <p:cNvSpPr>
            <a:spLocks noGrp="1" noChangeArrowheads="1"/>
          </p:cNvSpPr>
          <p:nvPr>
            <p:ph type="body" sz="half" idx="2"/>
          </p:nvPr>
        </p:nvSpPr>
        <p:spPr>
          <a:xfrm>
            <a:off x="4456006" y="1981201"/>
            <a:ext cx="7165187" cy="4114800"/>
          </a:xfrm>
        </p:spPr>
        <p:txBody>
          <a:bodyPr>
            <a:normAutofit fontScale="62500" lnSpcReduction="20000"/>
          </a:bodyPr>
          <a:lstStyle/>
          <a:p>
            <a:r>
              <a:rPr lang="en-US" altLang="en-US" sz="2800" dirty="0" err="1">
                <a:solidFill>
                  <a:srgbClr val="0070C0"/>
                </a:solidFill>
              </a:rPr>
              <a:t>Bảo</a:t>
            </a:r>
            <a:r>
              <a:rPr lang="en-US" altLang="en-US" sz="2800" dirty="0">
                <a:solidFill>
                  <a:srgbClr val="0070C0"/>
                </a:solidFill>
              </a:rPr>
              <a:t> </a:t>
            </a:r>
            <a:r>
              <a:rPr lang="en-US" altLang="en-US" sz="2800" dirty="0" err="1">
                <a:solidFill>
                  <a:srgbClr val="0070C0"/>
                </a:solidFill>
              </a:rPr>
              <a:t>đảm</a:t>
            </a:r>
            <a:r>
              <a:rPr lang="en-US" altLang="en-US" sz="2800" dirty="0">
                <a:solidFill>
                  <a:srgbClr val="0070C0"/>
                </a:solidFill>
              </a:rPr>
              <a:t> </a:t>
            </a:r>
            <a:r>
              <a:rPr lang="en-US" altLang="en-US" sz="2800" dirty="0" err="1">
                <a:solidFill>
                  <a:srgbClr val="0070C0"/>
                </a:solidFill>
              </a:rPr>
              <a:t>rằng</a:t>
            </a:r>
            <a:r>
              <a:rPr lang="en-US" altLang="en-US" sz="2800" dirty="0">
                <a:solidFill>
                  <a:srgbClr val="0070C0"/>
                </a:solidFill>
              </a:rPr>
              <a:t> chi </a:t>
            </a:r>
            <a:r>
              <a:rPr lang="en-US" altLang="en-US" sz="2800" dirty="0" err="1">
                <a:solidFill>
                  <a:srgbClr val="0070C0"/>
                </a:solidFill>
              </a:rPr>
              <a:t>phí</a:t>
            </a:r>
            <a:r>
              <a:rPr lang="en-US" altLang="en-US" sz="2800" dirty="0">
                <a:solidFill>
                  <a:srgbClr val="0070C0"/>
                </a:solidFill>
              </a:rPr>
              <a:t> sẽ </a:t>
            </a:r>
            <a:r>
              <a:rPr lang="en-US" altLang="en-US" sz="2800" dirty="0" err="1">
                <a:solidFill>
                  <a:srgbClr val="0070C0"/>
                </a:solidFill>
              </a:rPr>
              <a:t>thấp</a:t>
            </a:r>
            <a:r>
              <a:rPr lang="en-US" altLang="en-US" sz="2800" dirty="0">
                <a:solidFill>
                  <a:srgbClr val="0070C0"/>
                </a:solidFill>
              </a:rPr>
              <a:t> </a:t>
            </a:r>
            <a:r>
              <a:rPr lang="en-US" altLang="en-US" sz="2800" dirty="0" err="1">
                <a:solidFill>
                  <a:srgbClr val="0070C0"/>
                </a:solidFill>
              </a:rPr>
              <a:t>hơn</a:t>
            </a:r>
            <a:r>
              <a:rPr lang="en-US" altLang="en-US" sz="2800" dirty="0">
                <a:solidFill>
                  <a:srgbClr val="0070C0"/>
                </a:solidFill>
              </a:rPr>
              <a:t> chi </a:t>
            </a:r>
            <a:r>
              <a:rPr lang="en-US" altLang="en-US" sz="2800" dirty="0" err="1">
                <a:solidFill>
                  <a:srgbClr val="0070C0"/>
                </a:solidFill>
              </a:rPr>
              <a:t>phí</a:t>
            </a:r>
            <a:r>
              <a:rPr lang="en-US" altLang="en-US" sz="2800" dirty="0">
                <a:solidFill>
                  <a:srgbClr val="0070C0"/>
                </a:solidFill>
              </a:rPr>
              <a:t> của </a:t>
            </a:r>
            <a:r>
              <a:rPr lang="en-US" altLang="en-US" sz="2800" dirty="0" err="1">
                <a:solidFill>
                  <a:srgbClr val="0070C0"/>
                </a:solidFill>
              </a:rPr>
              <a:t>nguy</a:t>
            </a:r>
            <a:r>
              <a:rPr lang="en-US" altLang="en-US" sz="2800" dirty="0">
                <a:solidFill>
                  <a:srgbClr val="0070C0"/>
                </a:solidFill>
              </a:rPr>
              <a:t> </a:t>
            </a:r>
            <a:r>
              <a:rPr lang="en-US" altLang="en-US" sz="2800" dirty="0" err="1">
                <a:solidFill>
                  <a:srgbClr val="0070C0"/>
                </a:solidFill>
              </a:rPr>
              <a:t>cơ</a:t>
            </a:r>
            <a:r>
              <a:rPr lang="en-US" altLang="en-US" sz="2800" dirty="0">
                <a:solidFill>
                  <a:srgbClr val="0070C0"/>
                </a:solidFill>
              </a:rPr>
              <a:t> </a:t>
            </a:r>
            <a:r>
              <a:rPr lang="en-US" altLang="en-US" sz="2800" dirty="0" err="1">
                <a:solidFill>
                  <a:srgbClr val="0070C0"/>
                </a:solidFill>
              </a:rPr>
              <a:t>rủi</a:t>
            </a:r>
            <a:r>
              <a:rPr lang="en-US" altLang="en-US" sz="2800" dirty="0">
                <a:solidFill>
                  <a:srgbClr val="0070C0"/>
                </a:solidFill>
              </a:rPr>
              <a:t> </a:t>
            </a:r>
            <a:r>
              <a:rPr lang="en-US" altLang="en-US" sz="2800" dirty="0" err="1">
                <a:solidFill>
                  <a:srgbClr val="0070C0"/>
                </a:solidFill>
              </a:rPr>
              <a:t>ro</a:t>
            </a:r>
            <a:endParaRPr lang="en-US" altLang="en-US" sz="2800" dirty="0">
              <a:solidFill>
                <a:srgbClr val="0070C0"/>
              </a:solidFill>
            </a:endParaRPr>
          </a:p>
          <a:p>
            <a:r>
              <a:rPr lang="en-US" altLang="en-US" sz="2800" dirty="0" err="1">
                <a:solidFill>
                  <a:srgbClr val="0070C0"/>
                </a:solidFill>
              </a:rPr>
              <a:t>Bảo</a:t>
            </a:r>
            <a:r>
              <a:rPr lang="en-US" altLang="en-US" sz="2800" dirty="0">
                <a:solidFill>
                  <a:srgbClr val="0070C0"/>
                </a:solidFill>
              </a:rPr>
              <a:t> </a:t>
            </a:r>
            <a:r>
              <a:rPr lang="en-US" altLang="en-US" sz="2800" dirty="0" err="1">
                <a:solidFill>
                  <a:srgbClr val="0070C0"/>
                </a:solidFill>
              </a:rPr>
              <a:t>đảm</a:t>
            </a:r>
            <a:r>
              <a:rPr lang="en-US" altLang="en-US" sz="2800" dirty="0">
                <a:solidFill>
                  <a:srgbClr val="0070C0"/>
                </a:solidFill>
              </a:rPr>
              <a:t> </a:t>
            </a:r>
            <a:r>
              <a:rPr lang="en-US" altLang="en-US" sz="2800" dirty="0" err="1">
                <a:solidFill>
                  <a:srgbClr val="0070C0"/>
                </a:solidFill>
              </a:rPr>
              <a:t>rằng</a:t>
            </a:r>
            <a:r>
              <a:rPr lang="en-US" altLang="en-US" sz="2800" dirty="0">
                <a:solidFill>
                  <a:srgbClr val="0070C0"/>
                </a:solidFill>
              </a:rPr>
              <a:t> chi </a:t>
            </a:r>
            <a:r>
              <a:rPr lang="en-US" altLang="en-US" sz="2800" dirty="0" err="1">
                <a:solidFill>
                  <a:srgbClr val="0070C0"/>
                </a:solidFill>
              </a:rPr>
              <a:t>phí</a:t>
            </a:r>
            <a:r>
              <a:rPr lang="en-US" altLang="en-US" sz="2800" dirty="0">
                <a:solidFill>
                  <a:srgbClr val="0070C0"/>
                </a:solidFill>
              </a:rPr>
              <a:t> sẽ </a:t>
            </a:r>
            <a:r>
              <a:rPr lang="en-US" altLang="en-US" sz="2800" dirty="0" err="1">
                <a:solidFill>
                  <a:srgbClr val="0070C0"/>
                </a:solidFill>
              </a:rPr>
              <a:t>thấp</a:t>
            </a:r>
            <a:r>
              <a:rPr lang="en-US" altLang="en-US" sz="2800" dirty="0">
                <a:solidFill>
                  <a:srgbClr val="0070C0"/>
                </a:solidFill>
              </a:rPr>
              <a:t> </a:t>
            </a:r>
            <a:r>
              <a:rPr lang="en-US" altLang="en-US" sz="2800" dirty="0" err="1">
                <a:solidFill>
                  <a:srgbClr val="0070C0"/>
                </a:solidFill>
              </a:rPr>
              <a:t>hơn</a:t>
            </a:r>
            <a:r>
              <a:rPr lang="en-US" altLang="en-US" sz="2800" dirty="0">
                <a:solidFill>
                  <a:srgbClr val="0070C0"/>
                </a:solidFill>
              </a:rPr>
              <a:t> chi </a:t>
            </a:r>
            <a:r>
              <a:rPr lang="en-US" altLang="en-US" sz="2800" dirty="0" err="1">
                <a:solidFill>
                  <a:srgbClr val="0070C0"/>
                </a:solidFill>
              </a:rPr>
              <a:t>phí</a:t>
            </a:r>
            <a:r>
              <a:rPr lang="en-US" altLang="en-US" sz="2800" dirty="0">
                <a:solidFill>
                  <a:srgbClr val="0070C0"/>
                </a:solidFill>
              </a:rPr>
              <a:t> của </a:t>
            </a:r>
            <a:r>
              <a:rPr lang="en-US" altLang="en-US" sz="2800" dirty="0" err="1">
                <a:solidFill>
                  <a:srgbClr val="0070C0"/>
                </a:solidFill>
              </a:rPr>
              <a:t>hành</a:t>
            </a:r>
            <a:r>
              <a:rPr lang="en-US" altLang="en-US" sz="2800" dirty="0">
                <a:solidFill>
                  <a:srgbClr val="0070C0"/>
                </a:solidFill>
              </a:rPr>
              <a:t> </a:t>
            </a:r>
            <a:r>
              <a:rPr lang="en-US" altLang="en-US" sz="2800" dirty="0" err="1">
                <a:solidFill>
                  <a:srgbClr val="0070C0"/>
                </a:solidFill>
              </a:rPr>
              <a:t>động</a:t>
            </a:r>
            <a:r>
              <a:rPr lang="en-US" altLang="en-US" sz="2800" dirty="0">
                <a:solidFill>
                  <a:srgbClr val="0070C0"/>
                </a:solidFill>
              </a:rPr>
              <a:t> </a:t>
            </a:r>
            <a:r>
              <a:rPr lang="en-US" altLang="en-US" sz="2800" dirty="0" err="1">
                <a:solidFill>
                  <a:srgbClr val="0070C0"/>
                </a:solidFill>
              </a:rPr>
              <a:t>bất</a:t>
            </a:r>
            <a:r>
              <a:rPr lang="en-US" altLang="en-US" sz="2800" dirty="0">
                <a:solidFill>
                  <a:srgbClr val="0070C0"/>
                </a:solidFill>
              </a:rPr>
              <a:t> </a:t>
            </a:r>
            <a:r>
              <a:rPr lang="en-US" altLang="en-US" sz="2800" dirty="0" err="1">
                <a:solidFill>
                  <a:srgbClr val="0070C0"/>
                </a:solidFill>
              </a:rPr>
              <a:t>ngờ</a:t>
            </a:r>
            <a:endParaRPr lang="en-US" altLang="en-US" sz="2800" dirty="0">
              <a:solidFill>
                <a:srgbClr val="0070C0"/>
              </a:solidFill>
            </a:endParaRPr>
          </a:p>
          <a:p>
            <a:r>
              <a:rPr lang="en-US" altLang="en-US" sz="2800" dirty="0" err="1">
                <a:solidFill>
                  <a:srgbClr val="0070C0"/>
                </a:solidFill>
              </a:rPr>
              <a:t>Điều</a:t>
            </a:r>
            <a:r>
              <a:rPr lang="en-US" altLang="en-US" sz="2800" dirty="0">
                <a:solidFill>
                  <a:srgbClr val="0070C0"/>
                </a:solidFill>
              </a:rPr>
              <a:t> </a:t>
            </a:r>
            <a:r>
              <a:rPr lang="en-US" altLang="en-US" sz="2800" dirty="0" err="1">
                <a:solidFill>
                  <a:srgbClr val="0070C0"/>
                </a:solidFill>
              </a:rPr>
              <a:t>đặc</a:t>
            </a:r>
            <a:r>
              <a:rPr lang="en-US" altLang="en-US" sz="2800" dirty="0">
                <a:solidFill>
                  <a:srgbClr val="0070C0"/>
                </a:solidFill>
              </a:rPr>
              <a:t> </a:t>
            </a:r>
            <a:r>
              <a:rPr lang="en-US" altLang="en-US" sz="2800" dirty="0" err="1">
                <a:solidFill>
                  <a:srgbClr val="0070C0"/>
                </a:solidFill>
              </a:rPr>
              <a:t>biệt</a:t>
            </a:r>
            <a:r>
              <a:rPr lang="en-US" altLang="en-US" sz="2800" dirty="0">
                <a:solidFill>
                  <a:srgbClr val="0070C0"/>
                </a:solidFill>
              </a:rPr>
              <a:t> </a:t>
            </a:r>
            <a:r>
              <a:rPr lang="en-US" altLang="en-US" sz="2800" dirty="0" err="1">
                <a:solidFill>
                  <a:srgbClr val="0070C0"/>
                </a:solidFill>
              </a:rPr>
              <a:t>quan</a:t>
            </a:r>
            <a:r>
              <a:rPr lang="en-US" altLang="en-US" sz="2800" dirty="0">
                <a:solidFill>
                  <a:srgbClr val="0070C0"/>
                </a:solidFill>
              </a:rPr>
              <a:t> </a:t>
            </a:r>
            <a:r>
              <a:rPr lang="en-US" altLang="en-US" sz="2800" dirty="0" err="1">
                <a:solidFill>
                  <a:srgbClr val="0070C0"/>
                </a:solidFill>
              </a:rPr>
              <a:t>trọng</a:t>
            </a:r>
            <a:r>
              <a:rPr lang="en-US" altLang="en-US" sz="2800" dirty="0">
                <a:solidFill>
                  <a:srgbClr val="0070C0"/>
                </a:solidFill>
              </a:rPr>
              <a:t> </a:t>
            </a:r>
            <a:r>
              <a:rPr lang="en-US" altLang="en-US" sz="2800" dirty="0" err="1">
                <a:solidFill>
                  <a:srgbClr val="0070C0"/>
                </a:solidFill>
              </a:rPr>
              <a:t>là</a:t>
            </a:r>
            <a:r>
              <a:rPr lang="en-US" altLang="en-US" sz="2800" dirty="0">
                <a:solidFill>
                  <a:srgbClr val="0070C0"/>
                </a:solidFill>
              </a:rPr>
              <a:t> sẽ không </a:t>
            </a:r>
            <a:r>
              <a:rPr lang="en-US" altLang="en-US" sz="2800" dirty="0" err="1">
                <a:solidFill>
                  <a:srgbClr val="0070C0"/>
                </a:solidFill>
              </a:rPr>
              <a:t>xảy</a:t>
            </a:r>
            <a:r>
              <a:rPr lang="en-US" altLang="en-US" sz="2800" dirty="0">
                <a:solidFill>
                  <a:srgbClr val="0070C0"/>
                </a:solidFill>
              </a:rPr>
              <a:t> </a:t>
            </a:r>
            <a:r>
              <a:rPr lang="en-US" altLang="en-US" sz="2800" dirty="0" err="1">
                <a:solidFill>
                  <a:srgbClr val="0070C0"/>
                </a:solidFill>
              </a:rPr>
              <a:t>ra</a:t>
            </a:r>
            <a:r>
              <a:rPr lang="en-US" altLang="en-US" sz="2800" dirty="0">
                <a:solidFill>
                  <a:srgbClr val="0070C0"/>
                </a:solidFill>
              </a:rPr>
              <a:t> </a:t>
            </a:r>
            <a:r>
              <a:rPr lang="en-US" altLang="en-US" sz="2800" dirty="0" err="1">
                <a:solidFill>
                  <a:srgbClr val="0070C0"/>
                </a:solidFill>
              </a:rPr>
              <a:t>hành</a:t>
            </a:r>
            <a:r>
              <a:rPr lang="en-US" altLang="en-US" sz="2800" dirty="0">
                <a:solidFill>
                  <a:srgbClr val="0070C0"/>
                </a:solidFill>
              </a:rPr>
              <a:t> </a:t>
            </a:r>
            <a:r>
              <a:rPr lang="en-US" altLang="en-US" sz="2800" dirty="0" err="1">
                <a:solidFill>
                  <a:srgbClr val="0070C0"/>
                </a:solidFill>
              </a:rPr>
              <a:t>động</a:t>
            </a:r>
            <a:r>
              <a:rPr lang="en-US" altLang="en-US" sz="2800" dirty="0">
                <a:solidFill>
                  <a:srgbClr val="0070C0"/>
                </a:solidFill>
              </a:rPr>
              <a:t> </a:t>
            </a:r>
            <a:r>
              <a:rPr lang="en-US" altLang="en-US" sz="2800" dirty="0" err="1">
                <a:solidFill>
                  <a:srgbClr val="0070C0"/>
                </a:solidFill>
              </a:rPr>
              <a:t>bất</a:t>
            </a:r>
            <a:r>
              <a:rPr lang="en-US" altLang="en-US" sz="2800" dirty="0">
                <a:solidFill>
                  <a:srgbClr val="0070C0"/>
                </a:solidFill>
              </a:rPr>
              <a:t> </a:t>
            </a:r>
            <a:r>
              <a:rPr lang="en-US" altLang="en-US" sz="2800" dirty="0" err="1" smtClean="0">
                <a:solidFill>
                  <a:srgbClr val="0070C0"/>
                </a:solidFill>
              </a:rPr>
              <a:t>ngờ</a:t>
            </a:r>
            <a:endParaRPr lang="en-US" altLang="en-US" sz="2800" dirty="0" smtClean="0">
              <a:solidFill>
                <a:srgbClr val="0070C0"/>
              </a:solidFill>
            </a:endParaRPr>
          </a:p>
          <a:p>
            <a:r>
              <a:rPr lang="en-US" altLang="en-US" sz="2800" dirty="0" err="1">
                <a:solidFill>
                  <a:srgbClr val="0070C0"/>
                </a:solidFill>
              </a:rPr>
              <a:t>Đưa</a:t>
            </a:r>
            <a:r>
              <a:rPr lang="en-US" altLang="en-US" sz="2800" dirty="0">
                <a:solidFill>
                  <a:srgbClr val="0070C0"/>
                </a:solidFill>
              </a:rPr>
              <a:t> </a:t>
            </a:r>
            <a:r>
              <a:rPr lang="en-US" altLang="en-US" sz="2800" dirty="0" err="1">
                <a:solidFill>
                  <a:srgbClr val="0070C0"/>
                </a:solidFill>
              </a:rPr>
              <a:t>ra</a:t>
            </a:r>
            <a:r>
              <a:rPr lang="en-US" altLang="en-US" sz="2800" dirty="0">
                <a:solidFill>
                  <a:srgbClr val="0070C0"/>
                </a:solidFill>
              </a:rPr>
              <a:t> </a:t>
            </a:r>
            <a:r>
              <a:rPr lang="en-US" altLang="en-US" sz="2800" dirty="0" err="1">
                <a:solidFill>
                  <a:srgbClr val="0070C0"/>
                </a:solidFill>
              </a:rPr>
              <a:t>đào</a:t>
            </a:r>
            <a:r>
              <a:rPr lang="en-US" altLang="en-US" sz="2800" dirty="0">
                <a:solidFill>
                  <a:srgbClr val="0070C0"/>
                </a:solidFill>
              </a:rPr>
              <a:t> </a:t>
            </a:r>
            <a:r>
              <a:rPr lang="en-US" altLang="en-US" sz="2800" dirty="0" err="1">
                <a:solidFill>
                  <a:srgbClr val="0070C0"/>
                </a:solidFill>
              </a:rPr>
              <a:t>tạo</a:t>
            </a:r>
            <a:r>
              <a:rPr lang="en-US" altLang="en-US" sz="2800" dirty="0">
                <a:solidFill>
                  <a:srgbClr val="0070C0"/>
                </a:solidFill>
              </a:rPr>
              <a:t> </a:t>
            </a:r>
            <a:r>
              <a:rPr lang="en-US" altLang="en-US" sz="2800" dirty="0" err="1">
                <a:solidFill>
                  <a:srgbClr val="0070C0"/>
                </a:solidFill>
              </a:rPr>
              <a:t>bổ</a:t>
            </a:r>
            <a:r>
              <a:rPr lang="en-US" altLang="en-US" sz="2800" dirty="0">
                <a:solidFill>
                  <a:srgbClr val="0070C0"/>
                </a:solidFill>
              </a:rPr>
              <a:t> sung </a:t>
            </a:r>
            <a:r>
              <a:rPr lang="en-US" altLang="en-US" sz="2800" dirty="0" err="1">
                <a:solidFill>
                  <a:srgbClr val="0070C0"/>
                </a:solidFill>
              </a:rPr>
              <a:t>cho</a:t>
            </a:r>
            <a:r>
              <a:rPr lang="en-US" altLang="en-US" sz="2800" dirty="0">
                <a:solidFill>
                  <a:srgbClr val="0070C0"/>
                </a:solidFill>
              </a:rPr>
              <a:t> các </a:t>
            </a:r>
            <a:r>
              <a:rPr lang="en-US" altLang="en-US" sz="2800" dirty="0" err="1">
                <a:solidFill>
                  <a:srgbClr val="0070C0"/>
                </a:solidFill>
              </a:rPr>
              <a:t>lập</a:t>
            </a:r>
            <a:r>
              <a:rPr lang="en-US" altLang="en-US" sz="2800" dirty="0">
                <a:solidFill>
                  <a:srgbClr val="0070C0"/>
                </a:solidFill>
              </a:rPr>
              <a:t> </a:t>
            </a:r>
            <a:r>
              <a:rPr lang="en-US" altLang="en-US" sz="2800" dirty="0" err="1">
                <a:solidFill>
                  <a:srgbClr val="0070C0"/>
                </a:solidFill>
              </a:rPr>
              <a:t>trình</a:t>
            </a:r>
            <a:r>
              <a:rPr lang="en-US" altLang="en-US" sz="2800" dirty="0">
                <a:solidFill>
                  <a:srgbClr val="0070C0"/>
                </a:solidFill>
              </a:rPr>
              <a:t> viên (để </a:t>
            </a:r>
            <a:r>
              <a:rPr lang="en-US" altLang="en-US" sz="2800" dirty="0" err="1">
                <a:solidFill>
                  <a:srgbClr val="0070C0"/>
                </a:solidFill>
              </a:rPr>
              <a:t>giảm</a:t>
            </a:r>
            <a:r>
              <a:rPr lang="en-US" altLang="en-US" sz="2800" dirty="0">
                <a:solidFill>
                  <a:srgbClr val="0070C0"/>
                </a:solidFill>
              </a:rPr>
              <a:t> </a:t>
            </a:r>
            <a:r>
              <a:rPr lang="en-US" altLang="en-US" sz="2800" dirty="0" err="1">
                <a:solidFill>
                  <a:srgbClr val="0070C0"/>
                </a:solidFill>
              </a:rPr>
              <a:t>rủi</a:t>
            </a:r>
            <a:r>
              <a:rPr lang="en-US" altLang="en-US" sz="2800" dirty="0">
                <a:solidFill>
                  <a:srgbClr val="0070C0"/>
                </a:solidFill>
              </a:rPr>
              <a:t> </a:t>
            </a:r>
            <a:r>
              <a:rPr lang="en-US" altLang="en-US" sz="2800" dirty="0" err="1">
                <a:solidFill>
                  <a:srgbClr val="0070C0"/>
                </a:solidFill>
              </a:rPr>
              <a:t>ro</a:t>
            </a:r>
            <a:r>
              <a:rPr lang="en-US" altLang="en-US" sz="2800" dirty="0">
                <a:solidFill>
                  <a:srgbClr val="0070C0"/>
                </a:solidFill>
              </a:rPr>
              <a:t> </a:t>
            </a:r>
            <a:r>
              <a:rPr lang="en-US" altLang="en-US" sz="2800" dirty="0" err="1">
                <a:solidFill>
                  <a:srgbClr val="0070C0"/>
                </a:solidFill>
              </a:rPr>
              <a:t>tiềm</a:t>
            </a:r>
            <a:r>
              <a:rPr lang="en-US" altLang="en-US" sz="2800" dirty="0">
                <a:solidFill>
                  <a:srgbClr val="0070C0"/>
                </a:solidFill>
              </a:rPr>
              <a:t> </a:t>
            </a:r>
            <a:r>
              <a:rPr lang="en-US" altLang="en-US" sz="2800" dirty="0" err="1">
                <a:solidFill>
                  <a:srgbClr val="0070C0"/>
                </a:solidFill>
              </a:rPr>
              <a:t>năng</a:t>
            </a:r>
            <a:r>
              <a:rPr lang="en-US" altLang="en-US" sz="2800" dirty="0">
                <a:solidFill>
                  <a:srgbClr val="0070C0"/>
                </a:solidFill>
              </a:rPr>
              <a:t>) hoặc</a:t>
            </a:r>
          </a:p>
          <a:p>
            <a:r>
              <a:rPr lang="en-US" altLang="en-US" sz="2800" dirty="0" err="1">
                <a:solidFill>
                  <a:srgbClr val="0070C0"/>
                </a:solidFill>
              </a:rPr>
              <a:t>Thuê</a:t>
            </a:r>
            <a:r>
              <a:rPr lang="en-US" altLang="en-US" sz="2800" dirty="0">
                <a:solidFill>
                  <a:srgbClr val="0070C0"/>
                </a:solidFill>
              </a:rPr>
              <a:t> </a:t>
            </a:r>
            <a:r>
              <a:rPr lang="en-US" altLang="en-US" sz="2800" dirty="0" err="1">
                <a:solidFill>
                  <a:srgbClr val="0070C0"/>
                </a:solidFill>
              </a:rPr>
              <a:t>hợp</a:t>
            </a:r>
            <a:r>
              <a:rPr lang="en-US" altLang="en-US" sz="2800" dirty="0">
                <a:solidFill>
                  <a:srgbClr val="0070C0"/>
                </a:solidFill>
              </a:rPr>
              <a:t> </a:t>
            </a:r>
            <a:r>
              <a:rPr lang="en-US" altLang="en-US" sz="2800" dirty="0" err="1">
                <a:solidFill>
                  <a:srgbClr val="0070C0"/>
                </a:solidFill>
              </a:rPr>
              <a:t>đồng</a:t>
            </a:r>
            <a:r>
              <a:rPr lang="en-US" altLang="en-US" sz="2800" dirty="0">
                <a:solidFill>
                  <a:srgbClr val="0070C0"/>
                </a:solidFill>
              </a:rPr>
              <a:t> </a:t>
            </a:r>
            <a:r>
              <a:rPr lang="en-US" altLang="en-US" sz="2800" dirty="0" err="1">
                <a:solidFill>
                  <a:srgbClr val="0070C0"/>
                </a:solidFill>
              </a:rPr>
              <a:t>với</a:t>
            </a:r>
            <a:r>
              <a:rPr lang="en-US" altLang="en-US" sz="2800" dirty="0">
                <a:solidFill>
                  <a:srgbClr val="0070C0"/>
                </a:solidFill>
              </a:rPr>
              <a:t> các </a:t>
            </a:r>
            <a:r>
              <a:rPr lang="en-US" altLang="en-US" sz="2800" dirty="0" err="1">
                <a:solidFill>
                  <a:srgbClr val="0070C0"/>
                </a:solidFill>
              </a:rPr>
              <a:t>lập</a:t>
            </a:r>
            <a:r>
              <a:rPr lang="en-US" altLang="en-US" sz="2800" dirty="0">
                <a:solidFill>
                  <a:srgbClr val="0070C0"/>
                </a:solidFill>
              </a:rPr>
              <a:t> </a:t>
            </a:r>
            <a:r>
              <a:rPr lang="en-US" altLang="en-US" sz="2800" dirty="0" err="1">
                <a:solidFill>
                  <a:srgbClr val="0070C0"/>
                </a:solidFill>
              </a:rPr>
              <a:t>trình</a:t>
            </a:r>
            <a:r>
              <a:rPr lang="en-US" altLang="en-US" sz="2800" dirty="0">
                <a:solidFill>
                  <a:srgbClr val="0070C0"/>
                </a:solidFill>
              </a:rPr>
              <a:t> viên có </a:t>
            </a:r>
            <a:r>
              <a:rPr lang="en-US" altLang="en-US" sz="2800" dirty="0" err="1">
                <a:solidFill>
                  <a:srgbClr val="0070C0"/>
                </a:solidFill>
              </a:rPr>
              <a:t>nhiều</a:t>
            </a:r>
            <a:r>
              <a:rPr lang="en-US" altLang="en-US" sz="2800" dirty="0">
                <a:solidFill>
                  <a:srgbClr val="0070C0"/>
                </a:solidFill>
              </a:rPr>
              <a:t> </a:t>
            </a:r>
            <a:r>
              <a:rPr lang="en-US" altLang="en-US" sz="2800" dirty="0" err="1">
                <a:solidFill>
                  <a:srgbClr val="0070C0"/>
                </a:solidFill>
              </a:rPr>
              <a:t>kinh</a:t>
            </a:r>
            <a:r>
              <a:rPr lang="en-US" altLang="en-US" sz="2800" dirty="0">
                <a:solidFill>
                  <a:srgbClr val="0070C0"/>
                </a:solidFill>
              </a:rPr>
              <a:t> </a:t>
            </a:r>
            <a:r>
              <a:rPr lang="en-US" altLang="en-US" sz="2800" dirty="0" err="1">
                <a:solidFill>
                  <a:srgbClr val="0070C0"/>
                </a:solidFill>
              </a:rPr>
              <a:t>nghiệm</a:t>
            </a:r>
            <a:r>
              <a:rPr lang="en-US" altLang="en-US" sz="2800" dirty="0">
                <a:solidFill>
                  <a:srgbClr val="0070C0"/>
                </a:solidFill>
              </a:rPr>
              <a:t> (</a:t>
            </a:r>
            <a:r>
              <a:rPr lang="en-US" altLang="en-US" sz="2800" dirty="0" err="1">
                <a:solidFill>
                  <a:srgbClr val="0070C0"/>
                </a:solidFill>
              </a:rPr>
              <a:t>loại</a:t>
            </a:r>
            <a:r>
              <a:rPr lang="en-US" altLang="en-US" sz="2800" dirty="0">
                <a:solidFill>
                  <a:srgbClr val="0070C0"/>
                </a:solidFill>
              </a:rPr>
              <a:t> </a:t>
            </a:r>
            <a:r>
              <a:rPr lang="en-US" altLang="en-US" sz="2800" dirty="0" err="1">
                <a:solidFill>
                  <a:srgbClr val="0070C0"/>
                </a:solidFill>
              </a:rPr>
              <a:t>bỏ</a:t>
            </a:r>
            <a:r>
              <a:rPr lang="en-US" altLang="en-US" sz="2800" dirty="0">
                <a:solidFill>
                  <a:srgbClr val="0070C0"/>
                </a:solidFill>
              </a:rPr>
              <a:t> </a:t>
            </a:r>
            <a:r>
              <a:rPr lang="en-US" altLang="en-US" sz="2800" dirty="0" err="1">
                <a:solidFill>
                  <a:srgbClr val="0070C0"/>
                </a:solidFill>
              </a:rPr>
              <a:t>rủi</a:t>
            </a:r>
            <a:r>
              <a:rPr lang="en-US" altLang="en-US" sz="2800" dirty="0">
                <a:solidFill>
                  <a:srgbClr val="0070C0"/>
                </a:solidFill>
              </a:rPr>
              <a:t> </a:t>
            </a:r>
            <a:r>
              <a:rPr lang="en-US" altLang="en-US" sz="2800" dirty="0" err="1">
                <a:solidFill>
                  <a:srgbClr val="0070C0"/>
                </a:solidFill>
              </a:rPr>
              <a:t>ro</a:t>
            </a:r>
            <a:r>
              <a:rPr lang="en-US" altLang="en-US" sz="2800" dirty="0">
                <a:solidFill>
                  <a:srgbClr val="0070C0"/>
                </a:solidFill>
              </a:rPr>
              <a:t> </a:t>
            </a:r>
            <a:r>
              <a:rPr lang="en-US" altLang="en-US" sz="2800" dirty="0" err="1">
                <a:solidFill>
                  <a:srgbClr val="0070C0"/>
                </a:solidFill>
              </a:rPr>
              <a:t>tiềm</a:t>
            </a:r>
            <a:r>
              <a:rPr lang="en-US" altLang="en-US" sz="2800" dirty="0">
                <a:solidFill>
                  <a:srgbClr val="0070C0"/>
                </a:solidFill>
              </a:rPr>
              <a:t> </a:t>
            </a:r>
            <a:r>
              <a:rPr lang="en-US" altLang="en-US" sz="2800" dirty="0" err="1">
                <a:solidFill>
                  <a:srgbClr val="0070C0"/>
                </a:solidFill>
              </a:rPr>
              <a:t>năng</a:t>
            </a:r>
            <a:r>
              <a:rPr lang="en-US" altLang="en-US" sz="2800" dirty="0" smtClean="0">
                <a:solidFill>
                  <a:srgbClr val="0070C0"/>
                </a:solidFill>
              </a:rPr>
              <a:t>)</a:t>
            </a:r>
          </a:p>
          <a:p>
            <a:r>
              <a:rPr lang="en-US" sz="2800" dirty="0"/>
              <a:t>Ensure that the cost will be lower than the cost of the risk</a:t>
            </a:r>
          </a:p>
          <a:p>
            <a:r>
              <a:rPr lang="en-US" sz="2800" dirty="0"/>
              <a:t>Make sure the cost is lower than the cost of the unexpected action</a:t>
            </a:r>
          </a:p>
          <a:p>
            <a:r>
              <a:rPr lang="en-US" sz="2800" dirty="0"/>
              <a:t>It is especially important that no unexpected action will occur</a:t>
            </a:r>
          </a:p>
          <a:p>
            <a:r>
              <a:rPr lang="en-US" sz="2800" dirty="0"/>
              <a:t>Provide additional training for programmers (to reduce potential risks) or</a:t>
            </a:r>
          </a:p>
          <a:p>
            <a:r>
              <a:rPr lang="en-US" sz="2800" dirty="0"/>
              <a:t>Hire contracts with experienced developers (eliminating potential risks</a:t>
            </a:r>
            <a:r>
              <a:rPr lang="en-US" sz="2800" dirty="0" smtClean="0"/>
              <a:t>)</a:t>
            </a:r>
            <a:endParaRPr lang="en-US" sz="2800" dirty="0"/>
          </a:p>
        </p:txBody>
      </p:sp>
    </p:spTree>
    <p:extLst>
      <p:ext uri="{BB962C8B-B14F-4D97-AF65-F5344CB8AC3E}">
        <p14:creationId xmlns:p14="http://schemas.microsoft.com/office/powerpoint/2010/main" val="2057346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34340"/>
            <a:ext cx="280650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Objectives</a:t>
            </a:r>
          </a:p>
        </p:txBody>
      </p:sp>
      <p:sp>
        <p:nvSpPr>
          <p:cNvPr id="5" name="TextBox 4"/>
          <p:cNvSpPr txBox="1"/>
          <p:nvPr/>
        </p:nvSpPr>
        <p:spPr>
          <a:xfrm>
            <a:off x="323557" y="1047737"/>
            <a:ext cx="5219114"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completing this unit, you should be able to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risk, risk event, risk probability, and impact of the event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two major types of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a:t>
            </a:r>
            <a:r>
              <a:rPr lang="en-US" dirty="0" smtClean="0">
                <a:latin typeface="Times New Roman" panose="02020603050405020304" pitchFamily="18" charset="0"/>
                <a:cs typeface="Times New Roman" panose="02020603050405020304" pitchFamily="18" charset="0"/>
              </a:rPr>
              <a:t>processes </a:t>
            </a:r>
            <a:r>
              <a:rPr lang="en-US" dirty="0">
                <a:latin typeface="Times New Roman" panose="02020603050405020304" pitchFamily="18" charset="0"/>
                <a:cs typeface="Times New Roman" panose="02020603050405020304" pitchFamily="18" charset="0"/>
              </a:rPr>
              <a:t>included in risk management</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List the tools and </a:t>
            </a:r>
            <a:r>
              <a:rPr lang="en-US" dirty="0" smtClean="0">
                <a:latin typeface="Times New Roman" panose="02020603050405020304" pitchFamily="18" charset="0"/>
                <a:cs typeface="Times New Roman" panose="02020603050405020304" pitchFamily="18" charset="0"/>
              </a:rPr>
              <a:t>techniques </a:t>
            </a:r>
            <a:r>
              <a:rPr lang="en-US" dirty="0">
                <a:latin typeface="Times New Roman" panose="02020603050405020304" pitchFamily="18" charset="0"/>
                <a:cs typeface="Times New Roman" panose="02020603050405020304" pitchFamily="18" charset="0"/>
              </a:rPr>
              <a:t>used to identify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what to consider when evaluating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risk response planning strategies</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what to do to monitor and control risk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Describe </a:t>
            </a:r>
            <a:r>
              <a:rPr lang="en-US" dirty="0">
                <a:latin typeface="Times New Roman" panose="02020603050405020304" pitchFamily="18" charset="0"/>
                <a:cs typeface="Times New Roman" panose="02020603050405020304" pitchFamily="18" charset="0"/>
              </a:rPr>
              <a:t>the project manager’s role in risk management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Prioritize risks and create a risk response plan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009" y="100215"/>
            <a:ext cx="1841991" cy="1743313"/>
          </a:xfrm>
          <a:prstGeom prst="rect">
            <a:avLst/>
          </a:prstGeom>
        </p:spPr>
      </p:pic>
      <p:sp>
        <p:nvSpPr>
          <p:cNvPr id="7" name="TextBox 6">
            <a:extLst>
              <a:ext uri="{FF2B5EF4-FFF2-40B4-BE49-F238E27FC236}">
                <a16:creationId xmlns:a16="http://schemas.microsoft.com/office/drawing/2014/main" xmlns="" id="{07E0886E-310F-46F4-A89F-77F54B219BC6}"/>
              </a:ext>
            </a:extLst>
          </p:cNvPr>
          <p:cNvSpPr txBox="1"/>
          <p:nvPr/>
        </p:nvSpPr>
        <p:spPr>
          <a:xfrm>
            <a:off x="7446498" y="434339"/>
            <a:ext cx="2738512"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Mục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học</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A9F38B57-FBCB-4BC0-BEFA-D144B2C33875}"/>
              </a:ext>
            </a:extLst>
          </p:cNvPr>
          <p:cNvSpPr txBox="1"/>
          <p:nvPr/>
        </p:nvSpPr>
        <p:spPr>
          <a:xfrm>
            <a:off x="5542671" y="1047737"/>
            <a:ext cx="5521346" cy="4524315"/>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Sau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hoàn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Liệt kê các công cụ và phương pháp giảng dạy được sử dụng để xác định rủi 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nhắc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chiến</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dõi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trò</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ng</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u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96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6682155" y="4837223"/>
            <a:ext cx="3265462" cy="369332"/>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endParaRPr lang="en-US" b="1" dirty="0">
              <a:solidFill>
                <a:srgbClr val="197EC6"/>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838872" y="4585314"/>
            <a:ext cx="2103121" cy="1682497"/>
          </a:xfrm>
          <a:prstGeom prst="rect">
            <a:avLst/>
          </a:prstGeom>
        </p:spPr>
      </p:pic>
      <p:sp>
        <p:nvSpPr>
          <p:cNvPr id="11" name="TextBox 10"/>
          <p:cNvSpPr txBox="1"/>
          <p:nvPr/>
        </p:nvSpPr>
        <p:spPr>
          <a:xfrm>
            <a:off x="555673" y="239007"/>
            <a:ext cx="352044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Message for Unit 9</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250007" y="750252"/>
            <a:ext cx="501131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management is essential to project success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risk management to maximize the positive result and minimize the negative consequences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 risk management standards and procedures and review them with the project team on a </a:t>
            </a:r>
            <a:r>
              <a:rPr lang="en-US" dirty="0" smtClean="0">
                <a:latin typeface="Times New Roman" panose="02020603050405020304" pitchFamily="18" charset="0"/>
                <a:cs typeface="Times New Roman" panose="02020603050405020304" pitchFamily="18" charset="0"/>
              </a:rPr>
              <a:t>regularly </a:t>
            </a:r>
            <a:r>
              <a:rPr lang="en-US" dirty="0">
                <a:latin typeface="Times New Roman" panose="02020603050405020304" pitchFamily="18" charset="0"/>
                <a:cs typeface="Times New Roman" panose="02020603050405020304" pitchFamily="18" charset="0"/>
              </a:rPr>
              <a:t>scheduled basis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Take action to assess and control each risk item</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Review the outcome of each action formally </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includes opportunities for gain as well as a potential for loss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management is a repetitive process done throughout the life cycle of the project</a:t>
            </a:r>
          </a:p>
        </p:txBody>
      </p:sp>
      <p:sp>
        <p:nvSpPr>
          <p:cNvPr id="13" name="TextBox 12">
            <a:extLst>
              <a:ext uri="{FF2B5EF4-FFF2-40B4-BE49-F238E27FC236}">
                <a16:creationId xmlns:a16="http://schemas.microsoft.com/office/drawing/2014/main" xmlns="" id="{40AB1D0E-4CEE-4FC0-8570-9C3B3C07539F}"/>
              </a:ext>
            </a:extLst>
          </p:cNvPr>
          <p:cNvSpPr txBox="1"/>
          <p:nvPr/>
        </p:nvSpPr>
        <p:spPr>
          <a:xfrm>
            <a:off x="7310738" y="297192"/>
            <a:ext cx="3915282"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điệp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chính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9</a:t>
            </a:r>
          </a:p>
        </p:txBody>
      </p:sp>
      <p:sp>
        <p:nvSpPr>
          <p:cNvPr id="14" name="TextBox 13">
            <a:extLst>
              <a:ext uri="{FF2B5EF4-FFF2-40B4-BE49-F238E27FC236}">
                <a16:creationId xmlns:a16="http://schemas.microsoft.com/office/drawing/2014/main" xmlns="" id="{058D0E00-4606-4228-8644-CE4EC11108F4}"/>
              </a:ext>
            </a:extLst>
          </p:cNvPr>
          <p:cNvSpPr txBox="1"/>
          <p:nvPr/>
        </p:nvSpPr>
        <p:spPr>
          <a:xfrm>
            <a:off x="6096000" y="758857"/>
            <a:ext cx="5845993"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hóa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hậu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hóa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xét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xuyên</a:t>
            </a:r>
            <a:r>
              <a:rPr lang="en-US"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Rủi ro bao gồm cơ hội để đạt được cũng như có khả năng mất mát</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Quản lý rủi ro là một quá trình lặp đi lặp lại được thực hiện trong suốt vòng đời của dự án</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D89BA324-48B1-401F-B67E-4B3D5B17A25F}"/>
              </a:ext>
            </a:extLst>
          </p:cNvPr>
          <p:cNvSpPr txBox="1"/>
          <p:nvPr/>
        </p:nvSpPr>
        <p:spPr>
          <a:xfrm>
            <a:off x="712178" y="4837223"/>
            <a:ext cx="32654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Risk can be managed</a:t>
            </a:r>
          </a:p>
        </p:txBody>
      </p:sp>
    </p:spTree>
    <p:extLst>
      <p:ext uri="{BB962C8B-B14F-4D97-AF65-F5344CB8AC3E}">
        <p14:creationId xmlns:p14="http://schemas.microsoft.com/office/powerpoint/2010/main" val="3457566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40580" y="2079867"/>
            <a:ext cx="1577340" cy="646331"/>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2" name="TextBox 11"/>
          <p:cNvSpPr txBox="1"/>
          <p:nvPr/>
        </p:nvSpPr>
        <p:spPr>
          <a:xfrm>
            <a:off x="239837" y="122531"/>
            <a:ext cx="532462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Exercise 9-1 : Risk Management</a:t>
            </a:r>
          </a:p>
        </p:txBody>
      </p:sp>
      <p:sp>
        <p:nvSpPr>
          <p:cNvPr id="13" name="TextBox 12"/>
          <p:cNvSpPr txBox="1"/>
          <p:nvPr/>
        </p:nvSpPr>
        <p:spPr>
          <a:xfrm>
            <a:off x="515495" y="1023839"/>
            <a:ext cx="4773305"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 :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a:t>
            </a:r>
          </a:p>
          <a:p>
            <a:r>
              <a:rPr lang="en-US" dirty="0">
                <a:latin typeface="Times New Roman" panose="02020603050405020304" pitchFamily="18" charset="0"/>
                <a:cs typeface="Times New Roman" panose="02020603050405020304" pitchFamily="18" charset="0"/>
              </a:rPr>
              <a:t>Read the handout and answer the following questions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Which risks could have been identified during project definition?</a:t>
            </a:r>
          </a:p>
          <a:p>
            <a:r>
              <a:rPr lang="en-US" dirty="0">
                <a:latin typeface="Times New Roman" panose="02020603050405020304" pitchFamily="18" charset="0"/>
                <a:cs typeface="Times New Roman" panose="02020603050405020304" pitchFamily="18" charset="0"/>
              </a:rPr>
              <a:t>2. Assign a value (L/M/J) to each risk for impact and probability, and assess the resultant severity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value for likelihood (L = Low, M = Moderate, H = High)</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value for impact (L = Low, M = Moderate, H = High)</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Order the risks in priority sequence of severity</a:t>
            </a:r>
          </a:p>
          <a:p>
            <a:r>
              <a:rPr lang="en-US" dirty="0">
                <a:latin typeface="Times New Roman" panose="02020603050405020304" pitchFamily="18" charset="0"/>
                <a:cs typeface="Times New Roman" panose="02020603050405020304" pitchFamily="18" charset="0"/>
              </a:rPr>
              <a:t>3. How can the consequences of the highest severity risks be reduced?</a:t>
            </a:r>
          </a:p>
        </p:txBody>
      </p:sp>
      <p:sp>
        <p:nvSpPr>
          <p:cNvPr id="11" name="TextBox 10">
            <a:extLst>
              <a:ext uri="{FF2B5EF4-FFF2-40B4-BE49-F238E27FC236}">
                <a16:creationId xmlns:a16="http://schemas.microsoft.com/office/drawing/2014/main" xmlns="" id="{17C2A1B6-6F37-46ED-8C46-790E55EFF2DB}"/>
              </a:ext>
            </a:extLst>
          </p:cNvPr>
          <p:cNvSpPr txBox="1"/>
          <p:nvPr/>
        </p:nvSpPr>
        <p:spPr>
          <a:xfrm>
            <a:off x="6627542" y="122530"/>
            <a:ext cx="479696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9 -1 :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EBB92AB5-4938-4E32-994B-F04F7B316DE3}"/>
              </a:ext>
            </a:extLst>
          </p:cNvPr>
          <p:cNvSpPr txBox="1"/>
          <p:nvPr/>
        </p:nvSpPr>
        <p:spPr>
          <a:xfrm>
            <a:off x="5738810" y="1023839"/>
            <a:ext cx="5796698" cy="4247317"/>
          </a:xfrm>
          <a:prstGeom prst="rect">
            <a:avLst/>
          </a:prstGeom>
          <a:noFill/>
        </p:spPr>
        <p:txBody>
          <a:bodyPr wrap="square" rtlCol="0">
            <a:spAutoFit/>
          </a:bodyPr>
          <a:lstStyle/>
          <a:p>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RestEasy</a:t>
            </a:r>
            <a:r>
              <a:rPr lang="en-US" dirty="0">
                <a:solidFill>
                  <a:srgbClr val="197EC6"/>
                </a:solidFill>
                <a:latin typeface="Times New Roman" panose="02020603050405020304" pitchFamily="18" charset="0"/>
                <a:cs typeface="Times New Roman" panose="02020603050405020304" pitchFamily="18" charset="0"/>
              </a:rPr>
              <a:t> Hotels </a:t>
            </a:r>
          </a:p>
          <a:p>
            <a:r>
              <a:rPr lang="en-US" dirty="0" err="1">
                <a:solidFill>
                  <a:srgbClr val="197EC6"/>
                </a:solidFill>
                <a:latin typeface="Times New Roman" panose="02020603050405020304" pitchFamily="18" charset="0"/>
                <a:cs typeface="Times New Roman" panose="02020603050405020304" pitchFamily="18" charset="0"/>
              </a:rPr>
              <a:t>Đọc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câu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hỏi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sau</a:t>
            </a:r>
            <a:r>
              <a:rPr lang="en-US" dirty="0">
                <a:solidFill>
                  <a:srgbClr val="197EC6"/>
                </a:solidFill>
                <a:latin typeface="Times New Roman" panose="02020603050405020304" pitchFamily="18" charset="0"/>
                <a:cs typeface="Times New Roman" panose="02020603050405020304" pitchFamily="18" charset="0"/>
              </a:rPr>
              <a:t> :</a:t>
            </a:r>
          </a:p>
          <a:p>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r>
              <a:rPr lang="en-US" dirty="0">
                <a:solidFill>
                  <a:srgbClr val="197EC6"/>
                </a:solidFill>
                <a:latin typeface="Times New Roman" panose="02020603050405020304" pitchFamily="18" charset="0"/>
                <a:cs typeface="Times New Roman" panose="02020603050405020304" pitchFamily="18" charset="0"/>
              </a:rPr>
              <a:t>1. </a:t>
            </a:r>
            <a:r>
              <a:rPr lang="vi-VN" dirty="0">
                <a:solidFill>
                  <a:srgbClr val="197EC6"/>
                </a:solidFill>
                <a:latin typeface="Times New Roman" panose="02020603050405020304" pitchFamily="18" charset="0"/>
                <a:cs typeface="Times New Roman" panose="02020603050405020304" pitchFamily="18" charset="0"/>
              </a:rPr>
              <a:t>Những rủi ro nào có thể đã được xác định trong quá trình xác định dự án?</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2.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trị</a:t>
            </a:r>
            <a:r>
              <a:rPr lang="en-US" dirty="0">
                <a:solidFill>
                  <a:srgbClr val="197EC6"/>
                </a:solidFill>
                <a:latin typeface="Times New Roman" panose="02020603050405020304" pitchFamily="18" charset="0"/>
                <a:cs typeface="Times New Roman" panose="02020603050405020304" pitchFamily="18" charset="0"/>
              </a:rPr>
              <a:t> (L/M/J)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nghiêm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sau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đó</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(L = </a:t>
            </a:r>
            <a:r>
              <a:rPr lang="en-US" dirty="0" err="1">
                <a:solidFill>
                  <a:srgbClr val="197EC6"/>
                </a:solidFill>
                <a:latin typeface="Times New Roman" panose="02020603050405020304" pitchFamily="18" charset="0"/>
                <a:cs typeface="Times New Roman" panose="02020603050405020304" pitchFamily="18" charset="0"/>
              </a:rPr>
              <a:t>thấp</a:t>
            </a:r>
            <a:r>
              <a:rPr lang="en-US" dirty="0">
                <a:solidFill>
                  <a:srgbClr val="197EC6"/>
                </a:solidFill>
                <a:latin typeface="Times New Roman" panose="02020603050405020304" pitchFamily="18" charset="0"/>
                <a:cs typeface="Times New Roman" panose="02020603050405020304" pitchFamily="18" charset="0"/>
              </a:rPr>
              <a:t>, M =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r>
              <a:rPr lang="en-US" dirty="0">
                <a:solidFill>
                  <a:srgbClr val="197EC6"/>
                </a:solidFill>
                <a:latin typeface="Times New Roman" panose="02020603050405020304" pitchFamily="18" charset="0"/>
                <a:cs typeface="Times New Roman" panose="02020603050405020304" pitchFamily="18" charset="0"/>
              </a:rPr>
              <a:t>, H = Cao)</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(L = </a:t>
            </a:r>
            <a:r>
              <a:rPr lang="en-US" dirty="0" err="1">
                <a:solidFill>
                  <a:srgbClr val="197EC6"/>
                </a:solidFill>
                <a:latin typeface="Times New Roman" panose="02020603050405020304" pitchFamily="18" charset="0"/>
                <a:cs typeface="Times New Roman" panose="02020603050405020304" pitchFamily="18" charset="0"/>
              </a:rPr>
              <a:t>thấp</a:t>
            </a:r>
            <a:r>
              <a:rPr lang="en-US" dirty="0">
                <a:solidFill>
                  <a:srgbClr val="197EC6"/>
                </a:solidFill>
                <a:latin typeface="Times New Roman" panose="02020603050405020304" pitchFamily="18" charset="0"/>
                <a:cs typeface="Times New Roman" panose="02020603050405020304" pitchFamily="18" charset="0"/>
              </a:rPr>
              <a:t>, M =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r>
              <a:rPr lang="en-US" dirty="0">
                <a:solidFill>
                  <a:srgbClr val="197EC6"/>
                </a:solidFill>
                <a:latin typeface="Times New Roman" panose="02020603050405020304" pitchFamily="18" charset="0"/>
                <a:cs typeface="Times New Roman" panose="02020603050405020304" pitchFamily="18" charset="0"/>
              </a:rPr>
              <a:t>, H = Cao)</a:t>
            </a: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Đặt các rủi ro theo thứ tự ưu tiên </a:t>
            </a:r>
            <a:r>
              <a:rPr lang="en-US" dirty="0" err="1">
                <a:solidFill>
                  <a:srgbClr val="197EC6"/>
                </a:solidFill>
                <a:latin typeface="Times New Roman" panose="02020603050405020304" pitchFamily="18" charset="0"/>
                <a:cs typeface="Times New Roman" panose="02020603050405020304" pitchFamily="18" charset="0"/>
              </a:rPr>
              <a:t>theo</a:t>
            </a:r>
            <a:r>
              <a:rPr lang="vi-VN" dirty="0">
                <a:solidFill>
                  <a:srgbClr val="197EC6"/>
                </a:solidFill>
                <a:latin typeface="Times New Roman" panose="02020603050405020304" pitchFamily="18" charset="0"/>
                <a:cs typeface="Times New Roman" panose="02020603050405020304" pitchFamily="18" charset="0"/>
              </a:rPr>
              <a:t> mức độ nghiêm trọng</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3.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kết quả của những rủi ro nghiêm trọng cao nhất được giảm?</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852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619" y="5394960"/>
            <a:ext cx="8226529" cy="830997"/>
          </a:xfrm>
          <a:prstGeom prst="rect">
            <a:avLst/>
          </a:prstGeom>
          <a:noFill/>
        </p:spPr>
        <p:txBody>
          <a:bodyPr wrap="square" rtlCol="0">
            <a:spAutoFit/>
          </a:bodyPr>
          <a:lstStyle/>
          <a:p>
            <a:r>
              <a:rPr lang="en-US" sz="1600" b="1" dirty="0">
                <a:solidFill>
                  <a:schemeClr val="bg1">
                    <a:lumMod val="50000"/>
                  </a:schemeClr>
                </a:solidFill>
                <a:latin typeface="Times New Roman" panose="02020603050405020304" pitchFamily="18" charset="0"/>
                <a:cs typeface="Times New Roman" panose="02020603050405020304" pitchFamily="18" charset="0"/>
              </a:rPr>
              <a:t>Figure 9-3</a:t>
            </a:r>
            <a:r>
              <a:rPr lang="en-US" sz="1600" dirty="0">
                <a:solidFill>
                  <a:schemeClr val="bg1">
                    <a:lumMod val="50000"/>
                  </a:schemeClr>
                </a:solidFill>
                <a:latin typeface="Times New Roman" panose="02020603050405020304" pitchFamily="18" charset="0"/>
                <a:cs typeface="Times New Roman" panose="02020603050405020304" pitchFamily="18" charset="0"/>
              </a:rPr>
              <a:t>. Project Management Process Groups Mapped to the Plan-Do-Check-Act Cycle</a:t>
            </a:r>
          </a:p>
          <a:p>
            <a:r>
              <a:rPr lang="en-US" sz="1600" dirty="0">
                <a:solidFill>
                  <a:schemeClr val="bg1">
                    <a:lumMod val="50000"/>
                  </a:schemeClr>
                </a:solidFill>
                <a:latin typeface="Times New Roman" panose="02020603050405020304" pitchFamily="18" charset="0"/>
                <a:cs typeface="Times New Roman" panose="02020603050405020304" pitchFamily="18" charset="0"/>
              </a:rPr>
              <a:t>(</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Hình</a:t>
            </a:r>
            <a:r>
              <a:rPr lang="en-US" sz="1600" i="1" dirty="0">
                <a:solidFill>
                  <a:schemeClr val="bg1">
                    <a:lumMod val="50000"/>
                  </a:schemeClr>
                </a:solidFill>
                <a:latin typeface="Times New Roman" panose="02020603050405020304" pitchFamily="18" charset="0"/>
                <a:cs typeface="Times New Roman" panose="02020603050405020304" pitchFamily="18" charset="0"/>
              </a:rPr>
              <a:t> 9-3.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Nhóm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quy</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lý</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dự</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án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được</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lập</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bản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đồ</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cho</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chu</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kế</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hoạch-làm-kiểm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tra</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hành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động</a:t>
            </a:r>
            <a:r>
              <a:rPr lang="en-US" sz="1600" i="1" dirty="0">
                <a:solidFill>
                  <a:schemeClr val="bg1">
                    <a:lumMod val="50000"/>
                  </a:schemeClr>
                </a:solidFill>
                <a:latin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91" y="1217595"/>
            <a:ext cx="6434383" cy="4231012"/>
          </a:xfrm>
          <a:prstGeom prst="rect">
            <a:avLst/>
          </a:prstGeom>
        </p:spPr>
      </p:pic>
      <p:sp>
        <p:nvSpPr>
          <p:cNvPr id="6" name="TextBox 5"/>
          <p:cNvSpPr txBox="1"/>
          <p:nvPr/>
        </p:nvSpPr>
        <p:spPr>
          <a:xfrm>
            <a:off x="4618181" y="828411"/>
            <a:ext cx="2182864" cy="1077218"/>
          </a:xfrm>
          <a:prstGeom prst="rect">
            <a:avLst/>
          </a:prstGeom>
          <a:noFill/>
        </p:spPr>
        <p:txBody>
          <a:bodyPr wrap="square" rtlCol="0">
            <a:spAutoFit/>
          </a:bodyPr>
          <a:lstStyle/>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Monitoring &amp; Controlling Processes</a:t>
            </a:r>
          </a:p>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dõi</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29038" y="2034141"/>
            <a:ext cx="1247500" cy="1169551"/>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Processes</a:t>
            </a:r>
          </a:p>
          <a:p>
            <a:r>
              <a:rPr lang="en-US" sz="1400" b="1" dirty="0">
                <a:solidFill>
                  <a:schemeClr val="bg1"/>
                </a:solidFill>
                <a:latin typeface="Times New Roman" panose="02020603050405020304" pitchFamily="18" charset="0"/>
                <a:cs typeface="Times New Roman" panose="02020603050405020304" pitchFamily="18" charset="0"/>
              </a:rPr>
              <a:t>(</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lập</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kế</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hoạch</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1998" y="2848284"/>
            <a:ext cx="1212438" cy="132343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Processes</a:t>
            </a:r>
          </a:p>
          <a:p>
            <a:r>
              <a:rPr lang="en-US" sz="1600" b="1" dirty="0">
                <a:solidFill>
                  <a:schemeClr val="bg1"/>
                </a:solidFill>
                <a:latin typeface="Times New Roman" panose="02020603050405020304" pitchFamily="18" charset="0"/>
                <a:cs typeface="Times New Roman" panose="02020603050405020304" pitchFamily="18" charset="0"/>
              </a:rPr>
              <a:t>(</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khởi</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tạo</a:t>
            </a:r>
            <a:r>
              <a:rPr lang="en-US" sz="1600" b="1" dirty="0">
                <a:solidFill>
                  <a:schemeClr val="bg1"/>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18181" y="4213445"/>
            <a:ext cx="1577340" cy="738664"/>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Processes (</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thực</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hiện</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18230" y="2917602"/>
            <a:ext cx="150876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Processes (</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kết</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thúc</a:t>
            </a:r>
            <a:r>
              <a:rPr lang="en-US" sz="1600" b="1" i="1" dirty="0">
                <a:solidFill>
                  <a:schemeClr val="bg1"/>
                </a:solidFill>
                <a:latin typeface="Times New Roman" panose="02020603050405020304" pitchFamily="18" charset="0"/>
                <a:cs typeface="Times New Roman" panose="02020603050405020304" pitchFamily="18" charset="0"/>
              </a:rPr>
              <a: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239559"/>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Management Process Groups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96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3" name="TextBox 2"/>
          <p:cNvSpPr txBox="1"/>
          <p:nvPr/>
        </p:nvSpPr>
        <p:spPr>
          <a:xfrm>
            <a:off x="346860" y="1117110"/>
            <a:ext cx="4668485"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Risk </a:t>
            </a:r>
            <a:r>
              <a:rPr lang="en-US" dirty="0">
                <a:latin typeface="Times New Roman" panose="02020603050405020304" pitchFamily="18" charset="0"/>
                <a:cs typeface="Times New Roman" panose="02020603050405020304" pitchFamily="18" charset="0"/>
              </a:rPr>
              <a:t>is an uncertain event or condition that, if it occurs, has a positive or negative effect on at least one project objective, such as time, </a:t>
            </a:r>
            <a:r>
              <a:rPr lang="en-US" dirty="0" smtClean="0">
                <a:latin typeface="Times New Roman" panose="02020603050405020304" pitchFamily="18" charset="0"/>
                <a:cs typeface="Times New Roman" panose="02020603050405020304" pitchFamily="18" charset="0"/>
              </a:rPr>
              <a:t>cost, </a:t>
            </a:r>
            <a:r>
              <a:rPr lang="en-US" dirty="0">
                <a:latin typeface="Times New Roman" panose="02020603050405020304" pitchFamily="18" charset="0"/>
                <a:cs typeface="Times New Roman" panose="02020603050405020304" pitchFamily="18" charset="0"/>
              </a:rPr>
              <a:t>scope, or quality; a risk may have one or more causes and, if it occurs, one or more impacts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components include :</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 An event is what could happen, or the transformation from a risk to an actual event</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a:t>
            </a:r>
            <a:r>
              <a:rPr lang="en-US" dirty="0">
                <a:latin typeface="Times New Roman" panose="02020603050405020304" pitchFamily="18" charset="0"/>
                <a:cs typeface="Times New Roman" panose="02020603050405020304" pitchFamily="18" charset="0"/>
              </a:rPr>
              <a:t> – Probability is how likely the event is to happen</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 Impact is to what degree an event could affect the project cost, schedule, or quality</a:t>
            </a:r>
          </a:p>
          <a:p>
            <a:pPr lvl="2"/>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57344" y="434339"/>
            <a:ext cx="3847515"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Definition of Project Risk</a:t>
            </a:r>
          </a:p>
        </p:txBody>
      </p:sp>
      <p:sp>
        <p:nvSpPr>
          <p:cNvPr id="12" name="TextBox 11">
            <a:extLst>
              <a:ext uri="{FF2B5EF4-FFF2-40B4-BE49-F238E27FC236}">
                <a16:creationId xmlns:a16="http://schemas.microsoft.com/office/drawing/2014/main" xmlns="" id="{5338FAAE-AE3A-4673-ABB5-699232072055}"/>
              </a:ext>
            </a:extLst>
          </p:cNvPr>
          <p:cNvSpPr txBox="1"/>
          <p:nvPr/>
        </p:nvSpPr>
        <p:spPr>
          <a:xfrm>
            <a:off x="7220931" y="434339"/>
            <a:ext cx="3470516"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nghĩa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D050F767-0817-4910-96C6-2404899D908D}"/>
              </a:ext>
            </a:extLst>
          </p:cNvPr>
          <p:cNvSpPr txBox="1"/>
          <p:nvPr/>
        </p:nvSpPr>
        <p:spPr>
          <a:xfrm>
            <a:off x="6145380" y="1117110"/>
            <a:ext cx="5492746" cy="4247317"/>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chắc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chắn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chẳng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chất</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do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US" b="1" dirty="0" err="1">
                <a:solidFill>
                  <a:srgbClr val="197EC6"/>
                </a:solidFill>
                <a:latin typeface="Times New Roman" panose="02020603050405020304" pitchFamily="18" charset="0"/>
                <a:cs typeface="Times New Roman" panose="02020603050405020304" pitchFamily="18" charset="0"/>
              </a:rPr>
              <a:t>Sự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kiện</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rủi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ro</a:t>
            </a:r>
            <a:r>
              <a:rPr lang="en-US" dirty="0">
                <a:solidFill>
                  <a:srgbClr val="197EC6"/>
                </a:solidFill>
                <a:latin typeface="Times New Roman" panose="02020603050405020304" pitchFamily="18" charset="0"/>
                <a:cs typeface="Times New Roman" panose="02020603050405020304" pitchFamily="18" charset="0"/>
              </a:rPr>
              <a:t> sang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tế</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b="1" dirty="0">
                <a:solidFill>
                  <a:srgbClr val="197EC6"/>
                </a:solidFill>
                <a:latin typeface="Times New Roman" panose="02020603050405020304" pitchFamily="18" charset="0"/>
                <a:cs typeface="Times New Roman" panose="02020603050405020304" pitchFamily="18" charset="0"/>
              </a:rPr>
              <a:t>Xác suất </a:t>
            </a:r>
            <a:r>
              <a:rPr lang="vi-VN" dirty="0">
                <a:solidFill>
                  <a:srgbClr val="197EC6"/>
                </a:solidFill>
                <a:latin typeface="Times New Roman" panose="02020603050405020304" pitchFamily="18" charset="0"/>
                <a:cs typeface="Times New Roman" panose="02020603050405020304" pitchFamily="18" charset="0"/>
              </a:rPr>
              <a:t>- Xác suất là sự kiện có khả năng xảy ra như thế nào</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b="1" dirty="0" err="1">
                <a:solidFill>
                  <a:srgbClr val="197EC6"/>
                </a:solidFill>
                <a:latin typeface="Times New Roman" panose="02020603050405020304" pitchFamily="18" charset="0"/>
                <a:cs typeface="Times New Roman" panose="02020603050405020304" pitchFamily="18" charset="0"/>
              </a:rPr>
              <a:t>Tác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động</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chất</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25897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1026941" y="275813"/>
            <a:ext cx="297531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Major Risk Types</a:t>
            </a:r>
          </a:p>
        </p:txBody>
      </p:sp>
      <p:sp>
        <p:nvSpPr>
          <p:cNvPr id="13" name="TextBox 12"/>
          <p:cNvSpPr txBox="1"/>
          <p:nvPr/>
        </p:nvSpPr>
        <p:spPr>
          <a:xfrm>
            <a:off x="895975" y="1047737"/>
            <a:ext cx="4083988"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Business risk </a:t>
            </a:r>
            <a:r>
              <a:rPr lang="en-US" dirty="0">
                <a:latin typeface="Times New Roman" panose="02020603050405020304" pitchFamily="18" charset="0"/>
                <a:cs typeface="Times New Roman" panose="02020603050405020304" pitchFamily="18" charset="0"/>
              </a:rPr>
              <a:t>is a normal risk of doing business that involves various opportunities for profit or loss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Pure risk (insurable</a:t>
            </a:r>
            <a:r>
              <a:rPr lang="en-US" dirty="0">
                <a:latin typeface="Times New Roman" panose="02020603050405020304" pitchFamily="18" charset="0"/>
                <a:cs typeface="Times New Roman" panose="02020603050405020304" pitchFamily="18" charset="0"/>
              </a:rPr>
              <a:t>) is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risk involving the probability or possibility of loss with no chance for gain</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risk that should receive the greatest attention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that can be transferred to another party through :</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Contracting</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 warranty</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Insurance</a:t>
            </a:r>
          </a:p>
        </p:txBody>
      </p:sp>
      <p:sp>
        <p:nvSpPr>
          <p:cNvPr id="12" name="TextBox 11">
            <a:extLst>
              <a:ext uri="{FF2B5EF4-FFF2-40B4-BE49-F238E27FC236}">
                <a16:creationId xmlns:a16="http://schemas.microsoft.com/office/drawing/2014/main" xmlns="" id="{7062CC0B-7C45-4C57-BEFB-3178127904B0}"/>
              </a:ext>
            </a:extLst>
          </p:cNvPr>
          <p:cNvSpPr txBox="1"/>
          <p:nvPr/>
        </p:nvSpPr>
        <p:spPr>
          <a:xfrm>
            <a:off x="7278299" y="275813"/>
            <a:ext cx="308405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loại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rủi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6340AD5-27BF-4FCE-AE17-6539F6326E0A}"/>
              </a:ext>
            </a:extLst>
          </p:cNvPr>
          <p:cNvSpPr txBox="1"/>
          <p:nvPr/>
        </p:nvSpPr>
        <p:spPr>
          <a:xfrm>
            <a:off x="6658907" y="1047737"/>
            <a:ext cx="4083988" cy="4247317"/>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Rủi ro kinh doanh </a:t>
            </a:r>
            <a:r>
              <a:rPr lang="vi-VN" dirty="0">
                <a:solidFill>
                  <a:srgbClr val="197EC6"/>
                </a:solidFill>
                <a:latin typeface="Times New Roman" panose="02020603050405020304" pitchFamily="18" charset="0"/>
                <a:cs typeface="Times New Roman" panose="02020603050405020304" pitchFamily="18" charset="0"/>
              </a:rPr>
              <a:t>là một rủi ro thông thường trong kinh doanh liên quan đến nhiều cơ hội khác nhau cho lợi nhuận hoặc </a:t>
            </a:r>
            <a:r>
              <a:rPr lang="en-US" dirty="0" err="1">
                <a:solidFill>
                  <a:srgbClr val="197EC6"/>
                </a:solidFill>
                <a:latin typeface="Times New Roman" panose="02020603050405020304" pitchFamily="18" charset="0"/>
                <a:cs typeface="Times New Roman" panose="02020603050405020304" pitchFamily="18" charset="0"/>
              </a:rPr>
              <a:t>thua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lỗ</a:t>
            </a:r>
            <a:endParaRPr lang="en-US" dirty="0">
              <a:solidFill>
                <a:srgbClr val="197EC6"/>
              </a:solidFill>
              <a:latin typeface="Times New Roman" panose="02020603050405020304" pitchFamily="18" charset="0"/>
              <a:cs typeface="Times New Roman" panose="02020603050405020304" pitchFamily="18" charset="0"/>
            </a:endParaRPr>
          </a:p>
          <a:p>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thuần</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a:t>
            </a:r>
            <a:r>
              <a:rPr lang="en-US" b="1" dirty="0" err="1">
                <a:solidFill>
                  <a:srgbClr val="197EC6"/>
                </a:solidFill>
                <a:latin typeface="Times New Roman" panose="02020603050405020304" pitchFamily="18" charset="0"/>
                <a:cs typeface="Times New Roman" panose="02020603050405020304" pitchFamily="18" charset="0"/>
              </a:rPr>
              <a:t>không</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đảm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Một rủi ro liên quan đến xác suất hoặc khả năng mất mát mà không có cơ hội để đạt được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Rủi ro cần được chú ý nhiều nhất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Rủi ro có thể được chuyển giao cho bên khác thông qua:</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198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Grp="1" noChangeArrowheads="1"/>
          </p:cNvSpPr>
          <p:nvPr>
            <p:ph type="title"/>
          </p:nvPr>
        </p:nvSpPr>
        <p:spPr/>
        <p:txBody>
          <a:bodyPr/>
          <a:lstStyle/>
          <a:p>
            <a:r>
              <a:rPr lang="en-AU" altLang="en-US" dirty="0"/>
              <a:t>For example </a:t>
            </a:r>
            <a:r>
              <a:rPr lang="en-AU" altLang="en-US" dirty="0" smtClean="0"/>
              <a:t/>
            </a:r>
            <a:br>
              <a:rPr lang="en-AU" altLang="en-US" dirty="0" smtClean="0"/>
            </a:br>
            <a:r>
              <a:rPr lang="en-AU" altLang="en-US" dirty="0" err="1" smtClean="0"/>
              <a:t>Ví</a:t>
            </a:r>
            <a:r>
              <a:rPr lang="en-AU" altLang="en-US" dirty="0" smtClean="0"/>
              <a:t> </a:t>
            </a:r>
            <a:r>
              <a:rPr lang="en-AU" altLang="en-US" dirty="0" err="1" smtClean="0"/>
              <a:t>dụ</a:t>
            </a:r>
            <a:r>
              <a:rPr lang="en-AU" altLang="en-US" dirty="0" smtClean="0"/>
              <a:t>: ...</a:t>
            </a:r>
            <a:endParaRPr lang="en-AU" altLang="en-US" dirty="0"/>
          </a:p>
        </p:txBody>
      </p:sp>
      <p:sp>
        <p:nvSpPr>
          <p:cNvPr id="1089539" name="Rectangle 3"/>
          <p:cNvSpPr>
            <a:spLocks noGrp="1" noChangeArrowheads="1"/>
          </p:cNvSpPr>
          <p:nvPr>
            <p:ph sz="half" idx="1"/>
          </p:nvPr>
        </p:nvSpPr>
        <p:spPr/>
        <p:txBody>
          <a:bodyPr>
            <a:normAutofit/>
          </a:bodyPr>
          <a:lstStyle/>
          <a:p>
            <a:r>
              <a:rPr lang="en-AU" altLang="en-US" dirty="0" err="1" smtClean="0">
                <a:solidFill>
                  <a:srgbClr val="0070C0"/>
                </a:solidFill>
              </a:rPr>
              <a:t>Một</a:t>
            </a:r>
            <a:r>
              <a:rPr lang="en-AU" altLang="en-US" dirty="0" smtClean="0">
                <a:solidFill>
                  <a:srgbClr val="0070C0"/>
                </a:solidFill>
              </a:rPr>
              <a:t> </a:t>
            </a:r>
            <a:r>
              <a:rPr lang="en-AU" altLang="en-US" dirty="0" err="1" smtClean="0">
                <a:solidFill>
                  <a:srgbClr val="0070C0"/>
                </a:solidFill>
              </a:rPr>
              <a:t>nữ</a:t>
            </a:r>
            <a:r>
              <a:rPr lang="en-AU" altLang="en-US" dirty="0" smtClean="0">
                <a:solidFill>
                  <a:srgbClr val="0070C0"/>
                </a:solidFill>
              </a:rPr>
              <a:t> </a:t>
            </a:r>
            <a:r>
              <a:rPr lang="en-AU" altLang="en-US" dirty="0" err="1" smtClean="0">
                <a:solidFill>
                  <a:srgbClr val="0070C0"/>
                </a:solidFill>
              </a:rPr>
              <a:t>nhân</a:t>
            </a:r>
            <a:r>
              <a:rPr lang="en-AU" altLang="en-US" dirty="0" smtClean="0">
                <a:solidFill>
                  <a:srgbClr val="0070C0"/>
                </a:solidFill>
              </a:rPr>
              <a:t> </a:t>
            </a:r>
            <a:r>
              <a:rPr lang="en-AU" altLang="en-US" dirty="0" err="1" smtClean="0">
                <a:solidFill>
                  <a:srgbClr val="0070C0"/>
                </a:solidFill>
              </a:rPr>
              <a:t>viên</a:t>
            </a:r>
            <a:r>
              <a:rPr lang="en-AU" altLang="en-US" dirty="0" smtClean="0">
                <a:solidFill>
                  <a:srgbClr val="0070C0"/>
                </a:solidFill>
              </a:rPr>
              <a:t> </a:t>
            </a:r>
            <a:r>
              <a:rPr lang="en-AU" altLang="en-US" dirty="0" err="1" smtClean="0">
                <a:solidFill>
                  <a:srgbClr val="0070C0"/>
                </a:solidFill>
              </a:rPr>
              <a:t>nghỉ</a:t>
            </a:r>
            <a:r>
              <a:rPr lang="en-AU" altLang="en-US" dirty="0" smtClean="0">
                <a:solidFill>
                  <a:srgbClr val="0070C0"/>
                </a:solidFill>
              </a:rPr>
              <a:t> sinh con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Mất</a:t>
            </a:r>
            <a:r>
              <a:rPr lang="en-AU" altLang="en-US" dirty="0" smtClean="0">
                <a:solidFill>
                  <a:srgbClr val="0070C0"/>
                </a:solidFill>
              </a:rPr>
              <a:t> </a:t>
            </a:r>
            <a:r>
              <a:rPr lang="en-AU" altLang="en-US" dirty="0" err="1" smtClean="0">
                <a:solidFill>
                  <a:srgbClr val="0070C0"/>
                </a:solidFill>
              </a:rPr>
              <a:t>trộm</a:t>
            </a:r>
            <a:r>
              <a:rPr lang="en-AU" altLang="en-US" dirty="0" smtClean="0">
                <a:solidFill>
                  <a:srgbClr val="0070C0"/>
                </a:solidFill>
              </a:rPr>
              <a:t> (</a:t>
            </a:r>
            <a:r>
              <a:rPr lang="en-AU" altLang="en-US" dirty="0" err="1" smtClean="0">
                <a:solidFill>
                  <a:srgbClr val="0070C0"/>
                </a:solidFill>
              </a:rPr>
              <a:t>không</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Một</a:t>
            </a:r>
            <a:r>
              <a:rPr lang="en-AU" altLang="en-US" dirty="0" smtClean="0">
                <a:solidFill>
                  <a:srgbClr val="0070C0"/>
                </a:solidFill>
              </a:rPr>
              <a:t> </a:t>
            </a:r>
            <a:r>
              <a:rPr lang="en-AU" altLang="en-US" dirty="0" err="1" smtClean="0">
                <a:solidFill>
                  <a:srgbClr val="0070C0"/>
                </a:solidFill>
              </a:rPr>
              <a:t>nhân</a:t>
            </a:r>
            <a:r>
              <a:rPr lang="en-AU" altLang="en-US" dirty="0" smtClean="0">
                <a:solidFill>
                  <a:srgbClr val="0070C0"/>
                </a:solidFill>
              </a:rPr>
              <a:t> </a:t>
            </a:r>
            <a:r>
              <a:rPr lang="en-AU" altLang="en-US" dirty="0" err="1" smtClean="0">
                <a:solidFill>
                  <a:srgbClr val="0070C0"/>
                </a:solidFill>
              </a:rPr>
              <a:t>viên</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 </a:t>
            </a:r>
            <a:r>
              <a:rPr lang="en-AU" altLang="en-US" dirty="0" err="1" smtClean="0">
                <a:solidFill>
                  <a:srgbClr val="0070C0"/>
                </a:solidFill>
              </a:rPr>
              <a:t>cơ</a:t>
            </a:r>
            <a:r>
              <a:rPr lang="en-AU" altLang="en-US" dirty="0" smtClean="0">
                <a:solidFill>
                  <a:srgbClr val="0070C0"/>
                </a:solidFill>
              </a:rPr>
              <a:t> </a:t>
            </a:r>
            <a:r>
              <a:rPr lang="en-AU" altLang="en-US" dirty="0" err="1" smtClean="0">
                <a:solidFill>
                  <a:srgbClr val="0070C0"/>
                </a:solidFill>
              </a:rPr>
              <a:t>quan</a:t>
            </a:r>
            <a:r>
              <a:rPr lang="en-AU" altLang="en-US" dirty="0" smtClean="0">
                <a:solidFill>
                  <a:srgbClr val="0070C0"/>
                </a:solidFill>
              </a:rPr>
              <a:t> </a:t>
            </a:r>
            <a:r>
              <a:rPr lang="en-AU" altLang="en-US" dirty="0" err="1" smtClean="0">
                <a:solidFill>
                  <a:srgbClr val="0070C0"/>
                </a:solidFill>
              </a:rPr>
              <a:t>bố</a:t>
            </a:r>
            <a:r>
              <a:rPr lang="en-AU" altLang="en-US" dirty="0" smtClean="0">
                <a:solidFill>
                  <a:srgbClr val="0070C0"/>
                </a:solidFill>
              </a:rPr>
              <a:t> </a:t>
            </a:r>
            <a:r>
              <a:rPr lang="en-AU" altLang="en-US" dirty="0" err="1" smtClean="0">
                <a:solidFill>
                  <a:srgbClr val="0070C0"/>
                </a:solidFill>
              </a:rPr>
              <a:t>trí</a:t>
            </a:r>
            <a:r>
              <a:rPr lang="en-AU" altLang="en-US" dirty="0" smtClean="0">
                <a:solidFill>
                  <a:srgbClr val="0070C0"/>
                </a:solidFill>
              </a:rPr>
              <a:t> </a:t>
            </a:r>
            <a:r>
              <a:rPr lang="en-AU" altLang="en-US" dirty="0" err="1" smtClean="0">
                <a:solidFill>
                  <a:srgbClr val="0070C0"/>
                </a:solidFill>
              </a:rPr>
              <a:t>cho</a:t>
            </a:r>
            <a:r>
              <a:rPr lang="en-AU" altLang="en-US" dirty="0" smtClean="0">
                <a:solidFill>
                  <a:srgbClr val="0070C0"/>
                </a:solidFill>
              </a:rPr>
              <a:t> </a:t>
            </a:r>
            <a:r>
              <a:rPr lang="en-AU" altLang="en-US" dirty="0" err="1" smtClean="0">
                <a:solidFill>
                  <a:srgbClr val="0070C0"/>
                </a:solidFill>
              </a:rPr>
              <a:t>đi</a:t>
            </a:r>
            <a:r>
              <a:rPr lang="en-AU" altLang="en-US" dirty="0" smtClean="0">
                <a:solidFill>
                  <a:srgbClr val="0070C0"/>
                </a:solidFill>
              </a:rPr>
              <a:t> </a:t>
            </a:r>
            <a:r>
              <a:rPr lang="en-AU" altLang="en-US" dirty="0" err="1" smtClean="0">
                <a:solidFill>
                  <a:srgbClr val="0070C0"/>
                </a:solidFill>
              </a:rPr>
              <a:t>học</a:t>
            </a:r>
            <a:r>
              <a:rPr lang="en-AU" altLang="en-US" dirty="0" smtClean="0">
                <a:solidFill>
                  <a:srgbClr val="0070C0"/>
                </a:solidFill>
              </a:rPr>
              <a:t> ở </a:t>
            </a:r>
            <a:r>
              <a:rPr lang="en-AU" altLang="en-US" dirty="0" err="1" smtClean="0">
                <a:solidFill>
                  <a:srgbClr val="0070C0"/>
                </a:solidFill>
              </a:rPr>
              <a:t>nước</a:t>
            </a:r>
            <a:r>
              <a:rPr lang="en-AU" altLang="en-US" dirty="0" smtClean="0">
                <a:solidFill>
                  <a:srgbClr val="0070C0"/>
                </a:solidFill>
              </a:rPr>
              <a:t> </a:t>
            </a:r>
            <a:r>
              <a:rPr lang="en-AU" altLang="en-US" dirty="0" err="1" smtClean="0">
                <a:solidFill>
                  <a:srgbClr val="0070C0"/>
                </a:solidFill>
              </a:rPr>
              <a:t>ngoài</a:t>
            </a:r>
            <a:r>
              <a:rPr lang="en-AU" altLang="en-US" dirty="0" smtClean="0">
                <a:solidFill>
                  <a:srgbClr val="0070C0"/>
                </a:solidFill>
              </a:rPr>
              <a:t> </a:t>
            </a:r>
            <a:r>
              <a:rPr lang="en-AU" altLang="en-US" dirty="0" err="1" smtClean="0">
                <a:solidFill>
                  <a:srgbClr val="0070C0"/>
                </a:solidFill>
              </a:rPr>
              <a:t>trong</a:t>
            </a:r>
            <a:r>
              <a:rPr lang="en-AU" altLang="en-US" dirty="0" smtClean="0">
                <a:solidFill>
                  <a:srgbClr val="0070C0"/>
                </a:solidFill>
              </a:rPr>
              <a:t> </a:t>
            </a:r>
            <a:r>
              <a:rPr lang="en-AU" altLang="en-US" dirty="0" err="1" smtClean="0">
                <a:solidFill>
                  <a:srgbClr val="0070C0"/>
                </a:solidFill>
              </a:rPr>
              <a:t>nhiều</a:t>
            </a:r>
            <a:r>
              <a:rPr lang="en-AU" altLang="en-US" dirty="0" smtClean="0">
                <a:solidFill>
                  <a:srgbClr val="0070C0"/>
                </a:solidFill>
              </a:rPr>
              <a:t> </a:t>
            </a:r>
            <a:r>
              <a:rPr lang="en-AU" altLang="en-US" dirty="0" err="1" smtClean="0">
                <a:solidFill>
                  <a:srgbClr val="0070C0"/>
                </a:solidFill>
              </a:rPr>
              <a:t>tháng</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Một</a:t>
            </a:r>
            <a:r>
              <a:rPr lang="en-AU" altLang="en-US" dirty="0" smtClean="0">
                <a:solidFill>
                  <a:srgbClr val="0070C0"/>
                </a:solidFill>
              </a:rPr>
              <a:t> </a:t>
            </a:r>
            <a:r>
              <a:rPr lang="en-AU" altLang="en-US" dirty="0" err="1" smtClean="0">
                <a:solidFill>
                  <a:srgbClr val="0070C0"/>
                </a:solidFill>
              </a:rPr>
              <a:t>kỹ</a:t>
            </a:r>
            <a:r>
              <a:rPr lang="en-AU" altLang="en-US" dirty="0" smtClean="0">
                <a:solidFill>
                  <a:srgbClr val="0070C0"/>
                </a:solidFill>
              </a:rPr>
              <a:t> </a:t>
            </a:r>
            <a:r>
              <a:rPr lang="en-AU" altLang="en-US" dirty="0" err="1" smtClean="0">
                <a:solidFill>
                  <a:srgbClr val="0070C0"/>
                </a:solidFill>
              </a:rPr>
              <a:t>sư</a:t>
            </a:r>
            <a:r>
              <a:rPr lang="en-AU" altLang="en-US" dirty="0" smtClean="0">
                <a:solidFill>
                  <a:srgbClr val="0070C0"/>
                </a:solidFill>
              </a:rPr>
              <a:t> </a:t>
            </a:r>
            <a:r>
              <a:rPr lang="en-AU" altLang="en-US" dirty="0" err="1" smtClean="0">
                <a:solidFill>
                  <a:srgbClr val="0070C0"/>
                </a:solidFill>
              </a:rPr>
              <a:t>giỏi</a:t>
            </a:r>
            <a:r>
              <a:rPr lang="en-AU" altLang="en-US" dirty="0" smtClean="0">
                <a:solidFill>
                  <a:srgbClr val="0070C0"/>
                </a:solidFill>
              </a:rPr>
              <a:t> </a:t>
            </a:r>
            <a:r>
              <a:rPr lang="en-AU" altLang="en-US" dirty="0" err="1" smtClean="0">
                <a:solidFill>
                  <a:srgbClr val="0070C0"/>
                </a:solidFill>
              </a:rPr>
              <a:t>bỏ</a:t>
            </a:r>
            <a:r>
              <a:rPr lang="en-AU" altLang="en-US" dirty="0" smtClean="0">
                <a:solidFill>
                  <a:srgbClr val="0070C0"/>
                </a:solidFill>
              </a:rPr>
              <a:t> sang </a:t>
            </a:r>
            <a:r>
              <a:rPr lang="en-AU" altLang="en-US" dirty="0" err="1" smtClean="0">
                <a:solidFill>
                  <a:srgbClr val="0070C0"/>
                </a:solidFill>
              </a:rPr>
              <a:t>cơ</a:t>
            </a:r>
            <a:r>
              <a:rPr lang="en-AU" altLang="en-US" dirty="0" smtClean="0">
                <a:solidFill>
                  <a:srgbClr val="0070C0"/>
                </a:solidFill>
              </a:rPr>
              <a:t> </a:t>
            </a:r>
            <a:r>
              <a:rPr lang="en-AU" altLang="en-US" dirty="0" err="1" smtClean="0">
                <a:solidFill>
                  <a:srgbClr val="0070C0"/>
                </a:solidFill>
              </a:rPr>
              <a:t>quan</a:t>
            </a:r>
            <a:r>
              <a:rPr lang="en-AU" altLang="en-US" dirty="0" smtClean="0">
                <a:solidFill>
                  <a:srgbClr val="0070C0"/>
                </a:solidFill>
              </a:rPr>
              <a:t> (</a:t>
            </a:r>
            <a:r>
              <a:rPr lang="en-AU" altLang="en-US" dirty="0" err="1" smtClean="0">
                <a:solidFill>
                  <a:srgbClr val="0070C0"/>
                </a:solidFill>
              </a:rPr>
              <a:t>hoặc</a:t>
            </a:r>
            <a:r>
              <a:rPr lang="en-AU" altLang="en-US" dirty="0" smtClean="0">
                <a:solidFill>
                  <a:srgbClr val="0070C0"/>
                </a:solidFill>
              </a:rPr>
              <a:t> </a:t>
            </a:r>
            <a:r>
              <a:rPr lang="en-AU" altLang="en-US" dirty="0" err="1" smtClean="0">
                <a:solidFill>
                  <a:srgbClr val="0070C0"/>
                </a:solidFill>
              </a:rPr>
              <a:t>Công</a:t>
            </a:r>
            <a:r>
              <a:rPr lang="en-AU" altLang="en-US" dirty="0" smtClean="0">
                <a:solidFill>
                  <a:srgbClr val="0070C0"/>
                </a:solidFill>
              </a:rPr>
              <a:t> ty) </a:t>
            </a:r>
            <a:r>
              <a:rPr lang="en-AU" altLang="en-US" dirty="0" err="1" smtClean="0">
                <a:solidFill>
                  <a:srgbClr val="0070C0"/>
                </a:solidFill>
              </a:rPr>
              <a:t>khác</a:t>
            </a:r>
            <a:r>
              <a:rPr lang="en-AU" altLang="en-US" dirty="0" smtClean="0">
                <a:solidFill>
                  <a:srgbClr val="0070C0"/>
                </a:solidFill>
              </a:rPr>
              <a:t> (</a:t>
            </a:r>
            <a:r>
              <a:rPr lang="en-AU" altLang="en-US" dirty="0" err="1" smtClean="0">
                <a:solidFill>
                  <a:srgbClr val="0070C0"/>
                </a:solidFill>
              </a:rPr>
              <a:t>phải</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a:t>
            </a:r>
          </a:p>
          <a:p>
            <a:r>
              <a:rPr lang="en-AU" altLang="en-US" dirty="0" err="1" smtClean="0">
                <a:solidFill>
                  <a:srgbClr val="0070C0"/>
                </a:solidFill>
              </a:rPr>
              <a:t>Một</a:t>
            </a:r>
            <a:r>
              <a:rPr lang="en-AU" altLang="en-US" dirty="0" smtClean="0">
                <a:solidFill>
                  <a:srgbClr val="0070C0"/>
                </a:solidFill>
              </a:rPr>
              <a:t> </a:t>
            </a:r>
            <a:r>
              <a:rPr lang="en-AU" altLang="en-US" dirty="0" err="1" smtClean="0">
                <a:solidFill>
                  <a:srgbClr val="0070C0"/>
                </a:solidFill>
              </a:rPr>
              <a:t>nhân</a:t>
            </a:r>
            <a:r>
              <a:rPr lang="en-AU" altLang="en-US" dirty="0" smtClean="0">
                <a:solidFill>
                  <a:srgbClr val="0070C0"/>
                </a:solidFill>
              </a:rPr>
              <a:t> </a:t>
            </a:r>
            <a:r>
              <a:rPr lang="en-AU" altLang="en-US" dirty="0" err="1" smtClean="0">
                <a:solidFill>
                  <a:srgbClr val="0070C0"/>
                </a:solidFill>
              </a:rPr>
              <a:t>viên</a:t>
            </a:r>
            <a:r>
              <a:rPr lang="en-AU" altLang="en-US" dirty="0" smtClean="0">
                <a:solidFill>
                  <a:srgbClr val="0070C0"/>
                </a:solidFill>
              </a:rPr>
              <a:t> </a:t>
            </a:r>
            <a:r>
              <a:rPr lang="en-AU" altLang="en-US" dirty="0" err="1" smtClean="0">
                <a:solidFill>
                  <a:srgbClr val="0070C0"/>
                </a:solidFill>
              </a:rPr>
              <a:t>nào</a:t>
            </a:r>
            <a:r>
              <a:rPr lang="en-AU" altLang="en-US" dirty="0" smtClean="0">
                <a:solidFill>
                  <a:srgbClr val="0070C0"/>
                </a:solidFill>
              </a:rPr>
              <a:t> </a:t>
            </a:r>
            <a:r>
              <a:rPr lang="en-AU" altLang="en-US" dirty="0" err="1" smtClean="0">
                <a:solidFill>
                  <a:srgbClr val="0070C0"/>
                </a:solidFill>
              </a:rPr>
              <a:t>đó</a:t>
            </a:r>
            <a:r>
              <a:rPr lang="en-AU" altLang="en-US" dirty="0" smtClean="0">
                <a:solidFill>
                  <a:srgbClr val="0070C0"/>
                </a:solidFill>
              </a:rPr>
              <a:t> </a:t>
            </a:r>
            <a:r>
              <a:rPr lang="en-AU" altLang="en-US" dirty="0" err="1" smtClean="0">
                <a:solidFill>
                  <a:srgbClr val="0070C0"/>
                </a:solidFill>
              </a:rPr>
              <a:t>bị</a:t>
            </a:r>
            <a:r>
              <a:rPr lang="en-AU" altLang="en-US" dirty="0" smtClean="0">
                <a:solidFill>
                  <a:srgbClr val="0070C0"/>
                </a:solidFill>
              </a:rPr>
              <a:t> tai </a:t>
            </a:r>
            <a:r>
              <a:rPr lang="en-AU" altLang="en-US" dirty="0" err="1" smtClean="0">
                <a:solidFill>
                  <a:srgbClr val="0070C0"/>
                </a:solidFill>
              </a:rPr>
              <a:t>nạn</a:t>
            </a:r>
            <a:r>
              <a:rPr lang="en-AU" altLang="en-US" dirty="0" smtClean="0">
                <a:solidFill>
                  <a:srgbClr val="0070C0"/>
                </a:solidFill>
              </a:rPr>
              <a:t> </a:t>
            </a:r>
            <a:r>
              <a:rPr lang="en-AU" altLang="en-US" dirty="0" err="1" smtClean="0">
                <a:solidFill>
                  <a:srgbClr val="0070C0"/>
                </a:solidFill>
              </a:rPr>
              <a:t>giao</a:t>
            </a:r>
            <a:r>
              <a:rPr lang="en-AU" altLang="en-US" dirty="0" smtClean="0">
                <a:solidFill>
                  <a:srgbClr val="0070C0"/>
                </a:solidFill>
              </a:rPr>
              <a:t> </a:t>
            </a:r>
            <a:r>
              <a:rPr lang="en-AU" altLang="en-US" dirty="0" err="1" smtClean="0">
                <a:solidFill>
                  <a:srgbClr val="0070C0"/>
                </a:solidFill>
              </a:rPr>
              <a:t>thông</a:t>
            </a:r>
            <a:r>
              <a:rPr lang="en-AU" altLang="en-US" dirty="0" smtClean="0">
                <a:solidFill>
                  <a:srgbClr val="0070C0"/>
                </a:solidFill>
              </a:rPr>
              <a:t>, tai </a:t>
            </a:r>
            <a:r>
              <a:rPr lang="en-AU" altLang="en-US" dirty="0" err="1" smtClean="0">
                <a:solidFill>
                  <a:srgbClr val="0070C0"/>
                </a:solidFill>
              </a:rPr>
              <a:t>nạn</a:t>
            </a:r>
            <a:r>
              <a:rPr lang="en-AU" altLang="en-US" dirty="0" smtClean="0">
                <a:solidFill>
                  <a:srgbClr val="0070C0"/>
                </a:solidFill>
              </a:rPr>
              <a:t> </a:t>
            </a:r>
            <a:r>
              <a:rPr lang="en-AU" altLang="en-US" dirty="0" err="1" smtClean="0">
                <a:solidFill>
                  <a:srgbClr val="0070C0"/>
                </a:solidFill>
              </a:rPr>
              <a:t>lao</a:t>
            </a:r>
            <a:r>
              <a:rPr lang="en-AU" altLang="en-US" dirty="0" smtClean="0">
                <a:solidFill>
                  <a:srgbClr val="0070C0"/>
                </a:solidFill>
              </a:rPr>
              <a:t> </a:t>
            </a:r>
            <a:r>
              <a:rPr lang="en-AU" altLang="en-US" dirty="0" err="1" smtClean="0">
                <a:solidFill>
                  <a:srgbClr val="0070C0"/>
                </a:solidFill>
              </a:rPr>
              <a:t>động</a:t>
            </a:r>
            <a:r>
              <a:rPr lang="en-AU" altLang="en-US" dirty="0" smtClean="0">
                <a:solidFill>
                  <a:srgbClr val="0070C0"/>
                </a:solidFill>
              </a:rPr>
              <a:t> (</a:t>
            </a:r>
            <a:r>
              <a:rPr lang="en-AU" altLang="en-US" dirty="0" err="1" smtClean="0">
                <a:solidFill>
                  <a:srgbClr val="0070C0"/>
                </a:solidFill>
              </a:rPr>
              <a:t>không</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Máy</a:t>
            </a:r>
            <a:r>
              <a:rPr lang="en-AU" altLang="en-US" dirty="0" smtClean="0">
                <a:solidFill>
                  <a:srgbClr val="0070C0"/>
                </a:solidFill>
              </a:rPr>
              <a:t> </a:t>
            </a:r>
            <a:r>
              <a:rPr lang="en-AU" altLang="en-US" dirty="0" err="1" smtClean="0">
                <a:solidFill>
                  <a:srgbClr val="0070C0"/>
                </a:solidFill>
              </a:rPr>
              <a:t>tính</a:t>
            </a:r>
            <a:r>
              <a:rPr lang="en-AU" altLang="en-US" dirty="0" smtClean="0">
                <a:solidFill>
                  <a:srgbClr val="0070C0"/>
                </a:solidFill>
              </a:rPr>
              <a:t> </a:t>
            </a:r>
            <a:r>
              <a:rPr lang="en-AU" altLang="en-US" dirty="0" err="1" smtClean="0">
                <a:solidFill>
                  <a:srgbClr val="0070C0"/>
                </a:solidFill>
              </a:rPr>
              <a:t>bị</a:t>
            </a:r>
            <a:r>
              <a:rPr lang="en-AU" altLang="en-US" dirty="0" smtClean="0">
                <a:solidFill>
                  <a:srgbClr val="0070C0"/>
                </a:solidFill>
              </a:rPr>
              <a:t> virus (</a:t>
            </a:r>
            <a:r>
              <a:rPr lang="en-AU" altLang="en-US" dirty="0" err="1" smtClean="0">
                <a:solidFill>
                  <a:srgbClr val="0070C0"/>
                </a:solidFill>
              </a:rPr>
              <a:t>phải</a:t>
            </a:r>
            <a:r>
              <a:rPr lang="en-AU" altLang="en-US" dirty="0" smtClean="0">
                <a:solidFill>
                  <a:srgbClr val="0070C0"/>
                </a:solidFill>
              </a:rPr>
              <a:t> </a:t>
            </a:r>
            <a:r>
              <a:rPr lang="en-AU" altLang="en-US" dirty="0" err="1" smtClean="0">
                <a:solidFill>
                  <a:srgbClr val="0070C0"/>
                </a:solidFill>
              </a:rPr>
              <a:t>lường</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a:t>
            </a:r>
            <a:endParaRPr lang="en-AU" altLang="en-US" dirty="0">
              <a:solidFill>
                <a:srgbClr val="0070C0"/>
              </a:solidFill>
            </a:endParaRPr>
          </a:p>
        </p:txBody>
      </p:sp>
      <p:sp>
        <p:nvSpPr>
          <p:cNvPr id="2" name="Content Placeholder 1"/>
          <p:cNvSpPr>
            <a:spLocks noGrp="1"/>
          </p:cNvSpPr>
          <p:nvPr>
            <p:ph sz="half" idx="2"/>
          </p:nvPr>
        </p:nvSpPr>
        <p:spPr/>
        <p:txBody>
          <a:bodyPr/>
          <a:lstStyle/>
          <a:p>
            <a:r>
              <a:rPr lang="en-US" dirty="0"/>
              <a:t>A female employee takes maternity leave (predictable)</a:t>
            </a:r>
          </a:p>
          <a:p>
            <a:r>
              <a:rPr lang="en-US" dirty="0"/>
              <a:t>Stealing (unpredictable)</a:t>
            </a:r>
          </a:p>
          <a:p>
            <a:r>
              <a:rPr lang="en-US" dirty="0"/>
              <a:t>An employee arranged by the agency to go to study abroad for months (predictable)</a:t>
            </a:r>
          </a:p>
          <a:p>
            <a:r>
              <a:rPr lang="en-US" dirty="0"/>
              <a:t>A good engineer leaves another agency (or company) (anticipating)</a:t>
            </a:r>
          </a:p>
          <a:p>
            <a:r>
              <a:rPr lang="en-US" dirty="0"/>
              <a:t>A certain employee has a traffic accident or an occupational accident (unpredictable)</a:t>
            </a:r>
          </a:p>
          <a:p>
            <a:r>
              <a:rPr lang="en-US" dirty="0"/>
              <a:t>Computer virus (must be anticipated)</a:t>
            </a:r>
          </a:p>
        </p:txBody>
      </p:sp>
      <p:sp>
        <p:nvSpPr>
          <p:cNvPr id="6" name="Slide Number Placeholder 5"/>
          <p:cNvSpPr>
            <a:spLocks noGrp="1"/>
          </p:cNvSpPr>
          <p:nvPr>
            <p:ph type="sldNum" sz="quarter" idx="12"/>
          </p:nvPr>
        </p:nvSpPr>
        <p:spPr/>
        <p:txBody>
          <a:bodyPr/>
          <a:lstStyle/>
          <a:p>
            <a:pPr lvl="1"/>
            <a:fld id="{E38468DB-57BC-4B19-BB8A-073F05C457A3}" type="slidenum">
              <a:rPr lang="en-US" altLang="en-US" smtClean="0"/>
              <a:pPr lvl="1"/>
              <a:t>8</a:t>
            </a:fld>
            <a:endParaRPr lang="en-US" altLang="en-US"/>
          </a:p>
        </p:txBody>
      </p:sp>
    </p:spTree>
    <p:extLst>
      <p:ext uri="{BB962C8B-B14F-4D97-AF65-F5344CB8AC3E}">
        <p14:creationId xmlns:p14="http://schemas.microsoft.com/office/powerpoint/2010/main" val="39495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p:txBody>
          <a:bodyPr/>
          <a:lstStyle/>
          <a:p>
            <a:r>
              <a:rPr lang="en-AU" altLang="en-US" dirty="0"/>
              <a:t>For example </a:t>
            </a:r>
            <a:r>
              <a:rPr lang="en-AU" altLang="en-US" dirty="0" smtClean="0"/>
              <a:t/>
            </a:r>
            <a:br>
              <a:rPr lang="en-AU" altLang="en-US" dirty="0" smtClean="0"/>
            </a:br>
            <a:r>
              <a:rPr lang="en-AU" altLang="en-US" dirty="0" err="1" smtClean="0"/>
              <a:t>Ví</a:t>
            </a:r>
            <a:r>
              <a:rPr lang="en-AU" altLang="en-US" dirty="0" smtClean="0"/>
              <a:t> </a:t>
            </a:r>
            <a:r>
              <a:rPr lang="en-AU" altLang="en-US" dirty="0" err="1" smtClean="0"/>
              <a:t>dụ</a:t>
            </a:r>
            <a:r>
              <a:rPr lang="en-AU" altLang="en-US" dirty="0" smtClean="0"/>
              <a:t>: </a:t>
            </a:r>
            <a:endParaRPr lang="en-AU" altLang="en-US" dirty="0"/>
          </a:p>
        </p:txBody>
      </p:sp>
      <p:sp>
        <p:nvSpPr>
          <p:cNvPr id="1090563" name="Rectangle 3"/>
          <p:cNvSpPr>
            <a:spLocks noGrp="1" noChangeArrowheads="1"/>
          </p:cNvSpPr>
          <p:nvPr>
            <p:ph sz="half" idx="1"/>
          </p:nvPr>
        </p:nvSpPr>
        <p:spPr/>
        <p:txBody>
          <a:bodyPr>
            <a:normAutofit/>
          </a:bodyPr>
          <a:lstStyle/>
          <a:p>
            <a:r>
              <a:rPr lang="en-AU" altLang="en-US" dirty="0" err="1" smtClean="0">
                <a:solidFill>
                  <a:srgbClr val="0070C0"/>
                </a:solidFill>
              </a:rPr>
              <a:t>Giá</a:t>
            </a:r>
            <a:r>
              <a:rPr lang="en-AU" altLang="en-US" dirty="0" smtClean="0">
                <a:solidFill>
                  <a:srgbClr val="0070C0"/>
                </a:solidFill>
              </a:rPr>
              <a:t> </a:t>
            </a:r>
            <a:r>
              <a:rPr lang="en-AU" altLang="en-US" dirty="0" err="1" smtClean="0">
                <a:solidFill>
                  <a:srgbClr val="0070C0"/>
                </a:solidFill>
              </a:rPr>
              <a:t>thuê</a:t>
            </a:r>
            <a:r>
              <a:rPr lang="en-AU" altLang="en-US" dirty="0" smtClean="0">
                <a:solidFill>
                  <a:srgbClr val="0070C0"/>
                </a:solidFill>
              </a:rPr>
              <a:t> </a:t>
            </a:r>
            <a:r>
              <a:rPr lang="en-AU" altLang="en-US" dirty="0" err="1" smtClean="0">
                <a:solidFill>
                  <a:srgbClr val="0070C0"/>
                </a:solidFill>
              </a:rPr>
              <a:t>văn</a:t>
            </a:r>
            <a:r>
              <a:rPr lang="en-AU" altLang="en-US" dirty="0" smtClean="0">
                <a:solidFill>
                  <a:srgbClr val="0070C0"/>
                </a:solidFill>
              </a:rPr>
              <a:t> </a:t>
            </a:r>
            <a:r>
              <a:rPr lang="en-AU" altLang="en-US" dirty="0" err="1" smtClean="0">
                <a:solidFill>
                  <a:srgbClr val="0070C0"/>
                </a:solidFill>
              </a:rPr>
              <a:t>phòng</a:t>
            </a:r>
            <a:r>
              <a:rPr lang="en-AU" altLang="en-US" dirty="0" smtClean="0">
                <a:solidFill>
                  <a:srgbClr val="0070C0"/>
                </a:solidFill>
              </a:rPr>
              <a:t> </a:t>
            </a:r>
            <a:r>
              <a:rPr lang="en-AU" altLang="en-US" dirty="0" err="1" smtClean="0">
                <a:solidFill>
                  <a:srgbClr val="0070C0"/>
                </a:solidFill>
              </a:rPr>
              <a:t>tăng</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Thủ</a:t>
            </a:r>
            <a:r>
              <a:rPr lang="en-AU" altLang="en-US" dirty="0" smtClean="0">
                <a:solidFill>
                  <a:srgbClr val="0070C0"/>
                </a:solidFill>
              </a:rPr>
              <a:t> </a:t>
            </a:r>
            <a:r>
              <a:rPr lang="en-AU" altLang="en-US" dirty="0" err="1" smtClean="0">
                <a:solidFill>
                  <a:srgbClr val="0070C0"/>
                </a:solidFill>
              </a:rPr>
              <a:t>trưởng</a:t>
            </a:r>
            <a:r>
              <a:rPr lang="en-AU" altLang="en-US" dirty="0" smtClean="0">
                <a:solidFill>
                  <a:srgbClr val="0070C0"/>
                </a:solidFill>
              </a:rPr>
              <a:t> </a:t>
            </a:r>
            <a:r>
              <a:rPr lang="en-AU" altLang="en-US" dirty="0" err="1" smtClean="0">
                <a:solidFill>
                  <a:srgbClr val="0070C0"/>
                </a:solidFill>
              </a:rPr>
              <a:t>phải</a:t>
            </a:r>
            <a:r>
              <a:rPr lang="en-AU" altLang="en-US" dirty="0" smtClean="0">
                <a:solidFill>
                  <a:srgbClr val="0070C0"/>
                </a:solidFill>
              </a:rPr>
              <a:t> </a:t>
            </a:r>
            <a:r>
              <a:rPr lang="en-AU" altLang="en-US" dirty="0" err="1" smtClean="0">
                <a:solidFill>
                  <a:srgbClr val="0070C0"/>
                </a:solidFill>
              </a:rPr>
              <a:t>họp</a:t>
            </a:r>
            <a:r>
              <a:rPr lang="en-AU" altLang="en-US" dirty="0" smtClean="0">
                <a:solidFill>
                  <a:srgbClr val="0070C0"/>
                </a:solidFill>
              </a:rPr>
              <a:t> </a:t>
            </a:r>
            <a:r>
              <a:rPr lang="en-AU" altLang="en-US" dirty="0" err="1" smtClean="0">
                <a:solidFill>
                  <a:srgbClr val="0070C0"/>
                </a:solidFill>
              </a:rPr>
              <a:t>quốc</a:t>
            </a:r>
            <a:r>
              <a:rPr lang="en-AU" altLang="en-US" dirty="0" smtClean="0">
                <a:solidFill>
                  <a:srgbClr val="0070C0"/>
                </a:solidFill>
              </a:rPr>
              <a:t> </a:t>
            </a:r>
            <a:r>
              <a:rPr lang="en-AU" altLang="en-US" dirty="0" err="1" smtClean="0">
                <a:solidFill>
                  <a:srgbClr val="0070C0"/>
                </a:solidFill>
              </a:rPr>
              <a:t>hội</a:t>
            </a:r>
            <a:r>
              <a:rPr lang="en-AU" altLang="en-US" dirty="0" smtClean="0">
                <a:solidFill>
                  <a:srgbClr val="0070C0"/>
                </a:solidFill>
              </a:rPr>
              <a:t> </a:t>
            </a:r>
            <a:r>
              <a:rPr lang="en-AU" altLang="en-US" dirty="0" err="1" smtClean="0">
                <a:solidFill>
                  <a:srgbClr val="0070C0"/>
                </a:solidFill>
              </a:rPr>
              <a:t>trong</a:t>
            </a:r>
            <a:r>
              <a:rPr lang="en-AU" altLang="en-US" dirty="0" smtClean="0">
                <a:solidFill>
                  <a:srgbClr val="0070C0"/>
                </a:solidFill>
              </a:rPr>
              <a:t> </a:t>
            </a:r>
            <a:r>
              <a:rPr lang="en-AU" altLang="en-US" dirty="0" err="1" smtClean="0">
                <a:solidFill>
                  <a:srgbClr val="0070C0"/>
                </a:solidFill>
              </a:rPr>
              <a:t>nhiều</a:t>
            </a:r>
            <a:r>
              <a:rPr lang="en-AU" altLang="en-US" dirty="0" smtClean="0">
                <a:solidFill>
                  <a:srgbClr val="0070C0"/>
                </a:solidFill>
              </a:rPr>
              <a:t> </a:t>
            </a:r>
            <a:r>
              <a:rPr lang="en-AU" altLang="en-US" dirty="0" err="1" smtClean="0">
                <a:solidFill>
                  <a:srgbClr val="0070C0"/>
                </a:solidFill>
              </a:rPr>
              <a:t>tuần</a:t>
            </a:r>
            <a:r>
              <a:rPr lang="en-AU" altLang="en-US" dirty="0" smtClean="0">
                <a:solidFill>
                  <a:srgbClr val="0070C0"/>
                </a:solidFill>
              </a:rPr>
              <a:t>, </a:t>
            </a:r>
            <a:r>
              <a:rPr lang="en-AU" altLang="en-US" dirty="0" err="1" smtClean="0">
                <a:solidFill>
                  <a:srgbClr val="0070C0"/>
                </a:solidFill>
              </a:rPr>
              <a:t>không</a:t>
            </a:r>
            <a:r>
              <a:rPr lang="en-AU" altLang="en-US" dirty="0" smtClean="0">
                <a:solidFill>
                  <a:srgbClr val="0070C0"/>
                </a:solidFill>
              </a:rPr>
              <a:t> </a:t>
            </a:r>
            <a:r>
              <a:rPr lang="en-AU" altLang="en-US" dirty="0" err="1" smtClean="0">
                <a:solidFill>
                  <a:srgbClr val="0070C0"/>
                </a:solidFill>
              </a:rPr>
              <a:t>ai</a:t>
            </a:r>
            <a:r>
              <a:rPr lang="en-AU" altLang="en-US" dirty="0" smtClean="0">
                <a:solidFill>
                  <a:srgbClr val="0070C0"/>
                </a:solidFill>
              </a:rPr>
              <a:t> </a:t>
            </a:r>
            <a:r>
              <a:rPr lang="en-AU" altLang="en-US" dirty="0" err="1" smtClean="0">
                <a:solidFill>
                  <a:srgbClr val="0070C0"/>
                </a:solidFill>
              </a:rPr>
              <a:t>ký</a:t>
            </a:r>
            <a:r>
              <a:rPr lang="en-AU" altLang="en-US" dirty="0" smtClean="0">
                <a:solidFill>
                  <a:srgbClr val="0070C0"/>
                </a:solidFill>
              </a:rPr>
              <a:t> </a:t>
            </a:r>
            <a:r>
              <a:rPr lang="en-AU" altLang="en-US" dirty="0" err="1" smtClean="0">
                <a:solidFill>
                  <a:srgbClr val="0070C0"/>
                </a:solidFill>
              </a:rPr>
              <a:t>tờ</a:t>
            </a:r>
            <a:r>
              <a:rPr lang="en-AU" altLang="en-US" dirty="0" smtClean="0">
                <a:solidFill>
                  <a:srgbClr val="0070C0"/>
                </a:solidFill>
              </a:rPr>
              <a:t> </a:t>
            </a:r>
            <a:r>
              <a:rPr lang="en-AU" altLang="en-US" dirty="0" err="1" smtClean="0">
                <a:solidFill>
                  <a:srgbClr val="0070C0"/>
                </a:solidFill>
              </a:rPr>
              <a:t>trình</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Thay</a:t>
            </a:r>
            <a:r>
              <a:rPr lang="en-AU" altLang="en-US" dirty="0" smtClean="0">
                <a:solidFill>
                  <a:srgbClr val="0070C0"/>
                </a:solidFill>
              </a:rPr>
              <a:t> </a:t>
            </a:r>
            <a:r>
              <a:rPr lang="en-AU" altLang="en-US" dirty="0" err="1" smtClean="0">
                <a:solidFill>
                  <a:srgbClr val="0070C0"/>
                </a:solidFill>
              </a:rPr>
              <a:t>đổi</a:t>
            </a:r>
            <a:r>
              <a:rPr lang="en-AU" altLang="en-US" dirty="0" smtClean="0">
                <a:solidFill>
                  <a:srgbClr val="0070C0"/>
                </a:solidFill>
              </a:rPr>
              <a:t> </a:t>
            </a:r>
            <a:r>
              <a:rPr lang="en-AU" altLang="en-US" dirty="0" err="1" smtClean="0">
                <a:solidFill>
                  <a:srgbClr val="0070C0"/>
                </a:solidFill>
              </a:rPr>
              <a:t>bộ</a:t>
            </a:r>
            <a:r>
              <a:rPr lang="en-AU" altLang="en-US" dirty="0" smtClean="0">
                <a:solidFill>
                  <a:srgbClr val="0070C0"/>
                </a:solidFill>
              </a:rPr>
              <a:t> </a:t>
            </a:r>
            <a:r>
              <a:rPr lang="en-AU" altLang="en-US" dirty="0" err="1" smtClean="0">
                <a:solidFill>
                  <a:srgbClr val="0070C0"/>
                </a:solidFill>
              </a:rPr>
              <a:t>máy</a:t>
            </a:r>
            <a:r>
              <a:rPr lang="en-AU" altLang="en-US" dirty="0" smtClean="0">
                <a:solidFill>
                  <a:srgbClr val="0070C0"/>
                </a:solidFill>
              </a:rPr>
              <a:t> </a:t>
            </a:r>
            <a:r>
              <a:rPr lang="en-AU" altLang="en-US" dirty="0" err="1" smtClean="0">
                <a:solidFill>
                  <a:srgbClr val="0070C0"/>
                </a:solidFill>
              </a:rPr>
              <a:t>lãnh</a:t>
            </a:r>
            <a:r>
              <a:rPr lang="en-AU" altLang="en-US" dirty="0" smtClean="0">
                <a:solidFill>
                  <a:srgbClr val="0070C0"/>
                </a:solidFill>
              </a:rPr>
              <a:t> </a:t>
            </a:r>
            <a:r>
              <a:rPr lang="en-AU" altLang="en-US" dirty="0" err="1" smtClean="0">
                <a:solidFill>
                  <a:srgbClr val="0070C0"/>
                </a:solidFill>
              </a:rPr>
              <a:t>đạo</a:t>
            </a:r>
            <a:r>
              <a:rPr lang="en-AU" altLang="en-US" dirty="0" smtClean="0">
                <a:solidFill>
                  <a:srgbClr val="0070C0"/>
                </a:solidFill>
              </a:rPr>
              <a:t>, ban </a:t>
            </a:r>
            <a:r>
              <a:rPr lang="en-AU" altLang="en-US" dirty="0" err="1" smtClean="0">
                <a:solidFill>
                  <a:srgbClr val="0070C0"/>
                </a:solidFill>
              </a:rPr>
              <a:t>lãnh</a:t>
            </a:r>
            <a:r>
              <a:rPr lang="en-AU" altLang="en-US" dirty="0" smtClean="0">
                <a:solidFill>
                  <a:srgbClr val="0070C0"/>
                </a:solidFill>
              </a:rPr>
              <a:t> </a:t>
            </a:r>
            <a:r>
              <a:rPr lang="en-AU" altLang="en-US" dirty="0" err="1" smtClean="0">
                <a:solidFill>
                  <a:srgbClr val="0070C0"/>
                </a:solidFill>
              </a:rPr>
              <a:t>đạo</a:t>
            </a:r>
            <a:r>
              <a:rPr lang="en-AU" altLang="en-US" dirty="0" smtClean="0">
                <a:solidFill>
                  <a:srgbClr val="0070C0"/>
                </a:solidFill>
              </a:rPr>
              <a:t> </a:t>
            </a:r>
            <a:r>
              <a:rPr lang="en-AU" altLang="en-US" dirty="0" err="1" smtClean="0">
                <a:solidFill>
                  <a:srgbClr val="0070C0"/>
                </a:solidFill>
              </a:rPr>
              <a:t>mới</a:t>
            </a:r>
            <a:r>
              <a:rPr lang="en-AU" altLang="en-US" dirty="0" smtClean="0">
                <a:solidFill>
                  <a:srgbClr val="0070C0"/>
                </a:solidFill>
              </a:rPr>
              <a:t> </a:t>
            </a:r>
            <a:r>
              <a:rPr lang="en-AU" altLang="en-US" dirty="0" err="1" smtClean="0">
                <a:solidFill>
                  <a:srgbClr val="0070C0"/>
                </a:solidFill>
              </a:rPr>
              <a:t>có</a:t>
            </a:r>
            <a:r>
              <a:rPr lang="en-AU" altLang="en-US" dirty="0" smtClean="0">
                <a:solidFill>
                  <a:srgbClr val="0070C0"/>
                </a:solidFill>
              </a:rPr>
              <a:t> </a:t>
            </a:r>
            <a:r>
              <a:rPr lang="en-AU" altLang="en-US" dirty="0" err="1" smtClean="0">
                <a:solidFill>
                  <a:srgbClr val="0070C0"/>
                </a:solidFill>
              </a:rPr>
              <a:t>thể</a:t>
            </a:r>
            <a:r>
              <a:rPr lang="en-AU" altLang="en-US" dirty="0" smtClean="0">
                <a:solidFill>
                  <a:srgbClr val="0070C0"/>
                </a:solidFill>
              </a:rPr>
              <a:t> </a:t>
            </a:r>
            <a:r>
              <a:rPr lang="en-AU" altLang="en-US" dirty="0" err="1" smtClean="0">
                <a:solidFill>
                  <a:srgbClr val="0070C0"/>
                </a:solidFill>
              </a:rPr>
              <a:t>không</a:t>
            </a:r>
            <a:r>
              <a:rPr lang="en-AU" altLang="en-US" dirty="0" smtClean="0">
                <a:solidFill>
                  <a:srgbClr val="0070C0"/>
                </a:solidFill>
              </a:rPr>
              <a:t> </a:t>
            </a:r>
            <a:r>
              <a:rPr lang="en-AU" altLang="en-US" dirty="0" err="1" smtClean="0">
                <a:solidFill>
                  <a:srgbClr val="0070C0"/>
                </a:solidFill>
              </a:rPr>
              <a:t>theo</a:t>
            </a:r>
            <a:r>
              <a:rPr lang="en-AU" altLang="en-US" dirty="0" smtClean="0">
                <a:solidFill>
                  <a:srgbClr val="0070C0"/>
                </a:solidFill>
              </a:rPr>
              <a:t> </a:t>
            </a:r>
            <a:r>
              <a:rPr lang="en-AU" altLang="en-US" dirty="0" err="1" smtClean="0">
                <a:solidFill>
                  <a:srgbClr val="0070C0"/>
                </a:solidFill>
              </a:rPr>
              <a:t>dõi</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r>
              <a:rPr lang="en-AU" altLang="en-US" dirty="0" smtClean="0">
                <a:solidFill>
                  <a:srgbClr val="0070C0"/>
                </a:solidFill>
              </a:rPr>
              <a:t> </a:t>
            </a:r>
            <a:r>
              <a:rPr lang="en-AU" altLang="en-US" dirty="0" err="1" smtClean="0">
                <a:solidFill>
                  <a:srgbClr val="0070C0"/>
                </a:solidFill>
              </a:rPr>
              <a:t>từ</a:t>
            </a:r>
            <a:r>
              <a:rPr lang="en-AU" altLang="en-US" dirty="0" smtClean="0">
                <a:solidFill>
                  <a:srgbClr val="0070C0"/>
                </a:solidFill>
              </a:rPr>
              <a:t> </a:t>
            </a:r>
            <a:r>
              <a:rPr lang="en-AU" altLang="en-US" dirty="0" err="1" smtClean="0">
                <a:solidFill>
                  <a:srgbClr val="0070C0"/>
                </a:solidFill>
              </a:rPr>
              <a:t>đầu</a:t>
            </a:r>
            <a:r>
              <a:rPr lang="en-AU" altLang="en-US" dirty="0" smtClean="0">
                <a:solidFill>
                  <a:srgbClr val="0070C0"/>
                </a:solidFill>
              </a:rPr>
              <a:t>, </a:t>
            </a:r>
            <a:r>
              <a:rPr lang="en-AU" altLang="en-US" dirty="0" err="1" smtClean="0">
                <a:solidFill>
                  <a:srgbClr val="0070C0"/>
                </a:solidFill>
              </a:rPr>
              <a:t>không</a:t>
            </a:r>
            <a:r>
              <a:rPr lang="en-AU" altLang="en-US" dirty="0" smtClean="0">
                <a:solidFill>
                  <a:srgbClr val="0070C0"/>
                </a:solidFill>
              </a:rPr>
              <a:t> </a:t>
            </a:r>
            <a:r>
              <a:rPr lang="en-AU" altLang="en-US" dirty="0" err="1" smtClean="0">
                <a:solidFill>
                  <a:srgbClr val="0070C0"/>
                </a:solidFill>
              </a:rPr>
              <a:t>tạo</a:t>
            </a:r>
            <a:r>
              <a:rPr lang="en-AU" altLang="en-US" dirty="0" smtClean="0">
                <a:solidFill>
                  <a:srgbClr val="0070C0"/>
                </a:solidFill>
              </a:rPr>
              <a:t> </a:t>
            </a:r>
            <a:r>
              <a:rPr lang="en-AU" altLang="en-US" dirty="0" err="1" smtClean="0">
                <a:solidFill>
                  <a:srgbClr val="0070C0"/>
                </a:solidFill>
              </a:rPr>
              <a:t>điều</a:t>
            </a:r>
            <a:r>
              <a:rPr lang="en-AU" altLang="en-US" dirty="0" smtClean="0">
                <a:solidFill>
                  <a:srgbClr val="0070C0"/>
                </a:solidFill>
              </a:rPr>
              <a:t> </a:t>
            </a:r>
            <a:r>
              <a:rPr lang="en-AU" altLang="en-US" dirty="0" err="1" smtClean="0">
                <a:solidFill>
                  <a:srgbClr val="0070C0"/>
                </a:solidFill>
              </a:rPr>
              <a:t>kiện</a:t>
            </a:r>
            <a:r>
              <a:rPr lang="en-AU" altLang="en-US" dirty="0" smtClean="0">
                <a:solidFill>
                  <a:srgbClr val="0070C0"/>
                </a:solidFill>
              </a:rPr>
              <a:t> </a:t>
            </a:r>
            <a:r>
              <a:rPr lang="en-AU" altLang="en-US" dirty="0" err="1" smtClean="0">
                <a:solidFill>
                  <a:srgbClr val="0070C0"/>
                </a:solidFill>
              </a:rPr>
              <a:t>thuận</a:t>
            </a:r>
            <a:r>
              <a:rPr lang="en-AU" altLang="en-US" dirty="0" smtClean="0">
                <a:solidFill>
                  <a:srgbClr val="0070C0"/>
                </a:solidFill>
              </a:rPr>
              <a:t> </a:t>
            </a:r>
            <a:r>
              <a:rPr lang="en-AU" altLang="en-US" dirty="0" err="1" smtClean="0">
                <a:solidFill>
                  <a:srgbClr val="0070C0"/>
                </a:solidFill>
              </a:rPr>
              <a:t>lợi</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Hàng</a:t>
            </a:r>
            <a:r>
              <a:rPr lang="en-AU" altLang="en-US" dirty="0" smtClean="0">
                <a:solidFill>
                  <a:srgbClr val="0070C0"/>
                </a:solidFill>
              </a:rPr>
              <a:t> </a:t>
            </a:r>
            <a:r>
              <a:rPr lang="en-AU" altLang="en-US" dirty="0" err="1" smtClean="0">
                <a:solidFill>
                  <a:srgbClr val="0070C0"/>
                </a:solidFill>
              </a:rPr>
              <a:t>hoá</a:t>
            </a:r>
            <a:r>
              <a:rPr lang="en-AU" altLang="en-US" dirty="0" smtClean="0">
                <a:solidFill>
                  <a:srgbClr val="0070C0"/>
                </a:solidFill>
              </a:rPr>
              <a:t>, </a:t>
            </a:r>
            <a:r>
              <a:rPr lang="en-AU" altLang="en-US" dirty="0" err="1" smtClean="0">
                <a:solidFill>
                  <a:srgbClr val="0070C0"/>
                </a:solidFill>
              </a:rPr>
              <a:t>thiết</a:t>
            </a:r>
            <a:r>
              <a:rPr lang="en-AU" altLang="en-US" dirty="0" smtClean="0">
                <a:solidFill>
                  <a:srgbClr val="0070C0"/>
                </a:solidFill>
              </a:rPr>
              <a:t> </a:t>
            </a:r>
            <a:r>
              <a:rPr lang="en-AU" altLang="en-US" dirty="0" err="1" smtClean="0">
                <a:solidFill>
                  <a:srgbClr val="0070C0"/>
                </a:solidFill>
              </a:rPr>
              <a:t>bị</a:t>
            </a:r>
            <a:r>
              <a:rPr lang="en-AU" altLang="en-US" dirty="0" smtClean="0">
                <a:solidFill>
                  <a:srgbClr val="0070C0"/>
                </a:solidFill>
              </a:rPr>
              <a:t> </a:t>
            </a:r>
            <a:r>
              <a:rPr lang="en-AU" altLang="en-US" dirty="0" err="1" smtClean="0">
                <a:solidFill>
                  <a:srgbClr val="0070C0"/>
                </a:solidFill>
              </a:rPr>
              <a:t>về</a:t>
            </a:r>
            <a:r>
              <a:rPr lang="en-AU" altLang="en-US" dirty="0" smtClean="0">
                <a:solidFill>
                  <a:srgbClr val="0070C0"/>
                </a:solidFill>
              </a:rPr>
              <a:t> </a:t>
            </a:r>
            <a:r>
              <a:rPr lang="en-AU" altLang="en-US" dirty="0" err="1" smtClean="0">
                <a:solidFill>
                  <a:srgbClr val="0070C0"/>
                </a:solidFill>
              </a:rPr>
              <a:t>muộn</a:t>
            </a:r>
            <a:r>
              <a:rPr lang="en-AU" altLang="en-US" dirty="0" smtClean="0">
                <a:solidFill>
                  <a:srgbClr val="0070C0"/>
                </a:solidFill>
              </a:rPr>
              <a:t> </a:t>
            </a:r>
            <a:r>
              <a:rPr lang="en-AU" altLang="en-US" dirty="0" err="1" smtClean="0">
                <a:solidFill>
                  <a:srgbClr val="0070C0"/>
                </a:solidFill>
              </a:rPr>
              <a:t>hơn</a:t>
            </a:r>
            <a:r>
              <a:rPr lang="en-AU" altLang="en-US" dirty="0" smtClean="0">
                <a:solidFill>
                  <a:srgbClr val="0070C0"/>
                </a:solidFill>
              </a:rPr>
              <a:t> so </a:t>
            </a:r>
            <a:r>
              <a:rPr lang="en-AU" altLang="en-US" dirty="0" err="1" smtClean="0">
                <a:solidFill>
                  <a:srgbClr val="0070C0"/>
                </a:solidFill>
              </a:rPr>
              <a:t>với</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kiến</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p>
          <a:p>
            <a:r>
              <a:rPr lang="en-AU" altLang="en-US" dirty="0" err="1" smtClean="0">
                <a:solidFill>
                  <a:srgbClr val="0070C0"/>
                </a:solidFill>
              </a:rPr>
              <a:t>Tiền</a:t>
            </a:r>
            <a:r>
              <a:rPr lang="en-AU" altLang="en-US" dirty="0" smtClean="0">
                <a:solidFill>
                  <a:srgbClr val="0070C0"/>
                </a:solidFill>
              </a:rPr>
              <a:t> </a:t>
            </a:r>
            <a:r>
              <a:rPr lang="en-AU" altLang="en-US" dirty="0" err="1" smtClean="0">
                <a:solidFill>
                  <a:srgbClr val="0070C0"/>
                </a:solidFill>
              </a:rPr>
              <a:t>mất</a:t>
            </a:r>
            <a:r>
              <a:rPr lang="en-AU" altLang="en-US" dirty="0" smtClean="0">
                <a:solidFill>
                  <a:srgbClr val="0070C0"/>
                </a:solidFill>
              </a:rPr>
              <a:t> </a:t>
            </a:r>
            <a:r>
              <a:rPr lang="en-AU" altLang="en-US" dirty="0" err="1" smtClean="0">
                <a:solidFill>
                  <a:srgbClr val="0070C0"/>
                </a:solidFill>
              </a:rPr>
              <a:t>giá</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đoán</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a:t>
            </a:r>
          </a:p>
          <a:p>
            <a:r>
              <a:rPr lang="en-AU" altLang="en-US" dirty="0" smtClean="0">
                <a:solidFill>
                  <a:srgbClr val="0070C0"/>
                </a:solidFill>
              </a:rPr>
              <a:t>v.v...</a:t>
            </a:r>
            <a:endParaRPr lang="en-AU" altLang="en-US" dirty="0">
              <a:solidFill>
                <a:srgbClr val="0070C0"/>
              </a:solidFill>
            </a:endParaRPr>
          </a:p>
        </p:txBody>
      </p:sp>
      <p:sp>
        <p:nvSpPr>
          <p:cNvPr id="2" name="Content Placeholder 1"/>
          <p:cNvSpPr>
            <a:spLocks noGrp="1"/>
          </p:cNvSpPr>
          <p:nvPr>
            <p:ph sz="half" idx="2"/>
          </p:nvPr>
        </p:nvSpPr>
        <p:spPr/>
        <p:txBody>
          <a:bodyPr/>
          <a:lstStyle/>
          <a:p>
            <a:r>
              <a:rPr lang="en-US" dirty="0"/>
              <a:t>Office rents increase (predictable)</a:t>
            </a:r>
          </a:p>
          <a:p>
            <a:r>
              <a:rPr lang="en-US" dirty="0"/>
              <a:t>The head had to hold a parliamentary meeting for weeks, no one signed the report (predictable).</a:t>
            </a:r>
          </a:p>
          <a:p>
            <a:r>
              <a:rPr lang="en-US" dirty="0"/>
              <a:t>Change of leadership, new leadership may not follow the project from the beginning, not create favorable conditions (predictable ???)</a:t>
            </a:r>
          </a:p>
          <a:p>
            <a:r>
              <a:rPr lang="en-US" dirty="0"/>
              <a:t>Goods and equipment arrive later than expected (predictable)</a:t>
            </a:r>
          </a:p>
          <a:p>
            <a:r>
              <a:rPr lang="en-US" dirty="0"/>
              <a:t>Devaluation (anticipated)</a:t>
            </a:r>
          </a:p>
          <a:p>
            <a:r>
              <a:rPr lang="en-US" dirty="0"/>
              <a:t>etc.</a:t>
            </a:r>
          </a:p>
        </p:txBody>
      </p:sp>
      <p:sp>
        <p:nvSpPr>
          <p:cNvPr id="6" name="Slide Number Placeholder 5"/>
          <p:cNvSpPr>
            <a:spLocks noGrp="1"/>
          </p:cNvSpPr>
          <p:nvPr>
            <p:ph type="sldNum" sz="quarter" idx="12"/>
          </p:nvPr>
        </p:nvSpPr>
        <p:spPr/>
        <p:txBody>
          <a:bodyPr/>
          <a:lstStyle/>
          <a:p>
            <a:pPr lvl="1"/>
            <a:fld id="{96F2286F-A1A5-4A12-98AA-B9658377D23C}" type="slidenum">
              <a:rPr lang="en-US" altLang="en-US" smtClean="0"/>
              <a:pPr lvl="1"/>
              <a:t>9</a:t>
            </a:fld>
            <a:endParaRPr lang="en-US" altLang="en-US"/>
          </a:p>
        </p:txBody>
      </p:sp>
    </p:spTree>
    <p:extLst>
      <p:ext uri="{BB962C8B-B14F-4D97-AF65-F5344CB8AC3E}">
        <p14:creationId xmlns:p14="http://schemas.microsoft.com/office/powerpoint/2010/main" val="2837828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2024</TotalTime>
  <Words>7246</Words>
  <Application>Microsoft Office PowerPoint</Application>
  <PresentationFormat>Widescreen</PresentationFormat>
  <Paragraphs>845</Paragraphs>
  <Slides>41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For example  Ví dụ: ...</vt:lpstr>
      <vt:lpstr>For example  Ví dụ: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Identification</vt:lpstr>
      <vt:lpstr>PowerPoint Presentation</vt:lpstr>
      <vt:lpstr>Qualitative analysis  Phân tích định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examples </vt:lpstr>
      <vt:lpstr>Quantitative analysis  Phân tích định lượng</vt:lpstr>
      <vt:lpstr>PowerPoint Presentation</vt:lpstr>
      <vt:lpstr>Make a risk analysis table Lập bảng phân tích rủi ro</vt:lpstr>
      <vt:lpstr>Analyze causes / consequences of risks Phân tích nguyên nhân/hậu quả rủi 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 risk Ghi nhật  ký rủi ro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736</cp:revision>
  <dcterms:created xsi:type="dcterms:W3CDTF">2017-09-19T15:51:03Z</dcterms:created>
  <dcterms:modified xsi:type="dcterms:W3CDTF">2019-11-06T07:42:46Z</dcterms:modified>
</cp:coreProperties>
</file>