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Shape 1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Shape 1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Shape 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Shape 7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Shape 12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oracle.com/javase/8/docs/api/java/lang/Runnable.html" TargetMode="External"/><Relationship Id="rId4" Type="http://schemas.openxmlformats.org/officeDocument/2006/relationships/hyperlink" Target="https://docs.oracle.com/javase/tutorial/essential/concurrency/examples/HelloRunnable.java" TargetMode="External"/><Relationship Id="rId5" Type="http://schemas.openxmlformats.org/officeDocument/2006/relationships/hyperlink" Target="https://docs.oracle.com/javase/tutorial/essential/concurrency/examples/HelloThread.java" TargetMode="External"/><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cs.oracle.com/javase/8/docs/api/java/lang/Thread.html#interrupt--"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oracle.com/javase/tutorial/essential/concurrency/newlocks.html" TargetMode="External"/><Relationship Id="rId4" Type="http://schemas.openxmlformats.org/officeDocument/2006/relationships/hyperlink" Target="https://docs.oracle.com/javase/tutorial/essential/concurrency/executors.html" TargetMode="External"/><Relationship Id="rId5" Type="http://schemas.openxmlformats.org/officeDocument/2006/relationships/hyperlink" Target="https://docs.oracle.com/javase/tutorial/essential/concurrency/collections.html" TargetMode="External"/><Relationship Id="rId6" Type="http://schemas.openxmlformats.org/officeDocument/2006/relationships/hyperlink" Target="https://docs.oracle.com/javase/tutorial/essential/concurrency/atomicvars.html" TargetMode="External"/><Relationship Id="rId7" Type="http://schemas.openxmlformats.org/officeDocument/2006/relationships/hyperlink" Target="https://docs.oracle.com/javase/tutorial/essential/concurrency/threadlocalrandom.html" TargetMode="External"/><Relationship Id="rId8"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743483" y="852678"/>
            <a:ext cx="7875171" cy="1412756"/>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US" sz="2800" u="none" cap="none" strike="noStrike">
                <a:solidFill>
                  <a:schemeClr val="dk1"/>
                </a:solidFill>
                <a:latin typeface="Arial"/>
                <a:ea typeface="Arial"/>
                <a:cs typeface="Arial"/>
                <a:sym typeface="Arial"/>
              </a:rPr>
              <a:t>Bài 5: Exception Handling, Concurrency</a:t>
            </a:r>
            <a:br>
              <a:rPr b="1" i="0" lang="en-US" sz="2800" u="none" cap="none" strike="noStrike">
                <a:solidFill>
                  <a:schemeClr val="dk1"/>
                </a:solidFill>
                <a:latin typeface="Arial"/>
                <a:ea typeface="Arial"/>
                <a:cs typeface="Arial"/>
                <a:sym typeface="Arial"/>
              </a:rPr>
            </a:br>
            <a:endParaRPr b="1" i="0" sz="28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11700" y="2834124"/>
            <a:ext cx="8520600" cy="113966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Giảng viên: Nguyễn Thành Trung</a:t>
            </a:r>
            <a:endParaRPr/>
          </a:p>
          <a:p>
            <a:pPr indent="0" lvl="0" marL="0" marR="0" rtl="0" algn="ctr">
              <a:lnSpc>
                <a:spcPct val="100000"/>
              </a:lnSpc>
              <a:spcBef>
                <a:spcPts val="0"/>
              </a:spcBef>
              <a:spcAft>
                <a:spcPts val="0"/>
              </a:spcAft>
              <a:buClr>
                <a:schemeClr val="dk2"/>
              </a:buClr>
              <a:buSzPts val="2800"/>
              <a:buFont typeface="Arial"/>
              <a:buNone/>
            </a:pPr>
            <a:r>
              <a:rPr b="0" i="0" lang="en-US" sz="1600" u="none" cap="none" strike="noStrike">
                <a:solidFill>
                  <a:schemeClr val="dk2"/>
                </a:solidFill>
                <a:latin typeface="Arial"/>
                <a:ea typeface="Arial"/>
                <a:cs typeface="Arial"/>
                <a:sym typeface="Arial"/>
              </a:rPr>
              <a:t>Email: Trungnt9@topica.edu.vn</a:t>
            </a:r>
            <a:endParaRPr b="0" i="0" sz="1600" u="none" cap="none" strike="noStrike">
              <a:solidFill>
                <a:schemeClr val="dk2"/>
              </a:solidFill>
              <a:latin typeface="Arial"/>
              <a:ea typeface="Arial"/>
              <a:cs typeface="Arial"/>
              <a:sym typeface="Arial"/>
            </a:endParaRPr>
          </a:p>
        </p:txBody>
      </p:sp>
      <p:pic>
        <p:nvPicPr>
          <p:cNvPr id="56" name="Shape 5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57" name="Shape 5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Creating an Exception Class</a:t>
            </a:r>
            <a:endParaRPr/>
          </a:p>
        </p:txBody>
      </p:sp>
      <p:sp>
        <p:nvSpPr>
          <p:cNvPr id="131" name="Shape 131"/>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If you wish to define your own exception:</a:t>
            </a:r>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Pick a self-describing </a:t>
            </a:r>
            <a:r>
              <a:rPr b="0" i="0" lang="en-US" sz="1400" u="none" cap="none" strike="noStrike">
                <a:solidFill>
                  <a:srgbClr val="C00000"/>
                </a:solidFill>
                <a:latin typeface="Arial"/>
                <a:ea typeface="Arial"/>
                <a:cs typeface="Arial"/>
                <a:sym typeface="Arial"/>
              </a:rPr>
              <a:t>*Exception</a:t>
            </a:r>
            <a:r>
              <a:rPr b="0" i="0" lang="en-US" sz="1400" u="none" cap="none" strike="noStrike">
                <a:solidFill>
                  <a:schemeClr val="dk2"/>
                </a:solidFill>
                <a:latin typeface="Arial"/>
                <a:ea typeface="Arial"/>
                <a:cs typeface="Arial"/>
                <a:sym typeface="Arial"/>
              </a:rPr>
              <a:t> class name.</a:t>
            </a:r>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Decide if the exception should be checked or unchecked.</a:t>
            </a:r>
            <a:endParaRPr/>
          </a:p>
          <a:p>
            <a:pPr indent="-317500" lvl="1" marL="914400" marR="0" rtl="0" algn="l">
              <a:lnSpc>
                <a:spcPct val="150000"/>
              </a:lnSpc>
              <a:spcBef>
                <a:spcPts val="1600"/>
              </a:spcBef>
              <a:spcAft>
                <a:spcPts val="0"/>
              </a:spcAft>
              <a:buClr>
                <a:schemeClr val="dk2"/>
              </a:buClr>
              <a:buSzPts val="1400"/>
              <a:buFont typeface="Arial"/>
              <a:buChar char="○"/>
            </a:pPr>
            <a:r>
              <a:rPr b="0" i="0" lang="en-US" sz="1000" u="none" cap="none" strike="noStrike">
                <a:solidFill>
                  <a:schemeClr val="dk2"/>
                </a:solidFill>
                <a:latin typeface="Arial"/>
                <a:ea typeface="Arial"/>
                <a:cs typeface="Arial"/>
                <a:sym typeface="Arial"/>
              </a:rPr>
              <a:t>Checked extends Exception</a:t>
            </a:r>
            <a:endParaRPr/>
          </a:p>
          <a:p>
            <a:pPr indent="-317500" lvl="1" marL="914400" marR="0" rtl="0" algn="l">
              <a:lnSpc>
                <a:spcPct val="150000"/>
              </a:lnSpc>
              <a:spcBef>
                <a:spcPts val="1600"/>
              </a:spcBef>
              <a:spcAft>
                <a:spcPts val="0"/>
              </a:spcAft>
              <a:buClr>
                <a:schemeClr val="dk2"/>
              </a:buClr>
              <a:buSzPts val="1400"/>
              <a:buFont typeface="Arial"/>
              <a:buChar char="○"/>
            </a:pPr>
            <a:r>
              <a:rPr b="0" i="0" lang="en-US" sz="1000" u="none" cap="none" strike="noStrike">
                <a:solidFill>
                  <a:schemeClr val="dk2"/>
                </a:solidFill>
                <a:latin typeface="Arial"/>
                <a:ea typeface="Arial"/>
                <a:cs typeface="Arial"/>
                <a:sym typeface="Arial"/>
              </a:rPr>
              <a:t>Unchecked extends RuntimeException</a:t>
            </a:r>
            <a:endParaRPr b="0" i="0" sz="1000" u="none" cap="none" strike="noStrike">
              <a:solidFill>
                <a:schemeClr val="dk2"/>
              </a:solidFill>
              <a:latin typeface="Arial"/>
              <a:ea typeface="Arial"/>
              <a:cs typeface="Arial"/>
              <a:sym typeface="Arial"/>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Define constructor(s) that call into super’s constructor(s), taking message and/or cause parameters.</a:t>
            </a:r>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Consider adding custom fields, accessors, and mutators to allow programmatic introspection of a thrown exception, rather than requiring code to parse an error message.</a:t>
            </a:r>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32" name="Shape 132"/>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33" name="Shape 13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Nesting Exceptions</a:t>
            </a:r>
            <a:endParaRPr/>
          </a:p>
        </p:txBody>
      </p:sp>
      <p:sp>
        <p:nvSpPr>
          <p:cNvPr id="139" name="Shape 139"/>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A Throwable object can nest another Throwable object as its </a:t>
            </a:r>
            <a:r>
              <a:rPr b="0" i="1" lang="en-US" sz="1400" u="none" cap="none" strike="noStrike">
                <a:solidFill>
                  <a:schemeClr val="dk2"/>
                </a:solidFill>
                <a:latin typeface="Arial"/>
                <a:ea typeface="Arial"/>
                <a:cs typeface="Arial"/>
                <a:sym typeface="Arial"/>
              </a:rPr>
              <a:t>cause</a:t>
            </a:r>
            <a:r>
              <a:rPr b="0" i="0" lang="en-US" sz="1400" u="none" cap="none" strike="noStrike">
                <a:solidFill>
                  <a:schemeClr val="dk2"/>
                </a:solidFill>
                <a:latin typeface="Arial"/>
                <a:ea typeface="Arial"/>
                <a:cs typeface="Arial"/>
                <a:sym typeface="Arial"/>
              </a:rPr>
              <a:t>.</a:t>
            </a:r>
            <a:endParaRPr/>
          </a:p>
          <a:p>
            <a:pPr indent="-342900" lvl="0" marL="457200" marR="0" rtl="0" algn="l">
              <a:lnSpc>
                <a:spcPct val="150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To make APIs independent of the actual implementation, many methods throw generic exceptions. For example:</a:t>
            </a:r>
            <a:endParaRPr/>
          </a:p>
          <a:p>
            <a:pPr indent="-317500" lvl="1" marL="914400" marR="0" rtl="0" algn="l">
              <a:lnSpc>
                <a:spcPct val="150000"/>
              </a:lnSpc>
              <a:spcBef>
                <a:spcPts val="16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Implementation exception: SQLException</a:t>
            </a:r>
            <a:endParaRPr b="0" i="0" sz="1200" u="none" cap="none" strike="noStrike">
              <a:solidFill>
                <a:schemeClr val="dk2"/>
              </a:solidFill>
              <a:latin typeface="Arial"/>
              <a:ea typeface="Arial"/>
              <a:cs typeface="Arial"/>
              <a:sym typeface="Arial"/>
            </a:endParaRPr>
          </a:p>
          <a:p>
            <a:pPr indent="-317500" lvl="1" marL="914400" marR="0" rtl="0" algn="l">
              <a:lnSpc>
                <a:spcPct val="150000"/>
              </a:lnSpc>
              <a:spcBef>
                <a:spcPts val="16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API exception: DataAccessException</a:t>
            </a:r>
            <a:endParaRPr b="0" i="0" sz="1200" u="none" cap="none" strike="noStrike">
              <a:solidFill>
                <a:schemeClr val="dk2"/>
              </a:solidFill>
              <a:latin typeface="Arial"/>
              <a:ea typeface="Arial"/>
              <a:cs typeface="Arial"/>
              <a:sym typeface="Arial"/>
            </a:endParaRPr>
          </a:p>
          <a:p>
            <a:pPr indent="-317500" lvl="1" marL="914400" marR="0" rtl="0" algn="l">
              <a:lnSpc>
                <a:spcPct val="150000"/>
              </a:lnSpc>
              <a:spcBef>
                <a:spcPts val="16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API exception nests implementation exception</a:t>
            </a:r>
            <a:endParaRPr/>
          </a:p>
          <a:p>
            <a:pPr indent="-317500" lvl="1" marL="914400" marR="0" rtl="0" algn="l">
              <a:lnSpc>
                <a:spcPct val="150000"/>
              </a:lnSpc>
              <a:spcBef>
                <a:spcPts val="16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To get the original implementation exception, do </a:t>
            </a:r>
            <a:r>
              <a:rPr b="0" i="1" lang="en-US" sz="1200" u="none" cap="none" strike="noStrike">
                <a:solidFill>
                  <a:schemeClr val="dk2"/>
                </a:solidFill>
                <a:latin typeface="Arial"/>
                <a:ea typeface="Arial"/>
                <a:cs typeface="Arial"/>
                <a:sym typeface="Arial"/>
              </a:rPr>
              <a:t>apiException</a:t>
            </a:r>
            <a:r>
              <a:rPr b="0" i="0" lang="en-US" sz="1200" u="none" cap="none" strike="noStrike">
                <a:solidFill>
                  <a:schemeClr val="dk2"/>
                </a:solidFill>
                <a:latin typeface="Arial"/>
                <a:ea typeface="Arial"/>
                <a:cs typeface="Arial"/>
                <a:sym typeface="Arial"/>
              </a:rPr>
              <a:t>.getCause()</a:t>
            </a:r>
            <a:endParaRPr/>
          </a:p>
          <a:p>
            <a:pPr indent="-228600" lvl="0" marL="457200" marR="0" rtl="0" algn="l">
              <a:lnSpc>
                <a:spcPct val="150000"/>
              </a:lnSpc>
              <a:spcBef>
                <a:spcPts val="0"/>
              </a:spcBef>
              <a:spcAft>
                <a:spcPts val="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a:p>
            <a:pPr indent="-228600" lvl="0" marL="457200" marR="0" rtl="0" algn="l">
              <a:lnSpc>
                <a:spcPct val="115000"/>
              </a:lnSpc>
              <a:spcBef>
                <a:spcPts val="0"/>
              </a:spcBef>
              <a:spcAft>
                <a:spcPts val="0"/>
              </a:spcAft>
              <a:buClr>
                <a:schemeClr val="dk2"/>
              </a:buClr>
              <a:buSzPts val="1800"/>
              <a:buFont typeface="Arial"/>
              <a:buNone/>
            </a:pPr>
            <a:r>
              <a:t/>
            </a:r>
            <a:endParaRPr b="0" i="0" sz="18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40" name="Shape 140"/>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41" name="Shape 14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Exception</a:t>
            </a:r>
            <a:endParaRPr b="1" i="0" sz="2800" u="none" cap="none" strike="noStrike">
              <a:solidFill>
                <a:schemeClr val="dk1"/>
              </a:solidFill>
              <a:latin typeface="Arial"/>
              <a:ea typeface="Arial"/>
              <a:cs typeface="Arial"/>
              <a:sym typeface="Arial"/>
            </a:endParaRPr>
          </a:p>
        </p:txBody>
      </p:sp>
      <p:sp>
        <p:nvSpPr>
          <p:cNvPr id="147" name="Shape 1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1" marL="457200" marR="0" rtl="0" algn="l">
              <a:lnSpc>
                <a:spcPct val="100000"/>
              </a:lnSpc>
              <a:spcBef>
                <a:spcPts val="400"/>
              </a:spcBef>
              <a:spcAft>
                <a:spcPts val="0"/>
              </a:spcAft>
              <a:buClr>
                <a:schemeClr val="dk2"/>
              </a:buClr>
              <a:buSzPts val="1400"/>
              <a:buFont typeface="Arial"/>
              <a:buNone/>
            </a:pPr>
            <a:r>
              <a:t/>
            </a:r>
            <a:endParaRPr b="0" i="0" sz="1200" u="none" cap="none" strike="noStrike">
              <a:solidFill>
                <a:schemeClr val="dk1"/>
              </a:solidFill>
              <a:latin typeface="Arial"/>
              <a:ea typeface="Arial"/>
              <a:cs typeface="Arial"/>
              <a:sym typeface="Arial"/>
            </a:endParaRPr>
          </a:p>
          <a:p>
            <a:pPr indent="-196850" lvl="1" marL="742950" marR="0" rtl="0" algn="l">
              <a:lnSpc>
                <a:spcPct val="100000"/>
              </a:lnSpc>
              <a:spcBef>
                <a:spcPts val="800"/>
              </a:spcBef>
              <a:spcAft>
                <a:spcPts val="0"/>
              </a:spcAft>
              <a:buClr>
                <a:schemeClr val="dk2"/>
              </a:buClr>
              <a:buSzPts val="1400"/>
              <a:buFont typeface="Arial"/>
              <a:buNone/>
            </a:pPr>
            <a:r>
              <a:t/>
            </a:r>
            <a:endParaRPr b="0" i="0" sz="1200" u="none" cap="none" strike="noStrike">
              <a:solidFill>
                <a:schemeClr val="dk1"/>
              </a:solidFill>
              <a:latin typeface="Arial"/>
              <a:ea typeface="Arial"/>
              <a:cs typeface="Arial"/>
              <a:sym typeface="Arial"/>
            </a:endParaRPr>
          </a:p>
          <a:p>
            <a:pPr indent="-171450" lvl="0" marL="285750" marR="0" rtl="0" algn="l">
              <a:lnSpc>
                <a:spcPct val="115000"/>
              </a:lnSpc>
              <a:spcBef>
                <a:spcPts val="400"/>
              </a:spcBef>
              <a:spcAft>
                <a:spcPts val="1600"/>
              </a:spcAft>
              <a:buClr>
                <a:schemeClr val="dk2"/>
              </a:buClr>
              <a:buSzPts val="1800"/>
              <a:buFont typeface="Arial"/>
              <a:buNone/>
            </a:pPr>
            <a:r>
              <a:t/>
            </a:r>
            <a:endParaRPr b="0" i="0" sz="1400" u="none" cap="none" strike="noStrike">
              <a:solidFill>
                <a:schemeClr val="dk2"/>
              </a:solidFill>
              <a:latin typeface="Arial"/>
              <a:ea typeface="Arial"/>
              <a:cs typeface="Arial"/>
              <a:sym typeface="Arial"/>
            </a:endParaRPr>
          </a:p>
        </p:txBody>
      </p:sp>
      <p:pic>
        <p:nvPicPr>
          <p:cNvPr id="148" name="Shape 148"/>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49" name="Shape 14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50" name="Shape 150"/>
          <p:cNvPicPr preferRelativeResize="0"/>
          <p:nvPr/>
        </p:nvPicPr>
        <p:blipFill rotWithShape="1">
          <a:blip r:embed="rId4">
            <a:alphaModFix/>
          </a:blip>
          <a:srcRect b="0" l="0" r="0" t="0"/>
          <a:stretch/>
        </p:blipFill>
        <p:spPr>
          <a:xfrm>
            <a:off x="508000" y="1602402"/>
            <a:ext cx="8128000"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Concurrency</a:t>
            </a:r>
            <a:endParaRPr/>
          </a:p>
        </p:txBody>
      </p:sp>
      <p:sp>
        <p:nvSpPr>
          <p:cNvPr id="156" name="Shape 1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 The Java platform is designed from the ground up to support concurrent programming, with basic concurrency support in the Java programming language and the Java class libraries. </a:t>
            </a:r>
            <a:endParaRPr b="0" i="0" sz="1400" u="none" cap="none" strike="noStrike">
              <a:solidFill>
                <a:schemeClr val="dk2"/>
              </a:solidFill>
              <a:latin typeface="Arial"/>
              <a:ea typeface="Arial"/>
              <a:cs typeface="Arial"/>
              <a:sym typeface="Arial"/>
            </a:endParaRPr>
          </a:p>
          <a:p>
            <a:pPr indent="0" lvl="0" marL="114300" marR="0" rtl="0" algn="l">
              <a:lnSpc>
                <a:spcPct val="150000"/>
              </a:lnSpc>
              <a:spcBef>
                <a:spcPts val="0"/>
              </a:spcBef>
              <a:spcAft>
                <a:spcPts val="0"/>
              </a:spcAft>
              <a:buClr>
                <a:schemeClr val="dk2"/>
              </a:buClr>
              <a:buSzPts val="1800"/>
              <a:buFont typeface="Arial"/>
              <a:buNone/>
            </a:pPr>
            <a:r>
              <a:rPr b="0" i="0" lang="en-US" sz="1400" u="none" cap="none" strike="noStrike">
                <a:solidFill>
                  <a:schemeClr val="dk2"/>
                </a:solidFill>
                <a:latin typeface="Arial"/>
                <a:ea typeface="Arial"/>
                <a:cs typeface="Arial"/>
                <a:sym typeface="Arial"/>
              </a:rPr>
              <a:t>- Since version 5.0, the Java platform has also included high-level concurrency APIs</a:t>
            </a:r>
            <a:endParaRPr b="0" i="0" sz="1400" u="none" cap="none" strike="noStrike">
              <a:solidFill>
                <a:schemeClr val="dk2"/>
              </a:solidFill>
              <a:latin typeface="Arial"/>
              <a:ea typeface="Arial"/>
              <a:cs typeface="Arial"/>
              <a:sym typeface="Arial"/>
            </a:endParaRPr>
          </a:p>
        </p:txBody>
      </p:sp>
      <p:pic>
        <p:nvPicPr>
          <p:cNvPr id="157" name="Shape 15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58" name="Shape 15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Processes and Threads</a:t>
            </a:r>
            <a:endParaRPr b="1" i="0" sz="2800" u="none" cap="none" strike="noStrike">
              <a:solidFill>
                <a:schemeClr val="dk1"/>
              </a:solidFill>
              <a:latin typeface="Arial"/>
              <a:ea typeface="Arial"/>
              <a:cs typeface="Arial"/>
              <a:sym typeface="Arial"/>
            </a:endParaRPr>
          </a:p>
        </p:txBody>
      </p:sp>
      <p:sp>
        <p:nvSpPr>
          <p:cNvPr id="164" name="Shape 164"/>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Processes</a:t>
            </a:r>
            <a:endParaRPr b="1" i="0" sz="18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A process has a self-contained execution environment</a:t>
            </a:r>
            <a:endParaRPr/>
          </a:p>
          <a:p>
            <a:pPr indent="-285749" lvl="1" marL="560070" marR="0" rtl="0" algn="l">
              <a:lnSpc>
                <a:spcPct val="100000"/>
              </a:lnSpc>
              <a:spcBef>
                <a:spcPts val="16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A process generally has a complete, private set of basic run-time resources; in particular, each process has its own memory space.</a:t>
            </a:r>
            <a:endParaRPr/>
          </a:p>
          <a:p>
            <a:pPr indent="-285749" lvl="1" marL="560070" marR="0" rtl="0" algn="l">
              <a:lnSpc>
                <a:spcPct val="100000"/>
              </a:lnSpc>
              <a:spcBef>
                <a:spcPts val="16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Most operating systems support </a:t>
            </a:r>
            <a:r>
              <a:rPr b="0" i="1" lang="en-US" sz="1200" u="none" cap="none" strike="noStrike">
                <a:solidFill>
                  <a:schemeClr val="dk2"/>
                </a:solidFill>
                <a:latin typeface="Arial"/>
                <a:ea typeface="Arial"/>
                <a:cs typeface="Arial"/>
                <a:sym typeface="Arial"/>
              </a:rPr>
              <a:t>Inter Process Communication</a:t>
            </a:r>
            <a:r>
              <a:rPr b="0" i="0" lang="en-US" sz="1200" u="none" cap="none" strike="noStrike">
                <a:solidFill>
                  <a:schemeClr val="dk2"/>
                </a:solidFill>
                <a:latin typeface="Arial"/>
                <a:ea typeface="Arial"/>
                <a:cs typeface="Arial"/>
                <a:sym typeface="Arial"/>
              </a:rPr>
              <a:t> (IPC) resources, such as pipes and sockets. IPC is used not just for communication between processes on the same system</a:t>
            </a:r>
            <a:endParaRPr/>
          </a:p>
          <a:p>
            <a:pPr indent="0" lvl="0" marL="114300" marR="0" rtl="0" algn="l">
              <a:lnSpc>
                <a:spcPct val="115000"/>
              </a:lnSpc>
              <a:spcBef>
                <a:spcPts val="60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Threads</a:t>
            </a:r>
            <a:endParaRPr b="1" i="0" sz="18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Threads are sometimes called </a:t>
            </a:r>
            <a:r>
              <a:rPr b="0" i="1" lang="en-US" sz="1200" u="none" cap="none" strike="noStrike">
                <a:solidFill>
                  <a:schemeClr val="dk2"/>
                </a:solidFill>
                <a:latin typeface="Arial"/>
                <a:ea typeface="Arial"/>
                <a:cs typeface="Arial"/>
                <a:sym typeface="Arial"/>
              </a:rPr>
              <a:t>lightweight processes. </a:t>
            </a:r>
            <a:r>
              <a:rPr b="0" i="0" lang="en-US" sz="1200" u="none" cap="none" strike="noStrike">
                <a:solidFill>
                  <a:schemeClr val="dk2"/>
                </a:solidFill>
                <a:latin typeface="Arial"/>
                <a:ea typeface="Arial"/>
                <a:cs typeface="Arial"/>
                <a:sym typeface="Arial"/>
              </a:rPr>
              <a:t>Both processes and threads provide an execution environment, but creating a new thread requires fewer resources than creating a new process</a:t>
            </a:r>
            <a:endParaRPr b="0" i="1"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Threads exist within a process — every process has at least one</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Threads share the process's resources, including memory and open files. This makes for efficient, but potentially problematic, communication.</a:t>
            </a:r>
            <a:endParaRPr b="0" i="1" sz="12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65" name="Shape 16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66" name="Shape 16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Life Cycle of a Thread</a:t>
            </a:r>
            <a:endParaRPr/>
          </a:p>
        </p:txBody>
      </p:sp>
      <p:sp>
        <p:nvSpPr>
          <p:cNvPr id="172" name="Shape 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t/>
            </a:r>
            <a:endParaRPr b="0" i="0" sz="1000" u="none" cap="none" strike="noStrike">
              <a:solidFill>
                <a:schemeClr val="dk2"/>
              </a:solidFill>
              <a:latin typeface="Arial"/>
              <a:ea typeface="Arial"/>
              <a:cs typeface="Arial"/>
              <a:sym typeface="Arial"/>
            </a:endParaRPr>
          </a:p>
          <a:p>
            <a:pPr indent="-228600" lvl="1" marL="914400" marR="0" rtl="0" algn="l">
              <a:lnSpc>
                <a:spcPct val="100000"/>
              </a:lnSpc>
              <a:spcBef>
                <a:spcPts val="1600"/>
              </a:spcBef>
              <a:spcAft>
                <a:spcPts val="0"/>
              </a:spcAft>
              <a:buClr>
                <a:schemeClr val="dk2"/>
              </a:buClr>
              <a:buSzPts val="1400"/>
              <a:buFont typeface="Arial"/>
              <a:buNone/>
            </a:pPr>
            <a:r>
              <a:t/>
            </a:r>
            <a:endParaRPr b="0" i="0" sz="1000" u="none" cap="none" strike="noStrike">
              <a:solidFill>
                <a:schemeClr val="dk2"/>
              </a:solidFill>
              <a:latin typeface="Arial"/>
              <a:ea typeface="Arial"/>
              <a:cs typeface="Arial"/>
              <a:sym typeface="Arial"/>
            </a:endParaRPr>
          </a:p>
          <a:p>
            <a:pPr indent="-228600" lvl="1" marL="914400" marR="0" rtl="0" algn="l">
              <a:lnSpc>
                <a:spcPct val="100000"/>
              </a:lnSpc>
              <a:spcBef>
                <a:spcPts val="1600"/>
              </a:spcBef>
              <a:spcAft>
                <a:spcPts val="0"/>
              </a:spcAft>
              <a:buClr>
                <a:schemeClr val="dk2"/>
              </a:buClr>
              <a:buSzPts val="1400"/>
              <a:buFont typeface="Arial"/>
              <a:buNone/>
            </a:pPr>
            <a:r>
              <a:t/>
            </a:r>
            <a:endParaRPr b="0" i="0" sz="1000" u="none" cap="none" strike="noStrike">
              <a:solidFill>
                <a:schemeClr val="dk2"/>
              </a:solidFill>
              <a:latin typeface="Arial"/>
              <a:ea typeface="Arial"/>
              <a:cs typeface="Arial"/>
              <a:sym typeface="Arial"/>
            </a:endParaRPr>
          </a:p>
          <a:p>
            <a:pPr indent="-228600" lvl="1" marL="914400" marR="0" rtl="0" algn="l">
              <a:lnSpc>
                <a:spcPct val="100000"/>
              </a:lnSpc>
              <a:spcBef>
                <a:spcPts val="0"/>
              </a:spcBef>
              <a:spcAft>
                <a:spcPts val="0"/>
              </a:spcAft>
              <a:buClr>
                <a:schemeClr val="dk2"/>
              </a:buClr>
              <a:buSzPts val="1400"/>
              <a:buFont typeface="Arial"/>
              <a:buNone/>
            </a:pPr>
            <a:r>
              <a:t/>
            </a:r>
            <a:endParaRPr b="0" i="0" sz="1000" u="none" cap="none" strike="noStrike">
              <a:solidFill>
                <a:schemeClr val="dk2"/>
              </a:solidFill>
              <a:latin typeface="Arial"/>
              <a:ea typeface="Arial"/>
              <a:cs typeface="Arial"/>
              <a:sym typeface="Arial"/>
            </a:endParaRPr>
          </a:p>
          <a:p>
            <a:pPr indent="-171450" lvl="0" marL="285750" marR="0" rtl="0" algn="l">
              <a:lnSpc>
                <a:spcPct val="115000"/>
              </a:lnSpc>
              <a:spcBef>
                <a:spcPts val="0"/>
              </a:spcBef>
              <a:spcAft>
                <a:spcPts val="1600"/>
              </a:spcAft>
              <a:buClr>
                <a:schemeClr val="dk2"/>
              </a:buClr>
              <a:buSzPts val="1800"/>
              <a:buFont typeface="Arial"/>
              <a:buNone/>
            </a:pPr>
            <a:r>
              <a:t/>
            </a:r>
            <a:endParaRPr b="0" i="0" sz="1000" u="none" cap="none" strike="noStrike">
              <a:solidFill>
                <a:schemeClr val="dk1"/>
              </a:solidFill>
              <a:latin typeface="Arial"/>
              <a:ea typeface="Arial"/>
              <a:cs typeface="Arial"/>
              <a:sym typeface="Arial"/>
            </a:endParaRPr>
          </a:p>
        </p:txBody>
      </p:sp>
      <p:pic>
        <p:nvPicPr>
          <p:cNvPr id="173" name="Shape 173"/>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74" name="Shape 174"/>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75" name="Shape 175"/>
          <p:cNvPicPr preferRelativeResize="0"/>
          <p:nvPr/>
        </p:nvPicPr>
        <p:blipFill rotWithShape="1">
          <a:blip r:embed="rId4">
            <a:alphaModFix/>
          </a:blip>
          <a:srcRect b="0" l="0" r="0" t="0"/>
          <a:stretch/>
        </p:blipFill>
        <p:spPr>
          <a:xfrm>
            <a:off x="507999" y="1091678"/>
            <a:ext cx="7713717" cy="34142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Defining and Starting a Thread</a:t>
            </a:r>
            <a:endParaRPr/>
          </a:p>
        </p:txBody>
      </p:sp>
      <p:sp>
        <p:nvSpPr>
          <p:cNvPr id="181" name="Shape 181"/>
          <p:cNvSpPr txBox="1"/>
          <p:nvPr>
            <p:ph idx="1" type="body"/>
          </p:nvPr>
        </p:nvSpPr>
        <p:spPr>
          <a:xfrm>
            <a:off x="311700" y="1152474"/>
            <a:ext cx="8520600" cy="3900373"/>
          </a:xfrm>
          <a:prstGeom prst="rect">
            <a:avLst/>
          </a:prstGeom>
          <a:noFill/>
          <a:ln>
            <a:noFill/>
          </a:ln>
        </p:spPr>
        <p:txBody>
          <a:bodyPr anchorCtr="0" anchor="t" bIns="91425" lIns="91425" spcFirstLastPara="1" rIns="91425" wrap="square" tIns="91425">
            <a:noAutofit/>
          </a:bodyPr>
          <a:lstStyle/>
          <a:p>
            <a:pPr indent="-285749" lvl="1" marL="560070" marR="0" rtl="0" algn="l">
              <a:lnSpc>
                <a:spcPct val="100000"/>
              </a:lnSpc>
              <a:spcBef>
                <a:spcPts val="1000"/>
              </a:spcBef>
              <a:spcAft>
                <a:spcPts val="0"/>
              </a:spcAft>
              <a:buClr>
                <a:schemeClr val="dk2"/>
              </a:buClr>
              <a:buSzPts val="1400"/>
              <a:buFont typeface="Noto Sans Symbols"/>
              <a:buChar char="▪"/>
            </a:pPr>
            <a:r>
              <a:rPr b="0" i="1" lang="en-US" sz="1000" u="none" cap="none" strike="noStrike">
                <a:solidFill>
                  <a:schemeClr val="dk2"/>
                </a:solidFill>
                <a:latin typeface="Arial"/>
                <a:ea typeface="Arial"/>
                <a:cs typeface="Arial"/>
                <a:sym typeface="Arial"/>
              </a:rPr>
              <a:t>Provide a Runnable object.</a:t>
            </a:r>
            <a:r>
              <a:rPr b="0" i="0" lang="en-US" sz="1000" u="none" cap="none" strike="noStrike">
                <a:solidFill>
                  <a:schemeClr val="dk2"/>
                </a:solidFill>
                <a:latin typeface="Arial"/>
                <a:ea typeface="Arial"/>
                <a:cs typeface="Arial"/>
                <a:sym typeface="Arial"/>
              </a:rPr>
              <a:t> The </a:t>
            </a:r>
            <a:r>
              <a:rPr b="0" i="0" lang="en-US" sz="1000" u="sng" cap="none" strike="noStrike">
                <a:solidFill>
                  <a:schemeClr val="hlink"/>
                </a:solidFill>
                <a:latin typeface="Arial"/>
                <a:ea typeface="Arial"/>
                <a:cs typeface="Arial"/>
                <a:sym typeface="Arial"/>
                <a:hlinkClick r:id="rId3"/>
              </a:rPr>
              <a:t>Runnable</a:t>
            </a:r>
            <a:r>
              <a:rPr b="0" i="0" lang="en-US" sz="1000" u="none" cap="none" strike="noStrike">
                <a:solidFill>
                  <a:schemeClr val="dk2"/>
                </a:solidFill>
                <a:latin typeface="Arial"/>
                <a:ea typeface="Arial"/>
                <a:cs typeface="Arial"/>
                <a:sym typeface="Arial"/>
              </a:rPr>
              <a:t> interface defines a single method, run, meant to contain the code executed in the thread. The Runnable object is passed to the Thread constructor, as in the </a:t>
            </a:r>
            <a:r>
              <a:rPr b="0" i="0" lang="en-US" sz="1000" u="sng" cap="none" strike="noStrike">
                <a:solidFill>
                  <a:schemeClr val="hlink"/>
                </a:solidFill>
                <a:latin typeface="Arial"/>
                <a:ea typeface="Arial"/>
                <a:cs typeface="Arial"/>
                <a:sym typeface="Arial"/>
                <a:hlinkClick r:id="rId4"/>
              </a:rPr>
              <a:t>HelloRunnable</a:t>
            </a:r>
            <a:r>
              <a:rPr b="0" i="0" lang="en-US" sz="1000" u="none" cap="none" strike="noStrike">
                <a:solidFill>
                  <a:schemeClr val="dk2"/>
                </a:solidFill>
                <a:latin typeface="Arial"/>
                <a:ea typeface="Arial"/>
                <a:cs typeface="Arial"/>
                <a:sym typeface="Arial"/>
              </a:rPr>
              <a:t> example:</a:t>
            </a:r>
            <a:endParaRPr/>
          </a:p>
          <a:p>
            <a:pPr indent="0" lvl="0" marL="114300" marR="0" rtl="0" algn="l">
              <a:lnSpc>
                <a:spcPct val="100000"/>
              </a:lnSpc>
              <a:spcBef>
                <a:spcPts val="600"/>
              </a:spcBef>
              <a:spcAft>
                <a:spcPts val="0"/>
              </a:spcAft>
              <a:buClr>
                <a:schemeClr val="dk2"/>
              </a:buClr>
              <a:buSzPts val="1800"/>
              <a:buFont typeface="Arial"/>
              <a:buNone/>
            </a:pPr>
            <a:r>
              <a:rPr b="1" i="0" lang="en-US" sz="1000" u="none" cap="none" strike="noStrike">
                <a:solidFill>
                  <a:schemeClr val="dk2"/>
                </a:solidFill>
                <a:latin typeface="Arial"/>
                <a:ea typeface="Arial"/>
                <a:cs typeface="Arial"/>
                <a:sym typeface="Arial"/>
              </a:rPr>
              <a:t>	public class HelloRunnable implements Runnable {</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public void run() {</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System.</a:t>
            </a:r>
            <a:r>
              <a:rPr b="1" i="1" lang="en-US" sz="1000" u="none" cap="none" strike="noStrike">
                <a:solidFill>
                  <a:schemeClr val="dk2"/>
                </a:solidFill>
                <a:latin typeface="Arial"/>
                <a:ea typeface="Arial"/>
                <a:cs typeface="Arial"/>
                <a:sym typeface="Arial"/>
              </a:rPr>
              <a:t>out.println("Hello from a thread!");</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a:p>
          <a:p>
            <a:pPr indent="0" lvl="0" marL="114300" marR="0" rtl="0" algn="l">
              <a:lnSpc>
                <a:spcPct val="100000"/>
              </a:lnSpc>
              <a:spcBef>
                <a:spcPts val="0"/>
              </a:spcBef>
              <a:spcAft>
                <a:spcPts val="0"/>
              </a:spcAft>
              <a:buClr>
                <a:schemeClr val="dk2"/>
              </a:buClr>
              <a:buSzPts val="1800"/>
              <a:buFont typeface="Arial"/>
              <a:buNone/>
            </a:pPr>
            <a:r>
              <a:t/>
            </a:r>
            <a:endParaRPr b="0" i="0" sz="1000" u="none" cap="none" strike="noStrike">
              <a:solidFill>
                <a:schemeClr val="dk2"/>
              </a:solidFill>
              <a:latin typeface="Arial"/>
              <a:ea typeface="Arial"/>
              <a:cs typeface="Arial"/>
              <a:sym typeface="Arial"/>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public static void </a:t>
            </a:r>
            <a:r>
              <a:rPr b="1" i="0" lang="en-US" sz="1000" u="sng" cap="none" strike="noStrike">
                <a:solidFill>
                  <a:schemeClr val="dk2"/>
                </a:solidFill>
                <a:latin typeface="Arial"/>
                <a:ea typeface="Arial"/>
                <a:cs typeface="Arial"/>
                <a:sym typeface="Arial"/>
              </a:rPr>
              <a:t>main(String args[]) {</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new Thread(new HelloRunnable())).start();</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a:p>
          <a:p>
            <a:pPr indent="0" lvl="0" marL="114300" marR="0" rtl="0" algn="l">
              <a:lnSpc>
                <a:spcPct val="100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b="0" i="0" sz="10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000" u="none" cap="none" strike="noStrike">
                <a:solidFill>
                  <a:schemeClr val="dk2"/>
                </a:solidFill>
                <a:latin typeface="Arial"/>
                <a:ea typeface="Arial"/>
                <a:cs typeface="Arial"/>
                <a:sym typeface="Arial"/>
              </a:rPr>
              <a:t>Subclass Thread.</a:t>
            </a:r>
            <a:r>
              <a:rPr b="0" i="0" lang="en-US" sz="1000" u="none" cap="none" strike="noStrike">
                <a:solidFill>
                  <a:schemeClr val="dk2"/>
                </a:solidFill>
                <a:latin typeface="Arial"/>
                <a:ea typeface="Arial"/>
                <a:cs typeface="Arial"/>
                <a:sym typeface="Arial"/>
              </a:rPr>
              <a:t> The Thread class itself implements Runnable, though its run method does nothing. An application can subclass Thread, providing its own implementation of run, as in the </a:t>
            </a:r>
            <a:r>
              <a:rPr b="0" i="0" lang="en-US" sz="1000" u="sng" cap="none" strike="noStrike">
                <a:solidFill>
                  <a:schemeClr val="hlink"/>
                </a:solidFill>
                <a:latin typeface="Arial"/>
                <a:ea typeface="Arial"/>
                <a:cs typeface="Arial"/>
                <a:sym typeface="Arial"/>
                <a:hlinkClick r:id="rId5"/>
              </a:rPr>
              <a:t>HelloThread</a:t>
            </a:r>
            <a:r>
              <a:rPr b="0" i="0" lang="en-US" sz="1000" u="none" cap="none" strike="noStrike">
                <a:solidFill>
                  <a:schemeClr val="dk2"/>
                </a:solidFill>
                <a:latin typeface="Arial"/>
                <a:ea typeface="Arial"/>
                <a:cs typeface="Arial"/>
                <a:sym typeface="Arial"/>
              </a:rPr>
              <a:t> example:</a:t>
            </a:r>
            <a:endParaRPr/>
          </a:p>
          <a:p>
            <a:pPr indent="0" lvl="0" marL="114300" marR="0" rtl="0" algn="l">
              <a:lnSpc>
                <a:spcPct val="115000"/>
              </a:lnSpc>
              <a:spcBef>
                <a:spcPts val="600"/>
              </a:spcBef>
              <a:spcAft>
                <a:spcPts val="0"/>
              </a:spcAft>
              <a:buClr>
                <a:schemeClr val="dk2"/>
              </a:buClr>
              <a:buSzPts val="1800"/>
              <a:buFont typeface="Arial"/>
              <a:buNone/>
            </a:pPr>
            <a:r>
              <a:rPr b="1" i="0" lang="en-US" sz="1000" u="none" cap="none" strike="noStrike">
                <a:solidFill>
                  <a:schemeClr val="dk2"/>
                </a:solidFill>
                <a:latin typeface="Arial"/>
                <a:ea typeface="Arial"/>
                <a:cs typeface="Arial"/>
                <a:sym typeface="Arial"/>
              </a:rPr>
              <a:t>	public class HelloThread extends Thread {</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public void run() {</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System.</a:t>
            </a:r>
            <a:r>
              <a:rPr b="1" i="1" lang="en-US" sz="1000" u="none" cap="none" strike="noStrike">
                <a:solidFill>
                  <a:schemeClr val="dk2"/>
                </a:solidFill>
                <a:latin typeface="Arial"/>
                <a:ea typeface="Arial"/>
                <a:cs typeface="Arial"/>
                <a:sym typeface="Arial"/>
              </a:rPr>
              <a:t>out.println("Hello from a thread!");</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public static void </a:t>
            </a:r>
            <a:r>
              <a:rPr b="1" i="0" lang="en-US" sz="1000" u="sng" cap="none" strike="noStrike">
                <a:solidFill>
                  <a:schemeClr val="dk2"/>
                </a:solidFill>
                <a:latin typeface="Arial"/>
                <a:ea typeface="Arial"/>
                <a:cs typeface="Arial"/>
                <a:sym typeface="Arial"/>
              </a:rPr>
              <a:t>main(String args[]) {</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r>
              <a:rPr b="1" i="0" lang="en-US" sz="1000" u="none" cap="none" strike="noStrike">
                <a:solidFill>
                  <a:schemeClr val="dk2"/>
                </a:solidFill>
                <a:latin typeface="Arial"/>
                <a:ea typeface="Arial"/>
                <a:cs typeface="Arial"/>
                <a:sym typeface="Arial"/>
              </a:rPr>
              <a:t>new HelloThread()).start();</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a:p>
          <a:p>
            <a:pPr indent="0" lvl="0" marL="114300" marR="0" rtl="0" algn="l">
              <a:lnSpc>
                <a:spcPct val="115000"/>
              </a:lnSpc>
              <a:spcBef>
                <a:spcPts val="0"/>
              </a:spcBef>
              <a:spcAft>
                <a:spcPts val="0"/>
              </a:spcAft>
              <a:buClr>
                <a:schemeClr val="dk2"/>
              </a:buClr>
              <a:buSzPts val="1800"/>
              <a:buFont typeface="Arial"/>
              <a:buNone/>
            </a:pPr>
            <a:r>
              <a:rPr b="0" i="0" lang="en-US" sz="1000" u="none" cap="none" strike="noStrike">
                <a:solidFill>
                  <a:schemeClr val="dk2"/>
                </a:solidFill>
                <a:latin typeface="Arial"/>
                <a:ea typeface="Arial"/>
                <a:cs typeface="Arial"/>
                <a:sym typeface="Arial"/>
              </a:rPr>
              <a:t>	}</a:t>
            </a:r>
            <a:endParaRPr b="0" i="0" sz="10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	</a:t>
            </a:r>
            <a:endParaRPr b="0" i="1" sz="1200" u="none" cap="none" strike="noStrike">
              <a:solidFill>
                <a:schemeClr val="dk2"/>
              </a:solidFill>
              <a:latin typeface="Arial"/>
              <a:ea typeface="Arial"/>
              <a:cs typeface="Arial"/>
              <a:sym typeface="Arial"/>
            </a:endParaRPr>
          </a:p>
          <a:p>
            <a:pPr indent="0" lvl="1" marL="274320" marR="0" rtl="0" algn="l">
              <a:lnSpc>
                <a:spcPct val="100000"/>
              </a:lnSpc>
              <a:spcBef>
                <a:spcPts val="400"/>
              </a:spcBef>
              <a:spcAft>
                <a:spcPts val="0"/>
              </a:spcAft>
              <a:buClr>
                <a:schemeClr val="dk2"/>
              </a:buClr>
              <a:buSzPts val="1400"/>
              <a:buFont typeface="Arial"/>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82" name="Shape 182"/>
          <p:cNvPicPr preferRelativeResize="0"/>
          <p:nvPr/>
        </p:nvPicPr>
        <p:blipFill rotWithShape="1">
          <a:blip r:embed="rId6">
            <a:alphaModFix/>
          </a:blip>
          <a:srcRect b="30847" l="0" r="0" t="30708"/>
          <a:stretch/>
        </p:blipFill>
        <p:spPr>
          <a:xfrm>
            <a:off x="8425175" y="4866750"/>
            <a:ext cx="718826" cy="276625"/>
          </a:xfrm>
          <a:prstGeom prst="rect">
            <a:avLst/>
          </a:prstGeom>
          <a:noFill/>
          <a:ln>
            <a:noFill/>
          </a:ln>
        </p:spPr>
      </p:pic>
      <p:sp>
        <p:nvSpPr>
          <p:cNvPr id="183" name="Shape 18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Thread</a:t>
            </a:r>
            <a:endParaRPr b="1" i="0" sz="2800" u="none" cap="none" strike="noStrike">
              <a:solidFill>
                <a:schemeClr val="dk1"/>
              </a:solidFill>
              <a:latin typeface="Arial"/>
              <a:ea typeface="Arial"/>
              <a:cs typeface="Arial"/>
              <a:sym typeface="Arial"/>
            </a:endParaRPr>
          </a:p>
        </p:txBody>
      </p:sp>
      <p:sp>
        <p:nvSpPr>
          <p:cNvPr id="189" name="Shape 189"/>
          <p:cNvSpPr txBox="1"/>
          <p:nvPr>
            <p:ph idx="1" type="body"/>
          </p:nvPr>
        </p:nvSpPr>
        <p:spPr>
          <a:xfrm>
            <a:off x="311700" y="1152474"/>
            <a:ext cx="8520600" cy="3900373"/>
          </a:xfrm>
          <a:prstGeom prst="rect">
            <a:avLst/>
          </a:prstGeom>
          <a:noFill/>
          <a:ln>
            <a:noFill/>
          </a:ln>
        </p:spPr>
        <p:txBody>
          <a:bodyPr anchorCtr="0" anchor="t" bIns="91425" lIns="91425" spcFirstLastPara="1" rIns="91425" wrap="square" tIns="91425">
            <a:noAutofit/>
          </a:bodyPr>
          <a:lstStyle/>
          <a:p>
            <a:pPr indent="-285749" lvl="1" marL="560070" marR="0" rtl="0" algn="l">
              <a:lnSpc>
                <a:spcPct val="100000"/>
              </a:lnSpc>
              <a:spcBef>
                <a:spcPts val="1000"/>
              </a:spcBef>
              <a:spcAft>
                <a:spcPts val="0"/>
              </a:spcAft>
              <a:buClr>
                <a:schemeClr val="dk2"/>
              </a:buClr>
              <a:buSzPts val="1400"/>
              <a:buFont typeface="Noto Sans Symbols"/>
              <a:buChar char="▪"/>
            </a:pPr>
            <a:r>
              <a:rPr b="1" i="0" lang="en-US" sz="1200" u="none" cap="none" strike="noStrike">
                <a:solidFill>
                  <a:schemeClr val="dk2"/>
                </a:solidFill>
                <a:latin typeface="Arial"/>
                <a:ea typeface="Arial"/>
                <a:cs typeface="Arial"/>
                <a:sym typeface="Arial"/>
              </a:rPr>
              <a:t>Sleep: </a:t>
            </a:r>
            <a:r>
              <a:rPr b="0" i="0" lang="en-US" sz="1200" u="none" cap="none" strike="noStrike">
                <a:solidFill>
                  <a:schemeClr val="dk2"/>
                </a:solidFill>
                <a:latin typeface="Arial"/>
                <a:ea typeface="Arial"/>
                <a:cs typeface="Arial"/>
                <a:sym typeface="Arial"/>
              </a:rPr>
              <a:t>Thread.sleep causes the current thread to suspend execution for a specified period</a:t>
            </a:r>
            <a:endParaRPr/>
          </a:p>
          <a:p>
            <a:pPr indent="-285749" lvl="1" marL="560070" marR="0" rtl="0" algn="l">
              <a:lnSpc>
                <a:spcPct val="100000"/>
              </a:lnSpc>
              <a:spcBef>
                <a:spcPts val="1600"/>
              </a:spcBef>
              <a:spcAft>
                <a:spcPts val="0"/>
              </a:spcAft>
              <a:buClr>
                <a:schemeClr val="dk2"/>
              </a:buClr>
              <a:buSzPts val="1400"/>
              <a:buFont typeface="Noto Sans Symbols"/>
              <a:buChar char="▪"/>
            </a:pPr>
            <a:r>
              <a:rPr b="1" i="0" lang="en-US" sz="1200" u="none" cap="none" strike="noStrike">
                <a:solidFill>
                  <a:schemeClr val="dk2"/>
                </a:solidFill>
                <a:latin typeface="Arial"/>
                <a:ea typeface="Arial"/>
                <a:cs typeface="Arial"/>
                <a:sym typeface="Arial"/>
              </a:rPr>
              <a:t>Interrupts </a:t>
            </a:r>
            <a:r>
              <a:rPr b="0" i="0" lang="en-US" sz="1200" u="none" cap="none" strike="noStrike">
                <a:solidFill>
                  <a:schemeClr val="dk2"/>
                </a:solidFill>
                <a:latin typeface="Arial"/>
                <a:ea typeface="Arial"/>
                <a:cs typeface="Arial"/>
                <a:sym typeface="Arial"/>
              </a:rPr>
              <a:t>is an indication to a thread that it should stop what it is doing and do something else. It's up to the programmer to decide exactly how a thread responds to an interrupt, but it is very common for the thread to terminate</a:t>
            </a:r>
            <a:endParaRPr/>
          </a:p>
          <a:p>
            <a:pPr indent="-285749" lvl="1" marL="560070" marR="0" rtl="0" algn="l">
              <a:lnSpc>
                <a:spcPct val="100000"/>
              </a:lnSpc>
              <a:spcBef>
                <a:spcPts val="16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A thread sends an interrupt by invoking </a:t>
            </a:r>
            <a:r>
              <a:rPr b="0" i="0" lang="en-US" sz="1200" u="sng" cap="none" strike="noStrike">
                <a:solidFill>
                  <a:schemeClr val="hlink"/>
                </a:solidFill>
                <a:latin typeface="Arial"/>
                <a:ea typeface="Arial"/>
                <a:cs typeface="Arial"/>
                <a:sym typeface="Arial"/>
                <a:hlinkClick r:id="rId3"/>
              </a:rPr>
              <a:t>interrupt</a:t>
            </a:r>
            <a:r>
              <a:rPr b="0" i="0" lang="en-US" sz="1200" u="none" cap="none" strike="noStrike">
                <a:solidFill>
                  <a:schemeClr val="dk2"/>
                </a:solidFill>
                <a:latin typeface="Arial"/>
                <a:ea typeface="Arial"/>
                <a:cs typeface="Arial"/>
                <a:sym typeface="Arial"/>
              </a:rPr>
              <a:t> on the Thread object for the thread to be interrupted. For the interrupt mechanism to work correctly, the interrupted thread must support its own interruption</a:t>
            </a:r>
            <a:endParaRPr/>
          </a:p>
          <a:p>
            <a:pPr indent="-285749" lvl="1" marL="560070" marR="0" rtl="0" algn="l">
              <a:lnSpc>
                <a:spcPct val="100000"/>
              </a:lnSpc>
              <a:spcBef>
                <a:spcPts val="1600"/>
              </a:spcBef>
              <a:spcAft>
                <a:spcPts val="0"/>
              </a:spcAft>
              <a:buClr>
                <a:schemeClr val="dk2"/>
              </a:buClr>
              <a:buSzPts val="1400"/>
              <a:buFont typeface="Noto Sans Symbols"/>
              <a:buChar char="▪"/>
            </a:pPr>
            <a:r>
              <a:rPr b="1" i="0" lang="en-US" sz="1200" u="none" cap="none" strike="noStrike">
                <a:solidFill>
                  <a:schemeClr val="dk2"/>
                </a:solidFill>
                <a:latin typeface="Arial"/>
                <a:ea typeface="Arial"/>
                <a:cs typeface="Arial"/>
                <a:sym typeface="Arial"/>
              </a:rPr>
              <a:t>Join: </a:t>
            </a:r>
            <a:r>
              <a:rPr b="0" i="0" lang="en-US" sz="1200" u="none" cap="none" strike="noStrike">
                <a:solidFill>
                  <a:schemeClr val="dk2"/>
                </a:solidFill>
                <a:latin typeface="Arial"/>
                <a:ea typeface="Arial"/>
                <a:cs typeface="Arial"/>
                <a:sym typeface="Arial"/>
              </a:rPr>
              <a:t>The join method allows one thread to wait for the completion of another.  If t is a Thread object whose thread is currently executing: </a:t>
            </a:r>
            <a:endParaRPr b="1" i="0" sz="1200" u="none" cap="none" strike="noStrike">
              <a:solidFill>
                <a:schemeClr val="dk2"/>
              </a:solidFill>
              <a:latin typeface="Arial"/>
              <a:ea typeface="Arial"/>
              <a:cs typeface="Arial"/>
              <a:sym typeface="Arial"/>
            </a:endParaRPr>
          </a:p>
          <a:p>
            <a:pPr indent="0" lvl="1" marL="274320" marR="0" rtl="0" algn="l">
              <a:lnSpc>
                <a:spcPct val="100000"/>
              </a:lnSpc>
              <a:spcBef>
                <a:spcPts val="16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	</a:t>
            </a:r>
            <a:r>
              <a:rPr b="0" i="0" lang="en-US" sz="1200" u="none" cap="none" strike="noStrike">
                <a:solidFill>
                  <a:schemeClr val="dk2"/>
                </a:solidFill>
                <a:latin typeface="Arial"/>
                <a:ea typeface="Arial"/>
                <a:cs typeface="Arial"/>
                <a:sym typeface="Arial"/>
              </a:rPr>
              <a:t> </a:t>
            </a:r>
            <a:r>
              <a:rPr b="0" i="1" lang="en-US" sz="1200" u="none" cap="none" strike="noStrike">
                <a:solidFill>
                  <a:schemeClr val="dk2"/>
                </a:solidFill>
                <a:latin typeface="Arial"/>
                <a:ea typeface="Arial"/>
                <a:cs typeface="Arial"/>
                <a:sym typeface="Arial"/>
              </a:rPr>
              <a:t>t.join();</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0" i="1" sz="12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90" name="Shape 190"/>
          <p:cNvPicPr preferRelativeResize="0"/>
          <p:nvPr/>
        </p:nvPicPr>
        <p:blipFill rotWithShape="1">
          <a:blip r:embed="rId4">
            <a:alphaModFix/>
          </a:blip>
          <a:srcRect b="30847" l="0" r="0" t="30708"/>
          <a:stretch/>
        </p:blipFill>
        <p:spPr>
          <a:xfrm>
            <a:off x="8425175" y="4866750"/>
            <a:ext cx="718826" cy="276625"/>
          </a:xfrm>
          <a:prstGeom prst="rect">
            <a:avLst/>
          </a:prstGeom>
          <a:noFill/>
          <a:ln>
            <a:noFill/>
          </a:ln>
        </p:spPr>
      </p:pic>
      <p:sp>
        <p:nvSpPr>
          <p:cNvPr id="191" name="Shape 19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High Level Concurrency Objects</a:t>
            </a:r>
            <a:br>
              <a:rPr b="1" i="0" lang="en-US" sz="2800" u="none" cap="none" strike="noStrike">
                <a:solidFill>
                  <a:schemeClr val="dk1"/>
                </a:solidFill>
                <a:latin typeface="Arial"/>
                <a:ea typeface="Arial"/>
                <a:cs typeface="Arial"/>
                <a:sym typeface="Arial"/>
              </a:rPr>
            </a:br>
            <a:br>
              <a:rPr b="0" i="0" lang="en-US" sz="2800" u="none" cap="none" strike="noStrike">
                <a:solidFill>
                  <a:schemeClr val="dk1"/>
                </a:solidFill>
                <a:latin typeface="Arial"/>
                <a:ea typeface="Arial"/>
                <a:cs typeface="Arial"/>
                <a:sym typeface="Arial"/>
              </a:rPr>
            </a:br>
            <a:br>
              <a:rPr b="0" i="0" lang="en-US" sz="2800" u="none" cap="none" strike="noStrike">
                <a:solidFill>
                  <a:schemeClr val="dk1"/>
                </a:solidFill>
                <a:latin typeface="Arial"/>
                <a:ea typeface="Arial"/>
                <a:cs typeface="Arial"/>
                <a:sym typeface="Arial"/>
              </a:rPr>
            </a:br>
            <a:endParaRPr b="1" i="0" sz="2800" u="none" cap="none" strike="noStrike">
              <a:solidFill>
                <a:schemeClr val="dk1"/>
              </a:solidFill>
              <a:latin typeface="Arial"/>
              <a:ea typeface="Arial"/>
              <a:cs typeface="Arial"/>
              <a:sym typeface="Arial"/>
            </a:endParaRPr>
          </a:p>
        </p:txBody>
      </p:sp>
      <p:sp>
        <p:nvSpPr>
          <p:cNvPr id="197" name="Shape 197"/>
          <p:cNvSpPr txBox="1"/>
          <p:nvPr>
            <p:ph idx="1" type="body"/>
          </p:nvPr>
        </p:nvSpPr>
        <p:spPr>
          <a:xfrm>
            <a:off x="311700" y="1152474"/>
            <a:ext cx="8520600" cy="3900373"/>
          </a:xfrm>
          <a:prstGeom prst="rect">
            <a:avLst/>
          </a:prstGeom>
          <a:noFill/>
          <a:ln>
            <a:noFill/>
          </a:ln>
        </p:spPr>
        <p:txBody>
          <a:bodyPr anchorCtr="0" anchor="t" bIns="91425" lIns="91425" spcFirstLastPara="1" rIns="91425" wrap="square" tIns="91425">
            <a:noAutofit/>
          </a:bodyPr>
          <a:lstStyle/>
          <a:p>
            <a:pPr indent="0" lvl="1" marL="274320" marR="0" rtl="0" algn="l">
              <a:lnSpc>
                <a:spcPct val="100000"/>
              </a:lnSpc>
              <a:spcBef>
                <a:spcPts val="1000"/>
              </a:spcBef>
              <a:spcAft>
                <a:spcPts val="0"/>
              </a:spcAft>
              <a:buClr>
                <a:schemeClr val="dk2"/>
              </a:buClr>
              <a:buSzPts val="1400"/>
              <a:buFont typeface="Arial"/>
              <a:buNone/>
            </a:pPr>
            <a:r>
              <a:rPr b="0" i="0" lang="en-US" sz="1400" u="none" cap="none" strike="noStrike">
                <a:solidFill>
                  <a:schemeClr val="dk2"/>
                </a:solidFill>
                <a:latin typeface="Arial"/>
                <a:ea typeface="Arial"/>
                <a:cs typeface="Arial"/>
                <a:sym typeface="Arial"/>
              </a:rPr>
              <a:t>The high-level concurrency features introduced with version 5.0 of the Java platform. Most of these features are implemented in the new java.util.concurrent packages. There are also new concurrent data structures in the Java Collections Framework.</a:t>
            </a:r>
            <a:endParaRPr/>
          </a:p>
          <a:p>
            <a:pPr indent="-342900" lvl="0" marL="457200" marR="0" rtl="0" algn="l">
              <a:lnSpc>
                <a:spcPct val="115000"/>
              </a:lnSpc>
              <a:spcBef>
                <a:spcPts val="600"/>
              </a:spcBef>
              <a:spcAft>
                <a:spcPts val="0"/>
              </a:spcAft>
              <a:buClr>
                <a:schemeClr val="dk2"/>
              </a:buClr>
              <a:buSzPts val="1800"/>
              <a:buFont typeface="Noto Sans Symbols"/>
              <a:buChar char="▪"/>
            </a:pPr>
            <a:r>
              <a:rPr b="0" i="0" lang="en-US" sz="1200" u="sng" cap="none" strike="noStrike">
                <a:solidFill>
                  <a:schemeClr val="hlink"/>
                </a:solidFill>
                <a:latin typeface="Arial"/>
                <a:ea typeface="Arial"/>
                <a:cs typeface="Arial"/>
                <a:sym typeface="Arial"/>
                <a:hlinkClick r:id="rId3"/>
              </a:rPr>
              <a:t>Lock objects</a:t>
            </a:r>
            <a:r>
              <a:rPr b="0" i="0" lang="en-US" sz="1200" u="none" cap="none" strike="noStrike">
                <a:solidFill>
                  <a:schemeClr val="dk2"/>
                </a:solidFill>
                <a:latin typeface="Arial"/>
                <a:ea typeface="Arial"/>
                <a:cs typeface="Arial"/>
                <a:sym typeface="Arial"/>
              </a:rPr>
              <a:t> support locking idioms that simplify many concurrent applications.</a:t>
            </a:r>
            <a:endParaRPr/>
          </a:p>
          <a:p>
            <a:pPr indent="-342900" lvl="0" marL="457200" marR="0" rtl="0" algn="l">
              <a:lnSpc>
                <a:spcPct val="115000"/>
              </a:lnSpc>
              <a:spcBef>
                <a:spcPts val="0"/>
              </a:spcBef>
              <a:spcAft>
                <a:spcPts val="0"/>
              </a:spcAft>
              <a:buClr>
                <a:schemeClr val="dk2"/>
              </a:buClr>
              <a:buSzPts val="1800"/>
              <a:buFont typeface="Noto Sans Symbols"/>
              <a:buChar char="▪"/>
            </a:pPr>
            <a:r>
              <a:rPr b="0" i="0" lang="en-US" sz="1200" u="sng" cap="none" strike="noStrike">
                <a:solidFill>
                  <a:schemeClr val="hlink"/>
                </a:solidFill>
                <a:latin typeface="Arial"/>
                <a:ea typeface="Arial"/>
                <a:cs typeface="Arial"/>
                <a:sym typeface="Arial"/>
                <a:hlinkClick r:id="rId4"/>
              </a:rPr>
              <a:t>Executors</a:t>
            </a:r>
            <a:r>
              <a:rPr b="0" i="0" lang="en-US" sz="1200" u="none" cap="none" strike="noStrike">
                <a:solidFill>
                  <a:schemeClr val="dk2"/>
                </a:solidFill>
                <a:latin typeface="Arial"/>
                <a:ea typeface="Arial"/>
                <a:cs typeface="Arial"/>
                <a:sym typeface="Arial"/>
              </a:rPr>
              <a:t> define a high-level API for launching and managing threads. Executor implementations provided by java.util.concurrent provide thread pool management suitable for large-scale applications.</a:t>
            </a:r>
            <a:endParaRPr/>
          </a:p>
          <a:p>
            <a:pPr indent="-342900" lvl="0" marL="457200" marR="0" rtl="0" algn="l">
              <a:lnSpc>
                <a:spcPct val="115000"/>
              </a:lnSpc>
              <a:spcBef>
                <a:spcPts val="0"/>
              </a:spcBef>
              <a:spcAft>
                <a:spcPts val="0"/>
              </a:spcAft>
              <a:buClr>
                <a:schemeClr val="dk2"/>
              </a:buClr>
              <a:buSzPts val="1800"/>
              <a:buFont typeface="Noto Sans Symbols"/>
              <a:buChar char="▪"/>
            </a:pPr>
            <a:r>
              <a:rPr b="0" i="0" lang="en-US" sz="1200" u="sng" cap="none" strike="noStrike">
                <a:solidFill>
                  <a:schemeClr val="hlink"/>
                </a:solidFill>
                <a:latin typeface="Arial"/>
                <a:ea typeface="Arial"/>
                <a:cs typeface="Arial"/>
                <a:sym typeface="Arial"/>
                <a:hlinkClick r:id="rId5"/>
              </a:rPr>
              <a:t>Concurrent collections</a:t>
            </a:r>
            <a:r>
              <a:rPr b="0" i="0" lang="en-US" sz="1200" u="none" cap="none" strike="noStrike">
                <a:solidFill>
                  <a:schemeClr val="dk2"/>
                </a:solidFill>
                <a:latin typeface="Arial"/>
                <a:ea typeface="Arial"/>
                <a:cs typeface="Arial"/>
                <a:sym typeface="Arial"/>
              </a:rPr>
              <a:t> make it easier to manage large collections of data, and can greatly reduce the need for synchronization.</a:t>
            </a:r>
            <a:endParaRPr/>
          </a:p>
          <a:p>
            <a:pPr indent="-342900" lvl="0" marL="457200" marR="0" rtl="0" algn="l">
              <a:lnSpc>
                <a:spcPct val="115000"/>
              </a:lnSpc>
              <a:spcBef>
                <a:spcPts val="0"/>
              </a:spcBef>
              <a:spcAft>
                <a:spcPts val="0"/>
              </a:spcAft>
              <a:buClr>
                <a:schemeClr val="dk2"/>
              </a:buClr>
              <a:buSzPts val="1800"/>
              <a:buFont typeface="Noto Sans Symbols"/>
              <a:buChar char="▪"/>
            </a:pPr>
            <a:r>
              <a:rPr b="0" i="0" lang="en-US" sz="1200" u="sng" cap="none" strike="noStrike">
                <a:solidFill>
                  <a:schemeClr val="hlink"/>
                </a:solidFill>
                <a:latin typeface="Arial"/>
                <a:ea typeface="Arial"/>
                <a:cs typeface="Arial"/>
                <a:sym typeface="Arial"/>
                <a:hlinkClick r:id="rId6"/>
              </a:rPr>
              <a:t>Atomic variables</a:t>
            </a:r>
            <a:r>
              <a:rPr b="0" i="0" lang="en-US" sz="1200" u="none" cap="none" strike="noStrike">
                <a:solidFill>
                  <a:schemeClr val="dk2"/>
                </a:solidFill>
                <a:latin typeface="Arial"/>
                <a:ea typeface="Arial"/>
                <a:cs typeface="Arial"/>
                <a:sym typeface="Arial"/>
              </a:rPr>
              <a:t> have features that minimize synchronization and help avoid memory consistency errors.</a:t>
            </a:r>
            <a:endParaRPr/>
          </a:p>
          <a:p>
            <a:pPr indent="-342900" lvl="0" marL="457200" marR="0" rtl="0" algn="l">
              <a:lnSpc>
                <a:spcPct val="115000"/>
              </a:lnSpc>
              <a:spcBef>
                <a:spcPts val="0"/>
              </a:spcBef>
              <a:spcAft>
                <a:spcPts val="0"/>
              </a:spcAft>
              <a:buClr>
                <a:schemeClr val="dk2"/>
              </a:buClr>
              <a:buSzPts val="1800"/>
              <a:buFont typeface="Noto Sans Symbols"/>
              <a:buChar char="▪"/>
            </a:pPr>
            <a:r>
              <a:rPr b="0" i="0" lang="en-US" sz="1200" u="sng" cap="none" strike="noStrike">
                <a:solidFill>
                  <a:schemeClr val="hlink"/>
                </a:solidFill>
                <a:latin typeface="Arial"/>
                <a:ea typeface="Arial"/>
                <a:cs typeface="Arial"/>
                <a:sym typeface="Arial"/>
                <a:hlinkClick r:id="rId7"/>
              </a:rPr>
              <a:t>ThreadLocalRandom</a:t>
            </a:r>
            <a:r>
              <a:rPr b="0" i="0" lang="en-US" sz="1200" u="none" cap="none" strike="noStrike">
                <a:solidFill>
                  <a:schemeClr val="dk2"/>
                </a:solidFill>
                <a:latin typeface="Arial"/>
                <a:ea typeface="Arial"/>
                <a:cs typeface="Arial"/>
                <a:sym typeface="Arial"/>
              </a:rPr>
              <a:t> (in JDK 7) provides efficient generation of pseudorandom numbers from multiple threads.</a:t>
            </a:r>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1" i="0" sz="8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600"/>
              </a:spcBef>
              <a:spcAft>
                <a:spcPts val="0"/>
              </a:spcAft>
              <a:buClr>
                <a:schemeClr val="dk2"/>
              </a:buClr>
              <a:buSzPts val="1400"/>
              <a:buFont typeface="Noto Sans Symbols"/>
              <a:buNone/>
            </a:pPr>
            <a:r>
              <a:t/>
            </a:r>
            <a:endParaRPr b="0" i="1" sz="1200" u="none" cap="none" strike="noStrike">
              <a:solidFill>
                <a:schemeClr val="dk2"/>
              </a:solidFill>
              <a:latin typeface="Arial"/>
              <a:ea typeface="Arial"/>
              <a:cs typeface="Arial"/>
              <a:sym typeface="Arial"/>
            </a:endParaRPr>
          </a:p>
          <a:p>
            <a:pPr indent="0" lvl="1" marL="274320" marR="0" rtl="0" algn="l">
              <a:lnSpc>
                <a:spcPct val="100000"/>
              </a:lnSpc>
              <a:spcBef>
                <a:spcPts val="1000"/>
              </a:spcBef>
              <a:spcAft>
                <a:spcPts val="0"/>
              </a:spcAft>
              <a:buClr>
                <a:schemeClr val="dk2"/>
              </a:buClr>
              <a:buSzPts val="1400"/>
              <a:buFont typeface="Arial"/>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98" name="Shape 198"/>
          <p:cNvPicPr preferRelativeResize="0"/>
          <p:nvPr/>
        </p:nvPicPr>
        <p:blipFill rotWithShape="1">
          <a:blip r:embed="rId8">
            <a:alphaModFix/>
          </a:blip>
          <a:srcRect b="30847" l="0" r="0" t="30708"/>
          <a:stretch/>
        </p:blipFill>
        <p:spPr>
          <a:xfrm>
            <a:off x="8425175" y="4866750"/>
            <a:ext cx="718826" cy="276625"/>
          </a:xfrm>
          <a:prstGeom prst="rect">
            <a:avLst/>
          </a:prstGeom>
          <a:noFill/>
          <a:ln>
            <a:noFill/>
          </a:ln>
        </p:spPr>
      </p:pic>
      <p:sp>
        <p:nvSpPr>
          <p:cNvPr id="199" name="Shape 19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205" name="Shape 2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1" marL="457200" marR="0" rtl="0" algn="l">
              <a:lnSpc>
                <a:spcPct val="115000"/>
              </a:lnSpc>
              <a:spcBef>
                <a:spcPts val="0"/>
              </a:spcBef>
              <a:spcAft>
                <a:spcPts val="1600"/>
              </a:spcAft>
              <a:buClr>
                <a:schemeClr val="dk2"/>
              </a:buClr>
              <a:buSzPts val="1400"/>
              <a:buFont typeface="Arial"/>
              <a:buNone/>
            </a:pPr>
            <a:r>
              <a:t/>
            </a:r>
            <a:endParaRPr b="0" i="0" sz="1400" u="none" cap="none" strike="noStrike">
              <a:solidFill>
                <a:schemeClr val="dk2"/>
              </a:solidFill>
              <a:latin typeface="Arial"/>
              <a:ea typeface="Arial"/>
              <a:cs typeface="Arial"/>
              <a:sym typeface="Arial"/>
            </a:endParaRPr>
          </a:p>
        </p:txBody>
      </p:sp>
      <p:pic>
        <p:nvPicPr>
          <p:cNvPr id="206" name="Shape 206"/>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207" name="Shape 207"/>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208" name="Shape 208"/>
          <p:cNvPicPr preferRelativeResize="0"/>
          <p:nvPr/>
        </p:nvPicPr>
        <p:blipFill rotWithShape="1">
          <a:blip r:embed="rId4">
            <a:alphaModFix/>
          </a:blip>
          <a:srcRect b="0" l="0" r="0" t="0"/>
          <a:stretch/>
        </p:blipFill>
        <p:spPr>
          <a:xfrm>
            <a:off x="1657883" y="1352342"/>
            <a:ext cx="6161518" cy="30166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Exception handing in java</a:t>
            </a:r>
            <a:endParaRPr b="1" i="0" sz="2800" u="none" cap="none" strike="noStrike">
              <a:solidFill>
                <a:schemeClr val="dk1"/>
              </a:solidFill>
              <a:latin typeface="Arial"/>
              <a:ea typeface="Arial"/>
              <a:cs typeface="Arial"/>
              <a:sym typeface="Arial"/>
            </a:endParaRPr>
          </a:p>
        </p:txBody>
      </p:sp>
      <p:sp>
        <p:nvSpPr>
          <p:cNvPr id="63" name="Shape 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800"/>
              <a:buFont typeface="Noto Sans Symbols"/>
              <a:buChar char="❑"/>
            </a:pPr>
            <a:r>
              <a:rPr b="1" i="0" lang="en-US" sz="1800" u="none" cap="none" strike="noStrike">
                <a:solidFill>
                  <a:schemeClr val="dk2"/>
                </a:solidFill>
                <a:latin typeface="Arial"/>
                <a:ea typeface="Arial"/>
                <a:cs typeface="Arial"/>
                <a:sym typeface="Arial"/>
              </a:rPr>
              <a:t>Exception?</a:t>
            </a:r>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Exception is abnormal condition that arised at run time</a:t>
            </a:r>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Event that disrupts the normal flow of the program</a:t>
            </a:r>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It is object which thrown at runtime</a:t>
            </a:r>
            <a:endParaRPr b="1" i="0" sz="14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800"/>
              <a:buFont typeface="Noto Sans Symbols"/>
              <a:buChar char="❑"/>
            </a:pPr>
            <a:r>
              <a:rPr b="1" i="0" lang="en-US" sz="1800" u="none" cap="none" strike="noStrike">
                <a:solidFill>
                  <a:schemeClr val="dk2"/>
                </a:solidFill>
                <a:latin typeface="Arial"/>
                <a:ea typeface="Arial"/>
                <a:cs typeface="Arial"/>
                <a:sym typeface="Arial"/>
              </a:rPr>
              <a:t>Exception Handing</a:t>
            </a:r>
            <a:endParaRPr b="1" i="0" sz="1800" u="none" cap="none" strike="noStrike">
              <a:solidFill>
                <a:schemeClr val="dk2"/>
              </a:solidFill>
              <a:latin typeface="Arial"/>
              <a:ea typeface="Arial"/>
              <a:cs typeface="Arial"/>
              <a:sym typeface="Arial"/>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Exception Handing is merchanism to handle runtime errors</a:t>
            </a:r>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Normal flow of the application can be maintained</a:t>
            </a:r>
            <a:endParaRPr/>
          </a:p>
          <a:p>
            <a:pPr indent="-285750" lvl="1" marL="742950" marR="0" rtl="0" algn="l">
              <a:lnSpc>
                <a:spcPct val="100000"/>
              </a:lnSpc>
              <a:spcBef>
                <a:spcPts val="1600"/>
              </a:spcBef>
              <a:spcAft>
                <a:spcPts val="0"/>
              </a:spcAft>
              <a:buClr>
                <a:schemeClr val="dk2"/>
              </a:buClr>
              <a:buSzPts val="1400"/>
              <a:buFont typeface="Noto Sans Symbols"/>
              <a:buChar char="❑"/>
            </a:pPr>
            <a:r>
              <a:rPr b="1" i="0" lang="en-US" sz="1400" u="none" cap="none" strike="noStrike">
                <a:solidFill>
                  <a:schemeClr val="dk2"/>
                </a:solidFill>
                <a:latin typeface="Arial"/>
                <a:ea typeface="Arial"/>
                <a:cs typeface="Arial"/>
                <a:sym typeface="Arial"/>
              </a:rPr>
              <a:t>Exception handling done with the exception object</a:t>
            </a:r>
            <a:endParaRPr b="1" i="0" sz="14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1600"/>
              </a:spcAft>
              <a:buClr>
                <a:schemeClr val="dk2"/>
              </a:buClr>
              <a:buSzPts val="1800"/>
              <a:buFont typeface="Arial"/>
              <a:buNone/>
            </a:pPr>
            <a:r>
              <a:t/>
            </a:r>
            <a:endParaRPr b="0" i="0" sz="1800" u="none" cap="none" strike="noStrike">
              <a:solidFill>
                <a:srgbClr val="0070C0"/>
              </a:solidFill>
              <a:latin typeface="Arial"/>
              <a:ea typeface="Arial"/>
              <a:cs typeface="Arial"/>
              <a:sym typeface="Arial"/>
            </a:endParaRPr>
          </a:p>
        </p:txBody>
      </p:sp>
      <p:grpSp>
        <p:nvGrpSpPr>
          <p:cNvPr id="64" name="Shape 64"/>
          <p:cNvGrpSpPr/>
          <p:nvPr/>
        </p:nvGrpSpPr>
        <p:grpSpPr>
          <a:xfrm>
            <a:off x="8425175" y="4731928"/>
            <a:ext cx="718875" cy="411447"/>
            <a:chOff x="8425175" y="4731928"/>
            <a:chExt cx="718875" cy="411447"/>
          </a:xfrm>
        </p:grpSpPr>
        <p:pic>
          <p:nvPicPr>
            <p:cNvPr id="65" name="Shape 6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66" name="Shape 6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grpSp>
      <p:pic>
        <p:nvPicPr>
          <p:cNvPr id="67" name="Shape 67"/>
          <p:cNvPicPr preferRelativeResize="0"/>
          <p:nvPr/>
        </p:nvPicPr>
        <p:blipFill rotWithShape="1">
          <a:blip r:embed="rId4">
            <a:alphaModFix/>
          </a:blip>
          <a:srcRect b="0" l="0" r="0" t="0"/>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Types of errors</a:t>
            </a:r>
            <a:endParaRPr b="1" i="0" sz="2800" u="none" cap="none" strike="noStrike">
              <a:solidFill>
                <a:schemeClr val="dk1"/>
              </a:solidFill>
              <a:latin typeface="Arial"/>
              <a:ea typeface="Arial"/>
              <a:cs typeface="Arial"/>
              <a:sym typeface="Arial"/>
            </a:endParaRPr>
          </a:p>
        </p:txBody>
      </p:sp>
      <p:sp>
        <p:nvSpPr>
          <p:cNvPr id="73" name="Shape 73"/>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50000"/>
              </a:lnSpc>
              <a:spcBef>
                <a:spcPts val="10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There are three categories of error:</a:t>
            </a:r>
            <a:endParaRPr b="1" i="0" sz="1200" u="none" cap="none" strike="noStrike">
              <a:solidFill>
                <a:schemeClr val="dk2"/>
              </a:solidFill>
              <a:latin typeface="Arial"/>
              <a:ea typeface="Arial"/>
              <a:cs typeface="Arial"/>
              <a:sym typeface="Arial"/>
            </a:endParaRPr>
          </a:p>
          <a:p>
            <a:pPr indent="-285749" lvl="1" marL="560070" marR="0" rtl="0" algn="l">
              <a:lnSpc>
                <a:spcPct val="15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Syntax Error</a:t>
            </a:r>
            <a:r>
              <a:rPr b="0" i="0" lang="en-US" sz="1200" u="none" cap="none" strike="noStrike">
                <a:solidFill>
                  <a:schemeClr val="dk2"/>
                </a:solidFill>
                <a:latin typeface="Arial"/>
                <a:ea typeface="Arial"/>
                <a:cs typeface="Arial"/>
                <a:sym typeface="Arial"/>
              </a:rPr>
              <a:t> – arise because the rule of the language have not been followed. They are detected by the compiler</a:t>
            </a:r>
            <a:endParaRPr/>
          </a:p>
          <a:p>
            <a:pPr indent="-285749" lvl="1" marL="560070" marR="0" rtl="0" algn="l">
              <a:lnSpc>
                <a:spcPct val="15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Runtime Error</a:t>
            </a:r>
            <a:r>
              <a:rPr b="0" i="0" lang="en-US" sz="1200" u="none" cap="none" strike="noStrike">
                <a:solidFill>
                  <a:schemeClr val="dk2"/>
                </a:solidFill>
                <a:latin typeface="Arial"/>
                <a:ea typeface="Arial"/>
                <a:cs typeface="Arial"/>
                <a:sym typeface="Arial"/>
              </a:rPr>
              <a:t> – occur while the program is running if the environment detect an operation that is impossible carry out</a:t>
            </a:r>
            <a:endParaRPr/>
          </a:p>
          <a:p>
            <a:pPr indent="-285749" lvl="1" marL="560070" marR="0" rtl="0" algn="l">
              <a:lnSpc>
                <a:spcPct val="15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Logic Error</a:t>
            </a:r>
            <a:r>
              <a:rPr b="0" i="0" lang="en-US" sz="1200" u="none" cap="none" strike="noStrike">
                <a:solidFill>
                  <a:schemeClr val="dk2"/>
                </a:solidFill>
                <a:latin typeface="Arial"/>
                <a:ea typeface="Arial"/>
                <a:cs typeface="Arial"/>
                <a:sym typeface="Arial"/>
              </a:rPr>
              <a:t> – occur when a program doesn’t perform the way is was intended to</a:t>
            </a:r>
            <a:endParaRPr/>
          </a:p>
          <a:p>
            <a:pPr indent="0" lvl="1" marL="274320" marR="0" rtl="0" algn="l">
              <a:lnSpc>
                <a:spcPct val="150000"/>
              </a:lnSpc>
              <a:spcBef>
                <a:spcPts val="10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Java are three types of exceptions: </a:t>
            </a:r>
            <a:endParaRPr/>
          </a:p>
          <a:p>
            <a:pPr indent="-285749" lvl="1" marL="560070" marR="0" rtl="0" algn="l">
              <a:lnSpc>
                <a:spcPct val="15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Checked exception – are checked at compile-time</a:t>
            </a:r>
            <a:endParaRPr/>
          </a:p>
          <a:p>
            <a:pPr indent="-285749" lvl="1" marL="560070" marR="0" rtl="0" algn="l">
              <a:lnSpc>
                <a:spcPct val="15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Unchecked Exception – are not checked at compile time rather they are checked at runtime</a:t>
            </a:r>
            <a:endParaRPr/>
          </a:p>
          <a:p>
            <a:pPr indent="-285749" lvl="1" marL="560070" marR="0" rtl="0" algn="l">
              <a:lnSpc>
                <a:spcPct val="150000"/>
              </a:lnSpc>
              <a:spcBef>
                <a:spcPts val="1000"/>
              </a:spcBef>
              <a:spcAft>
                <a:spcPts val="0"/>
              </a:spcAft>
              <a:buClr>
                <a:schemeClr val="dk2"/>
              </a:buClr>
              <a:buSzPts val="1400"/>
              <a:buFont typeface="Noto Sans Symbols"/>
              <a:buChar char="▪"/>
            </a:pPr>
            <a:r>
              <a:rPr b="0" i="0" lang="en-US" sz="1200" u="none" cap="none" strike="noStrike">
                <a:solidFill>
                  <a:schemeClr val="dk2"/>
                </a:solidFill>
                <a:latin typeface="Arial"/>
                <a:ea typeface="Arial"/>
                <a:cs typeface="Arial"/>
                <a:sym typeface="Arial"/>
              </a:rPr>
              <a:t>Error</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74" name="Shape 7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75" name="Shape 7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Types of errors</a:t>
            </a:r>
            <a:endParaRPr b="1" i="0" sz="2800" u="none" cap="none" strike="noStrike">
              <a:solidFill>
                <a:schemeClr val="dk1"/>
              </a:solidFill>
              <a:latin typeface="Arial"/>
              <a:ea typeface="Arial"/>
              <a:cs typeface="Arial"/>
              <a:sym typeface="Arial"/>
            </a:endParaRPr>
          </a:p>
        </p:txBody>
      </p:sp>
      <p:sp>
        <p:nvSpPr>
          <p:cNvPr id="81" name="Shape 81"/>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00000"/>
              </a:lnSpc>
              <a:spcBef>
                <a:spcPts val="10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Checked exception</a:t>
            </a:r>
            <a:endParaRPr b="1" i="0"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Part of the method signature</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Compile type checking</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Requires programmer to handle the exception or declare the method as thrown exception</a:t>
            </a:r>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E.g. </a:t>
            </a:r>
            <a:r>
              <a:rPr b="1" i="1" lang="en-US" sz="1200" u="none" cap="none" strike="noStrike">
                <a:solidFill>
                  <a:schemeClr val="dk2"/>
                </a:solidFill>
                <a:latin typeface="Arial"/>
                <a:ea typeface="Arial"/>
                <a:cs typeface="Arial"/>
                <a:sym typeface="Arial"/>
              </a:rPr>
              <a:t>FileNotFoundException</a:t>
            </a:r>
            <a:endParaRPr b="1" i="0" sz="1200" u="none" cap="none" strike="noStrike">
              <a:solidFill>
                <a:schemeClr val="dk2"/>
              </a:solidFill>
              <a:latin typeface="Arial"/>
              <a:ea typeface="Arial"/>
              <a:cs typeface="Arial"/>
              <a:sym typeface="Arial"/>
            </a:endParaRPr>
          </a:p>
          <a:p>
            <a:pPr indent="0" lvl="1" marL="274320" marR="0" rtl="0" algn="l">
              <a:lnSpc>
                <a:spcPct val="100000"/>
              </a:lnSpc>
              <a:spcBef>
                <a:spcPts val="16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Checked exception</a:t>
            </a:r>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No need to declare the exception in method signature</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No compile time checking</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Usually indicate programming error</a:t>
            </a:r>
            <a:endParaRPr b="0" i="1"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E.g. </a:t>
            </a:r>
            <a:r>
              <a:rPr b="1" i="1" lang="en-US" sz="1200" u="none" cap="none" strike="noStrike">
                <a:solidFill>
                  <a:schemeClr val="dk2"/>
                </a:solidFill>
                <a:latin typeface="Arial"/>
                <a:ea typeface="Arial"/>
                <a:cs typeface="Arial"/>
                <a:sym typeface="Arial"/>
              </a:rPr>
              <a:t>NullPointerException</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82" name="Shape 82"/>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83" name="Shape 83"/>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Types of errors</a:t>
            </a:r>
            <a:endParaRPr b="1" i="0" sz="2800" u="none" cap="none" strike="noStrike">
              <a:solidFill>
                <a:schemeClr val="dk1"/>
              </a:solidFill>
              <a:latin typeface="Arial"/>
              <a:ea typeface="Arial"/>
              <a:cs typeface="Arial"/>
              <a:sym typeface="Arial"/>
            </a:endParaRPr>
          </a:p>
        </p:txBody>
      </p:sp>
      <p:sp>
        <p:nvSpPr>
          <p:cNvPr id="89" name="Shape 89"/>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00000"/>
              </a:lnSpc>
              <a:spcBef>
                <a:spcPts val="10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Error</a:t>
            </a:r>
            <a:endParaRPr b="1" i="0"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Indicate error in the underlying JVM</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6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Error are external to the application</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Application does not usually have to deal with these class of Exception</a:t>
            </a:r>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E.g. </a:t>
            </a:r>
            <a:r>
              <a:rPr b="1" i="1" lang="en-US" sz="1200" u="none" cap="none" strike="noStrike">
                <a:solidFill>
                  <a:schemeClr val="dk2"/>
                </a:solidFill>
                <a:latin typeface="Arial"/>
                <a:ea typeface="Arial"/>
                <a:cs typeface="Arial"/>
                <a:sym typeface="Arial"/>
              </a:rPr>
              <a:t>OutOfMemoryError</a:t>
            </a:r>
            <a:endParaRPr b="1" i="0" sz="1200" u="none" cap="none" strike="noStrike">
              <a:solidFill>
                <a:schemeClr val="dk2"/>
              </a:solidFill>
              <a:latin typeface="Arial"/>
              <a:ea typeface="Arial"/>
              <a:cs typeface="Arial"/>
              <a:sym typeface="Arial"/>
            </a:endParaRPr>
          </a:p>
          <a:p>
            <a:pPr indent="0" lvl="1" marL="274320" marR="0" rtl="0" algn="l">
              <a:lnSpc>
                <a:spcPct val="100000"/>
              </a:lnSpc>
              <a:spcBef>
                <a:spcPts val="1600"/>
              </a:spcBef>
              <a:spcAft>
                <a:spcPts val="0"/>
              </a:spcAft>
              <a:buClr>
                <a:schemeClr val="dk2"/>
              </a:buClr>
              <a:buSzPts val="1400"/>
              <a:buFont typeface="Arial"/>
              <a:buNone/>
            </a:pPr>
            <a:r>
              <a:rPr b="1" i="0" lang="en-US" sz="1200" u="none" cap="none" strike="noStrike">
                <a:solidFill>
                  <a:schemeClr val="dk2"/>
                </a:solidFill>
                <a:latin typeface="Arial"/>
                <a:ea typeface="Arial"/>
                <a:cs typeface="Arial"/>
                <a:sym typeface="Arial"/>
              </a:rPr>
              <a:t>When to throw exceptions</a:t>
            </a:r>
            <a:endParaRPr b="1"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Exceptions indicate a broken contract</a:t>
            </a:r>
            <a:endParaRPr/>
          </a:p>
          <a:p>
            <a:pPr indent="-285750" lvl="2" marL="1017270" marR="0" rtl="0" algn="l">
              <a:lnSpc>
                <a:spcPct val="100000"/>
              </a:lnSpc>
              <a:spcBef>
                <a:spcPts val="4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Precondition</a:t>
            </a:r>
            <a:endParaRPr/>
          </a:p>
          <a:p>
            <a:pPr indent="-285750" lvl="2" marL="1017270" marR="0" rtl="0" algn="l">
              <a:lnSpc>
                <a:spcPct val="100000"/>
              </a:lnSpc>
              <a:spcBef>
                <a:spcPts val="4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Postcondition</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Your method encounters an abnormal condition that it can’t handle</a:t>
            </a:r>
            <a:endParaRPr b="0" i="0" sz="1200" u="none" cap="none" strike="noStrike">
              <a:solidFill>
                <a:schemeClr val="dk2"/>
              </a:solidFill>
              <a:latin typeface="Arial"/>
              <a:ea typeface="Arial"/>
              <a:cs typeface="Arial"/>
              <a:sym typeface="Arial"/>
            </a:endParaRPr>
          </a:p>
          <a:p>
            <a:pPr indent="-285749" lvl="1" marL="560070" marR="0" rtl="0" algn="l">
              <a:lnSpc>
                <a:spcPct val="100000"/>
              </a:lnSpc>
              <a:spcBef>
                <a:spcPts val="1000"/>
              </a:spcBef>
              <a:spcAft>
                <a:spcPts val="0"/>
              </a:spcAft>
              <a:buClr>
                <a:schemeClr val="dk2"/>
              </a:buClr>
              <a:buSzPts val="1400"/>
              <a:buFont typeface="Noto Sans Symbols"/>
              <a:buChar char="▪"/>
            </a:pPr>
            <a:r>
              <a:rPr b="0" i="1" lang="en-US" sz="1200" u="none" cap="none" strike="noStrike">
                <a:solidFill>
                  <a:schemeClr val="dk2"/>
                </a:solidFill>
                <a:latin typeface="Arial"/>
                <a:ea typeface="Arial"/>
                <a:cs typeface="Arial"/>
                <a:sym typeface="Arial"/>
              </a:rPr>
              <a:t>If your method is unable to fulfill its contract, throw either a checked or unchecked exception</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90" name="Shape 90"/>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91" name="Shape 91"/>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Exception Type Hierachy</a:t>
            </a:r>
            <a:endParaRPr b="1" i="0" sz="2800" u="none" cap="none" strike="noStrike">
              <a:solidFill>
                <a:schemeClr val="dk1"/>
              </a:solidFill>
              <a:latin typeface="Arial"/>
              <a:ea typeface="Arial"/>
              <a:cs typeface="Arial"/>
              <a:sym typeface="Arial"/>
            </a:endParaRPr>
          </a:p>
        </p:txBody>
      </p:sp>
      <p:sp>
        <p:nvSpPr>
          <p:cNvPr id="97" name="Shape 97"/>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50000"/>
              </a:lnSpc>
              <a:spcBef>
                <a:spcPts val="1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98" name="Shape 98"/>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99" name="Shape 99"/>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00" name="Shape 100"/>
          <p:cNvPicPr preferRelativeResize="0"/>
          <p:nvPr/>
        </p:nvPicPr>
        <p:blipFill rotWithShape="1">
          <a:blip r:embed="rId4">
            <a:alphaModFix/>
          </a:blip>
          <a:srcRect b="0" l="0" r="0" t="0"/>
          <a:stretch/>
        </p:blipFill>
        <p:spPr>
          <a:xfrm>
            <a:off x="1370068" y="1186284"/>
            <a:ext cx="7055069" cy="39135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Exception Lifecycle</a:t>
            </a:r>
            <a:endParaRPr/>
          </a:p>
        </p:txBody>
      </p:sp>
      <p:sp>
        <p:nvSpPr>
          <p:cNvPr id="106" name="Shape 106"/>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After an exception object is created, it is handed off to the runtime system (</a:t>
            </a:r>
            <a:r>
              <a:rPr b="0" i="1" lang="en-US" sz="1400" u="none" cap="none" strike="noStrike">
                <a:solidFill>
                  <a:schemeClr val="dk2"/>
                </a:solidFill>
                <a:latin typeface="Arial"/>
                <a:ea typeface="Arial"/>
                <a:cs typeface="Arial"/>
                <a:sym typeface="Arial"/>
              </a:rPr>
              <a:t>thrown</a:t>
            </a:r>
            <a:r>
              <a:rPr b="0" i="0" lang="en-US" sz="1400" u="none" cap="none" strike="noStrike">
                <a:solidFill>
                  <a:schemeClr val="dk2"/>
                </a:solidFill>
                <a:latin typeface="Arial"/>
                <a:ea typeface="Arial"/>
                <a:cs typeface="Arial"/>
                <a:sym typeface="Arial"/>
              </a:rPr>
              <a:t>).</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The runtime system attempts to find a handler for the exception by backtracking the ordered list of methods that had been called.</a:t>
            </a:r>
            <a:endParaRPr/>
          </a:p>
          <a:p>
            <a:pPr indent="-317500" lvl="1" marL="914400" marR="0" rtl="0" algn="l">
              <a:lnSpc>
                <a:spcPct val="115000"/>
              </a:lnSpc>
              <a:spcBef>
                <a:spcPts val="160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This is known as the </a:t>
            </a:r>
            <a:r>
              <a:rPr b="0" i="1" lang="en-US" sz="1400" u="none" cap="none" strike="noStrike">
                <a:solidFill>
                  <a:schemeClr val="dk2"/>
                </a:solidFill>
                <a:latin typeface="Arial"/>
                <a:ea typeface="Arial"/>
                <a:cs typeface="Arial"/>
                <a:sym typeface="Arial"/>
              </a:rPr>
              <a:t>call stack</a:t>
            </a:r>
            <a:r>
              <a:rPr b="0" i="0" lang="en-US" sz="1400" u="none" cap="none" strike="noStrike">
                <a:solidFill>
                  <a:schemeClr val="dk2"/>
                </a:solidFill>
                <a:latin typeface="Arial"/>
                <a:ea typeface="Arial"/>
                <a:cs typeface="Arial"/>
                <a:sym typeface="Arial"/>
              </a:rPr>
              <a:t>.</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If a handler is found, the exception is </a:t>
            </a:r>
            <a:r>
              <a:rPr b="0" i="1" lang="en-US" sz="1400" u="none" cap="none" strike="noStrike">
                <a:solidFill>
                  <a:schemeClr val="dk2"/>
                </a:solidFill>
                <a:latin typeface="Arial"/>
                <a:ea typeface="Arial"/>
                <a:cs typeface="Arial"/>
                <a:sym typeface="Arial"/>
              </a:rPr>
              <a:t>caught</a:t>
            </a:r>
            <a:r>
              <a:rPr b="0" i="0" lang="en-US" sz="1400" u="none" cap="none" strike="noStrike">
                <a:solidFill>
                  <a:schemeClr val="dk2"/>
                </a:solidFill>
                <a:latin typeface="Arial"/>
                <a:ea typeface="Arial"/>
                <a:cs typeface="Arial"/>
                <a:sym typeface="Arial"/>
              </a:rPr>
              <a:t>.</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It is handled, or possibly re-thrown.</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If the handler is not found (the runtime backtracks all the way to the main() method), the exception stack trace is printed to the standard error channel (stderr) and the application aborts execution.</a:t>
            </a:r>
            <a:endParaRPr/>
          </a:p>
          <a:p>
            <a:pPr indent="0" lvl="0" marL="114300" marR="0" rtl="0" algn="l">
              <a:lnSpc>
                <a:spcPct val="115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For example:</a:t>
            </a:r>
            <a:endParaRPr/>
          </a:p>
          <a:p>
            <a:pPr indent="0" lvl="0" marL="114300" marR="0" rtl="0" algn="l">
              <a:lnSpc>
                <a:spcPct val="115000"/>
              </a:lnSpc>
              <a:spcBef>
                <a:spcPts val="0"/>
              </a:spcBef>
              <a:spcAft>
                <a:spcPts val="0"/>
              </a:spcAft>
              <a:buClr>
                <a:schemeClr val="dk2"/>
              </a:buClr>
              <a:buSzPts val="1800"/>
              <a:buFont typeface="Arial"/>
              <a:buNone/>
            </a:pPr>
            <a:r>
              <a:rPr b="1" i="1" lang="en-US" sz="1200" u="none" cap="none" strike="noStrike">
                <a:solidFill>
                  <a:schemeClr val="dk2"/>
                </a:solidFill>
                <a:latin typeface="Arial"/>
                <a:ea typeface="Arial"/>
                <a:cs typeface="Arial"/>
                <a:sym typeface="Arial"/>
              </a:rPr>
              <a:t>java ExceptionDemo 100 0 Exception in thread "main" java.lang.ArithmeticException: / by zero </a:t>
            </a:r>
            <a:endParaRPr b="1" i="1"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1" lang="en-US" sz="1200" u="none" cap="none" strike="noStrike">
                <a:solidFill>
                  <a:schemeClr val="dk2"/>
                </a:solidFill>
                <a:latin typeface="Arial"/>
                <a:ea typeface="Arial"/>
                <a:cs typeface="Arial"/>
                <a:sym typeface="Arial"/>
              </a:rPr>
              <a:t>at ExceptionDemo.divideInts(ExceptionDemo.java:21) </a:t>
            </a:r>
            <a:endParaRPr b="1" i="1"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1" lang="en-US" sz="1200" u="none" cap="none" strike="noStrike">
                <a:solidFill>
                  <a:schemeClr val="dk2"/>
                </a:solidFill>
                <a:latin typeface="Arial"/>
                <a:ea typeface="Arial"/>
                <a:cs typeface="Arial"/>
                <a:sym typeface="Arial"/>
              </a:rPr>
              <a:t>at ExceptionDemo.divideStrings(ExceptionDemo.java:17) </a:t>
            </a:r>
            <a:endParaRPr b="1" i="1"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1" lang="en-US" sz="1200" u="none" cap="none" strike="noStrike">
                <a:solidFill>
                  <a:schemeClr val="dk2"/>
                </a:solidFill>
                <a:latin typeface="Arial"/>
                <a:ea typeface="Arial"/>
                <a:cs typeface="Arial"/>
                <a:sym typeface="Arial"/>
              </a:rPr>
              <a:t>at ExceptionDemo.divideArray(ExceptionDemo.java:10) </a:t>
            </a:r>
            <a:endParaRPr b="1" i="1" sz="1200" u="none" cap="none" strike="noStrike">
              <a:solidFill>
                <a:schemeClr val="dk2"/>
              </a:solidFill>
              <a:latin typeface="Arial"/>
              <a:ea typeface="Arial"/>
              <a:cs typeface="Arial"/>
              <a:sym typeface="Arial"/>
            </a:endParaRPr>
          </a:p>
          <a:p>
            <a:pPr indent="0" lvl="0" marL="114300" marR="0" rtl="0" algn="l">
              <a:lnSpc>
                <a:spcPct val="115000"/>
              </a:lnSpc>
              <a:spcBef>
                <a:spcPts val="0"/>
              </a:spcBef>
              <a:spcAft>
                <a:spcPts val="0"/>
              </a:spcAft>
              <a:buClr>
                <a:schemeClr val="dk2"/>
              </a:buClr>
              <a:buSzPts val="1800"/>
              <a:buFont typeface="Arial"/>
              <a:buNone/>
            </a:pPr>
            <a:r>
              <a:rPr b="1" i="1" lang="en-US" sz="1200" u="none" cap="none" strike="noStrike">
                <a:solidFill>
                  <a:schemeClr val="dk2"/>
                </a:solidFill>
                <a:latin typeface="Arial"/>
                <a:ea typeface="Arial"/>
                <a:cs typeface="Arial"/>
                <a:sym typeface="Arial"/>
              </a:rPr>
              <a:t>at ExceptionDemo.main(ExceptionDemo.java:4)</a:t>
            </a:r>
            <a:endParaRPr b="1" i="1" sz="1200" u="none" cap="none" strike="noStrike">
              <a:solidFill>
                <a:schemeClr val="dk2"/>
              </a:solidFill>
              <a:latin typeface="Arial"/>
              <a:ea typeface="Arial"/>
              <a:cs typeface="Arial"/>
              <a:sym typeface="Arial"/>
            </a:endParaRPr>
          </a:p>
          <a:p>
            <a:pPr indent="-196849" lvl="1" marL="560070" marR="0" rtl="0" algn="l">
              <a:lnSpc>
                <a:spcPct val="100000"/>
              </a:lnSpc>
              <a:spcBef>
                <a:spcPts val="4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07" name="Shape 107"/>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08" name="Shape 108"/>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Handling Exceptions</a:t>
            </a:r>
            <a:endParaRPr/>
          </a:p>
        </p:txBody>
      </p:sp>
      <p:sp>
        <p:nvSpPr>
          <p:cNvPr id="114" name="Shape 114"/>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15" name="Shape 115"/>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16" name="Shape 116"/>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pic>
        <p:nvPicPr>
          <p:cNvPr id="117" name="Shape 117"/>
          <p:cNvPicPr preferRelativeResize="0"/>
          <p:nvPr/>
        </p:nvPicPr>
        <p:blipFill rotWithShape="1">
          <a:blip r:embed="rId4">
            <a:alphaModFix/>
          </a:blip>
          <a:srcRect b="0" l="0" r="0" t="0"/>
          <a:stretch/>
        </p:blipFill>
        <p:spPr>
          <a:xfrm>
            <a:off x="1591879" y="1228925"/>
            <a:ext cx="6385473" cy="37361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Throwing Exception</a:t>
            </a:r>
            <a:endParaRPr/>
          </a:p>
        </p:txBody>
      </p:sp>
      <p:sp>
        <p:nvSpPr>
          <p:cNvPr id="123" name="Shape 123"/>
          <p:cNvSpPr txBox="1"/>
          <p:nvPr>
            <p:ph idx="1" type="body"/>
          </p:nvPr>
        </p:nvSpPr>
        <p:spPr>
          <a:xfrm>
            <a:off x="311700" y="1152475"/>
            <a:ext cx="8520600" cy="381263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A method that generates an unhandled exception is said to </a:t>
            </a:r>
            <a:r>
              <a:rPr b="0" i="1" lang="en-US" sz="1400" u="none" cap="none" strike="noStrike">
                <a:solidFill>
                  <a:schemeClr val="dk2"/>
                </a:solidFill>
                <a:latin typeface="Arial"/>
                <a:ea typeface="Arial"/>
                <a:cs typeface="Arial"/>
                <a:sym typeface="Arial"/>
              </a:rPr>
              <a:t>throw</a:t>
            </a:r>
            <a:r>
              <a:rPr b="0" i="0" lang="en-US" sz="1400" u="none" cap="none" strike="noStrike">
                <a:solidFill>
                  <a:schemeClr val="dk2"/>
                </a:solidFill>
                <a:latin typeface="Arial"/>
                <a:ea typeface="Arial"/>
                <a:cs typeface="Arial"/>
                <a:sym typeface="Arial"/>
              </a:rPr>
              <a:t> an exception. That can happen because:</a:t>
            </a:r>
            <a:endParaRPr/>
          </a:p>
          <a:p>
            <a:pPr indent="-317500" lvl="1" marL="914400" marR="0" rtl="0" algn="l">
              <a:lnSpc>
                <a:spcPct val="100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It generates an exception to signal an exceptional condition, or</a:t>
            </a:r>
            <a:endParaRPr/>
          </a:p>
          <a:p>
            <a:pPr indent="-317500" lvl="1" marL="914400" marR="0" rtl="0" algn="l">
              <a:lnSpc>
                <a:spcPct val="100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A method it calls throws an exception</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Declare that your method throws the exception using the throws clause.</a:t>
            </a:r>
            <a:endParaRPr/>
          </a:p>
          <a:p>
            <a:pPr indent="-317500" lvl="1" marL="914400" marR="0" rtl="0" algn="l">
              <a:lnSpc>
                <a:spcPct val="115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This is required only for checked exceptions.</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Recommended: Document (in JavaDoc) that the method @throws the exception and under what circumstances.</a:t>
            </a:r>
            <a:endParaRPr/>
          </a:p>
          <a:p>
            <a:pPr indent="-342900" lvl="0" marL="457200" marR="0" rtl="0" algn="l">
              <a:lnSpc>
                <a:spcPct val="115000"/>
              </a:lnSpc>
              <a:spcBef>
                <a:spcPts val="0"/>
              </a:spcBef>
              <a:spcAft>
                <a:spcPts val="0"/>
              </a:spcAft>
              <a:buClr>
                <a:schemeClr val="dk2"/>
              </a:buClr>
              <a:buSzPts val="1800"/>
              <a:buFont typeface="Arial"/>
              <a:buChar char="●"/>
            </a:pPr>
            <a:r>
              <a:rPr b="0" i="0" lang="en-US" sz="1400" u="none" cap="none" strike="noStrike">
                <a:solidFill>
                  <a:schemeClr val="dk2"/>
                </a:solidFill>
                <a:latin typeface="Arial"/>
                <a:ea typeface="Arial"/>
                <a:cs typeface="Arial"/>
                <a:sym typeface="Arial"/>
              </a:rPr>
              <a:t>To generate an exceptional condition:</a:t>
            </a:r>
            <a:endParaRPr/>
          </a:p>
          <a:p>
            <a:pPr indent="-317500" lvl="1" marL="914400" marR="0" rtl="0" algn="l">
              <a:lnSpc>
                <a:spcPct val="100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Create an exception of the appropriate type. Use predefined exception types if possible, or create your own type if appropriate.</a:t>
            </a:r>
            <a:endParaRPr/>
          </a:p>
          <a:p>
            <a:pPr indent="-317500" lvl="1" marL="914400" marR="0" rtl="0" algn="l">
              <a:lnSpc>
                <a:spcPct val="100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Set the error message on the exception, if applicable.</a:t>
            </a:r>
            <a:endParaRPr/>
          </a:p>
          <a:p>
            <a:pPr indent="-317500" lvl="1" marL="914400" marR="0" rtl="0" algn="l">
              <a:lnSpc>
                <a:spcPct val="100000"/>
              </a:lnSpc>
              <a:spcBef>
                <a:spcPts val="400"/>
              </a:spcBef>
              <a:spcAft>
                <a:spcPts val="0"/>
              </a:spcAft>
              <a:buClr>
                <a:schemeClr val="dk2"/>
              </a:buClr>
              <a:buSzPts val="1400"/>
              <a:buFont typeface="Arial"/>
              <a:buChar char="○"/>
            </a:pPr>
            <a:r>
              <a:rPr b="0" i="0" lang="en-US" sz="1200" u="none" cap="none" strike="noStrike">
                <a:solidFill>
                  <a:schemeClr val="dk2"/>
                </a:solidFill>
                <a:latin typeface="Arial"/>
                <a:ea typeface="Arial"/>
                <a:cs typeface="Arial"/>
                <a:sym typeface="Arial"/>
              </a:rPr>
              <a:t>Execute a throw statement, providing the created exception as an argument.</a:t>
            </a:r>
            <a:endParaRPr/>
          </a:p>
          <a:p>
            <a:pPr indent="0" lvl="1" marL="274320" marR="0" rtl="0" algn="l">
              <a:lnSpc>
                <a:spcPct val="100000"/>
              </a:lnSpc>
              <a:spcBef>
                <a:spcPts val="1000"/>
              </a:spcBef>
              <a:spcAft>
                <a:spcPts val="0"/>
              </a:spcAft>
              <a:buClr>
                <a:schemeClr val="dk2"/>
              </a:buClr>
              <a:buSzPts val="1400"/>
              <a:buFont typeface="Arial"/>
              <a:buNone/>
            </a:pPr>
            <a:r>
              <a:t/>
            </a:r>
            <a:endParaRPr b="0" i="1"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1" i="0" sz="1200" u="none" cap="none" strike="noStrike">
              <a:solidFill>
                <a:schemeClr val="dk2"/>
              </a:solidFill>
              <a:latin typeface="Arial"/>
              <a:ea typeface="Arial"/>
              <a:cs typeface="Arial"/>
              <a:sym typeface="Arial"/>
            </a:endParaRPr>
          </a:p>
          <a:p>
            <a:pPr indent="-196849" lvl="1" marL="560070" marR="0" rtl="0" algn="l">
              <a:lnSpc>
                <a:spcPct val="100000"/>
              </a:lnSpc>
              <a:spcBef>
                <a:spcPts val="1000"/>
              </a:spcBef>
              <a:spcAft>
                <a:spcPts val="0"/>
              </a:spcAft>
              <a:buClr>
                <a:schemeClr val="dk2"/>
              </a:buClr>
              <a:buSzPts val="1400"/>
              <a:buFont typeface="Noto Sans Symbols"/>
              <a:buNone/>
            </a:pPr>
            <a:r>
              <a:t/>
            </a:r>
            <a:endParaRPr b="0" i="0" sz="1200" u="none" cap="none" strike="noStrike">
              <a:solidFill>
                <a:srgbClr val="00717D"/>
              </a:solidFill>
              <a:latin typeface="Arial"/>
              <a:ea typeface="Arial"/>
              <a:cs typeface="Arial"/>
              <a:sym typeface="Arial"/>
            </a:endParaRPr>
          </a:p>
          <a:p>
            <a:pPr indent="-196850" lvl="1" marL="742950" marR="0" rtl="0" algn="l">
              <a:lnSpc>
                <a:spcPct val="115000"/>
              </a:lnSpc>
              <a:spcBef>
                <a:spcPts val="2000"/>
              </a:spcBef>
              <a:spcAft>
                <a:spcPts val="0"/>
              </a:spcAft>
              <a:buClr>
                <a:schemeClr val="dk2"/>
              </a:buClr>
              <a:buSzPts val="1400"/>
              <a:buFont typeface="Arial"/>
              <a:buNone/>
            </a:pPr>
            <a:r>
              <a:t/>
            </a:r>
            <a:endParaRPr b="0" i="0" sz="1200" u="none" cap="none" strike="noStrike">
              <a:solidFill>
                <a:schemeClr val="dk2"/>
              </a:solidFill>
              <a:latin typeface="Arial"/>
              <a:ea typeface="Arial"/>
              <a:cs typeface="Arial"/>
              <a:sym typeface="Arial"/>
            </a:endParaRPr>
          </a:p>
          <a:p>
            <a:pPr indent="-171450" lvl="0" marL="285750" marR="0" rtl="0" algn="l">
              <a:lnSpc>
                <a:spcPct val="115000"/>
              </a:lnSpc>
              <a:spcBef>
                <a:spcPts val="1600"/>
              </a:spcBef>
              <a:spcAft>
                <a:spcPts val="1600"/>
              </a:spcAft>
              <a:buClr>
                <a:schemeClr val="dk2"/>
              </a:buClr>
              <a:buSzPts val="1800"/>
              <a:buFont typeface="Arial"/>
              <a:buNone/>
            </a:pPr>
            <a:r>
              <a:t/>
            </a:r>
            <a:endParaRPr b="0" i="0" sz="1600" u="none" cap="none" strike="noStrike">
              <a:solidFill>
                <a:schemeClr val="dk2"/>
              </a:solidFill>
              <a:latin typeface="Arial"/>
              <a:ea typeface="Arial"/>
              <a:cs typeface="Arial"/>
              <a:sym typeface="Arial"/>
            </a:endParaRPr>
          </a:p>
        </p:txBody>
      </p:sp>
      <p:pic>
        <p:nvPicPr>
          <p:cNvPr id="124" name="Shape 124"/>
          <p:cNvPicPr preferRelativeResize="0"/>
          <p:nvPr/>
        </p:nvPicPr>
        <p:blipFill rotWithShape="1">
          <a:blip r:embed="rId3">
            <a:alphaModFix/>
          </a:blip>
          <a:srcRect b="30847" l="0" r="0" t="30708"/>
          <a:stretch/>
        </p:blipFill>
        <p:spPr>
          <a:xfrm>
            <a:off x="8425175" y="4866750"/>
            <a:ext cx="718826" cy="276625"/>
          </a:xfrm>
          <a:prstGeom prst="rect">
            <a:avLst/>
          </a:prstGeom>
          <a:noFill/>
          <a:ln>
            <a:noFill/>
          </a:ln>
        </p:spPr>
      </p:pic>
      <p:sp>
        <p:nvSpPr>
          <p:cNvPr id="125" name="Shape 125"/>
          <p:cNvSpPr txBox="1"/>
          <p:nvPr/>
        </p:nvSpPr>
        <p:spPr>
          <a:xfrm>
            <a:off x="8425250" y="4731928"/>
            <a:ext cx="718800" cy="150300"/>
          </a:xfrm>
          <a:prstGeom prst="rect">
            <a:avLst/>
          </a:prstGeom>
          <a:solidFill>
            <a:srgbClr val="DDA44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rgbClr val="FFFFFF"/>
                </a:solidFill>
                <a:latin typeface="Open Sans"/>
                <a:ea typeface="Open Sans"/>
                <a:cs typeface="Open Sans"/>
                <a:sym typeface="Open Sans"/>
              </a:rPr>
              <a:t>‹#›</a:t>
            </a:fld>
            <a:endParaRPr b="0" i="0" sz="600" u="none" cap="none" strike="noStrike">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