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ce8214d80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3ce8214d80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ce8214d80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3ce8214d80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ce8214d80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ce8214d80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ce8214d80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ce8214d80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https://www.tutorialspoint.com/design_pattern/mvc_pattern.htm</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ce8214d80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ce8214d80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test online → https://www.javatpoint.com/directload.jsp?val=92</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ce8214d80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ce8214d80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ce8214d80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ce8214d80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7adae44a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3c7adae44a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ce8214d80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ce8214d8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e8214d80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3ce8214d8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ce8214d80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3ce8214d8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chemeClr val="dk1"/>
              </a:buClr>
              <a:buSzPts val="1100"/>
              <a:buChar char="-"/>
            </a:pPr>
            <a:r>
              <a:rPr lang="en-US">
                <a:solidFill>
                  <a:schemeClr val="dk1"/>
                </a:solidFill>
              </a:rPr>
              <a:t>Considered to be </a:t>
            </a:r>
            <a:r>
              <a:rPr b="1" lang="en-US">
                <a:solidFill>
                  <a:schemeClr val="dk1"/>
                </a:solidFill>
              </a:rPr>
              <a:t>three-tiered </a:t>
            </a:r>
            <a:r>
              <a:rPr lang="en-US">
                <a:solidFill>
                  <a:schemeClr val="dk1"/>
                </a:solidFill>
              </a:rPr>
              <a:t>applications because they are </a:t>
            </a:r>
            <a:r>
              <a:rPr b="1" lang="en-US">
                <a:solidFill>
                  <a:schemeClr val="dk1"/>
                </a:solidFill>
              </a:rPr>
              <a:t>distributed over three locations</a:t>
            </a:r>
            <a:endParaRPr b="1">
              <a:solidFill>
                <a:schemeClr val="dk1"/>
              </a:solidFill>
            </a:endParaRPr>
          </a:p>
          <a:p>
            <a:pPr indent="-298450" lvl="0" marL="457200" marR="0" rtl="0" algn="l">
              <a:lnSpc>
                <a:spcPct val="100000"/>
              </a:lnSpc>
              <a:spcBef>
                <a:spcPts val="0"/>
              </a:spcBef>
              <a:spcAft>
                <a:spcPts val="0"/>
              </a:spcAft>
              <a:buClr>
                <a:schemeClr val="dk1"/>
              </a:buClr>
              <a:buSzPts val="1100"/>
              <a:buChar char="-"/>
            </a:pPr>
            <a:r>
              <a:rPr lang="en-US">
                <a:solidFill>
                  <a:schemeClr val="dk1"/>
                </a:solidFill>
              </a:rPr>
              <a:t>Three-tiered applications that run in this way </a:t>
            </a:r>
            <a:r>
              <a:rPr b="1" lang="en-US">
                <a:solidFill>
                  <a:schemeClr val="dk1"/>
                </a:solidFill>
              </a:rPr>
              <a:t>extend the standard two-tiered</a:t>
            </a:r>
            <a:r>
              <a:rPr lang="en-US">
                <a:solidFill>
                  <a:schemeClr val="dk1"/>
                </a:solidFill>
              </a:rPr>
              <a:t> client-and-server model by placing a </a:t>
            </a:r>
            <a:r>
              <a:rPr b="1" lang="en-US">
                <a:solidFill>
                  <a:schemeClr val="dk1"/>
                </a:solidFill>
              </a:rPr>
              <a:t>multithreaded application server</a:t>
            </a:r>
            <a:r>
              <a:rPr lang="en-US">
                <a:solidFill>
                  <a:schemeClr val="dk1"/>
                </a:solidFill>
              </a:rPr>
              <a:t> between the client application and back-end storage.</a:t>
            </a:r>
            <a:endParaRPr>
              <a:solidFill>
                <a:schemeClr val="dk1"/>
              </a:solidFill>
            </a:endParaRPr>
          </a:p>
          <a:p>
            <a:pPr indent="-298450" lvl="0" marL="457200" marR="0" rtl="0" algn="l">
              <a:lnSpc>
                <a:spcPct val="100000"/>
              </a:lnSpc>
              <a:spcBef>
                <a:spcPts val="0"/>
              </a:spcBef>
              <a:spcAft>
                <a:spcPts val="0"/>
              </a:spcAft>
              <a:buClr>
                <a:schemeClr val="dk1"/>
              </a:buClr>
              <a:buSzPts val="1100"/>
              <a:buChar char="-"/>
            </a:pPr>
            <a:r>
              <a:rPr lang="en-US">
                <a:solidFill>
                  <a:schemeClr val="dk1"/>
                </a:solidFill>
              </a:rPr>
              <a:t>Refference https://javaee.github.io/tutorial/overview004.html</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ce8214d80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3ce8214d80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e8214d80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ce8214d8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ce8214d80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3ce8214d80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e8214d80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ce8214d80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43483" y="852678"/>
            <a:ext cx="7875171" cy="1412756"/>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en-US" sz="2800" u="none" cap="none" strike="noStrike">
                <a:solidFill>
                  <a:schemeClr val="dk1"/>
                </a:solidFill>
                <a:latin typeface="Arial"/>
                <a:ea typeface="Arial"/>
                <a:cs typeface="Arial"/>
                <a:sym typeface="Arial"/>
              </a:rPr>
              <a:t>Bài </a:t>
            </a:r>
            <a:r>
              <a:rPr b="1" lang="en-US" sz="2800"/>
              <a:t>13</a:t>
            </a:r>
            <a:r>
              <a:rPr b="1" i="0" lang="en-US" sz="2800" u="none" cap="none" strike="noStrike">
                <a:solidFill>
                  <a:schemeClr val="dk1"/>
                </a:solidFill>
                <a:latin typeface="Arial"/>
                <a:ea typeface="Arial"/>
                <a:cs typeface="Arial"/>
                <a:sym typeface="Arial"/>
              </a:rPr>
              <a:t>: </a:t>
            </a:r>
            <a:r>
              <a:rPr b="1" lang="en-US" sz="2800"/>
              <a:t>Spring Basic</a:t>
            </a:r>
            <a:endParaRPr b="1" i="0" sz="2800" u="none" cap="none" strike="noStrike">
              <a:solidFill>
                <a:schemeClr val="dk1"/>
              </a:solidFill>
              <a:latin typeface="Arial"/>
              <a:ea typeface="Arial"/>
              <a:cs typeface="Arial"/>
              <a:sym typeface="Arial"/>
            </a:endParaRPr>
          </a:p>
        </p:txBody>
      </p:sp>
      <p:sp>
        <p:nvSpPr>
          <p:cNvPr id="55" name="Google Shape;55;p13"/>
          <p:cNvSpPr txBox="1"/>
          <p:nvPr>
            <p:ph idx="1" type="subTitle"/>
          </p:nvPr>
        </p:nvSpPr>
        <p:spPr>
          <a:xfrm>
            <a:off x="311700" y="2834124"/>
            <a:ext cx="8520600" cy="113966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Arial"/>
                <a:ea typeface="Arial"/>
                <a:cs typeface="Arial"/>
                <a:sym typeface="Arial"/>
              </a:rPr>
              <a:t>Giảng viên: Nguyễn </a:t>
            </a:r>
            <a:r>
              <a:rPr lang="en-US" sz="1600"/>
              <a:t>Quang Huy</a:t>
            </a:r>
            <a:endParaRPr/>
          </a:p>
          <a:p>
            <a:pPr indent="0" lvl="0" marL="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Arial"/>
                <a:ea typeface="Arial"/>
                <a:cs typeface="Arial"/>
                <a:sym typeface="Arial"/>
              </a:rPr>
              <a:t>Email: </a:t>
            </a:r>
            <a:r>
              <a:rPr lang="en-US" sz="1600"/>
              <a:t>HuyNQ12</a:t>
            </a:r>
            <a:r>
              <a:rPr b="0" i="0" lang="en-US" sz="1600" u="none" cap="none" strike="noStrike">
                <a:solidFill>
                  <a:schemeClr val="dk2"/>
                </a:solidFill>
                <a:latin typeface="Arial"/>
                <a:ea typeface="Arial"/>
                <a:cs typeface="Arial"/>
                <a:sym typeface="Arial"/>
              </a:rPr>
              <a:t>@topica.edu.vn</a:t>
            </a:r>
            <a:endParaRPr b="0" i="0" sz="1600" u="none" cap="none" strike="noStrike">
              <a:solidFill>
                <a:schemeClr val="dk2"/>
              </a:solidFill>
              <a:latin typeface="Arial"/>
              <a:ea typeface="Arial"/>
              <a:cs typeface="Arial"/>
              <a:sym typeface="Arial"/>
            </a:endParaRPr>
          </a:p>
        </p:txBody>
      </p:sp>
      <p:pic>
        <p:nvPicPr>
          <p:cNvPr id="56" name="Google Shape;56;p13"/>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57" name="Google Shape;57;p1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US" sz="2400"/>
              <a:t>Java EE - Business Components</a:t>
            </a:r>
            <a:endParaRPr b="1" sz="2400"/>
          </a:p>
          <a:p>
            <a:pPr indent="0" lvl="0" marL="0" rtl="0" algn="l">
              <a:spcBef>
                <a:spcPts val="0"/>
              </a:spcBef>
              <a:spcAft>
                <a:spcPts val="0"/>
              </a:spcAft>
              <a:buClr>
                <a:schemeClr val="dk1"/>
              </a:buClr>
              <a:buSzPts val="2800"/>
              <a:buFont typeface="Arial"/>
              <a:buNone/>
            </a:pPr>
            <a:r>
              <a:t/>
            </a:r>
            <a:endParaRPr b="1" sz="2400"/>
          </a:p>
        </p:txBody>
      </p:sp>
      <p:sp>
        <p:nvSpPr>
          <p:cNvPr id="137" name="Google Shape;137;p22"/>
          <p:cNvSpPr txBox="1"/>
          <p:nvPr>
            <p:ph idx="1" type="body"/>
          </p:nvPr>
        </p:nvSpPr>
        <p:spPr>
          <a:xfrm>
            <a:off x="311700" y="1152475"/>
            <a:ext cx="49764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chemeClr val="dk1"/>
              </a:buClr>
              <a:buSzPts val="1400"/>
              <a:buFont typeface="Noto Sans Symbols"/>
              <a:buChar char="❑"/>
            </a:pPr>
            <a:r>
              <a:rPr lang="en-US" sz="1400">
                <a:solidFill>
                  <a:schemeClr val="dk1"/>
                </a:solidFill>
              </a:rPr>
              <a:t>Business code, which is logic that solves or meets the needs of a particular business domain such as banking, retail, or finance, is handled by enterprise beans running in either the business tier or the web tier</a:t>
            </a:r>
            <a:endParaRPr sz="1200">
              <a:solidFill>
                <a:schemeClr val="dk1"/>
              </a:solidFill>
            </a:endParaRPr>
          </a:p>
        </p:txBody>
      </p:sp>
      <p:grpSp>
        <p:nvGrpSpPr>
          <p:cNvPr id="138" name="Google Shape;138;p22"/>
          <p:cNvGrpSpPr/>
          <p:nvPr/>
        </p:nvGrpSpPr>
        <p:grpSpPr>
          <a:xfrm>
            <a:off x="8425175" y="4731928"/>
            <a:ext cx="718875" cy="411446"/>
            <a:chOff x="8425175" y="4731928"/>
            <a:chExt cx="718875" cy="411446"/>
          </a:xfrm>
        </p:grpSpPr>
        <p:pic>
          <p:nvPicPr>
            <p:cNvPr id="139" name="Google Shape;139;p22"/>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40" name="Google Shape;140;p22"/>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pic>
        <p:nvPicPr>
          <p:cNvPr id="141" name="Google Shape;141;p22"/>
          <p:cNvPicPr preferRelativeResize="0"/>
          <p:nvPr/>
        </p:nvPicPr>
        <p:blipFill>
          <a:blip r:embed="rId4">
            <a:alphaModFix/>
          </a:blip>
          <a:stretch>
            <a:fillRect/>
          </a:stretch>
        </p:blipFill>
        <p:spPr>
          <a:xfrm>
            <a:off x="5440500" y="1170125"/>
            <a:ext cx="3257028" cy="34094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US" sz="2400"/>
              <a:t>Java EE - Enterprise Information System Tier</a:t>
            </a:r>
            <a:endParaRPr b="1" i="0" sz="2400" u="none" cap="none" strike="noStrike">
              <a:solidFill>
                <a:schemeClr val="dk1"/>
              </a:solidFill>
              <a:latin typeface="Arial"/>
              <a:ea typeface="Arial"/>
              <a:cs typeface="Arial"/>
              <a:sym typeface="Arial"/>
            </a:endParaRPr>
          </a:p>
        </p:txBody>
      </p:sp>
      <p:sp>
        <p:nvSpPr>
          <p:cNvPr id="147" name="Google Shape;147;p23"/>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400">
                <a:solidFill>
                  <a:srgbClr val="000000"/>
                </a:solidFill>
              </a:rPr>
              <a:t>The enterprise information system tier handles EIS software and includes enterprise infrastructure systems, such as enterprise resource planning (ERP), mainframe transaction processing, database systems, and other legacy information systems. For example, Java EE application components might need access to enterprise information systems for database connectivity.</a:t>
            </a:r>
            <a:endParaRPr sz="1400">
              <a:solidFill>
                <a:srgbClr val="000000"/>
              </a:solidFill>
            </a:endParaRPr>
          </a:p>
        </p:txBody>
      </p:sp>
      <p:grpSp>
        <p:nvGrpSpPr>
          <p:cNvPr id="148" name="Google Shape;148;p23"/>
          <p:cNvGrpSpPr/>
          <p:nvPr/>
        </p:nvGrpSpPr>
        <p:grpSpPr>
          <a:xfrm>
            <a:off x="8425175" y="4731928"/>
            <a:ext cx="718875" cy="411446"/>
            <a:chOff x="8425175" y="4731928"/>
            <a:chExt cx="718875" cy="411446"/>
          </a:xfrm>
        </p:grpSpPr>
        <p:pic>
          <p:nvPicPr>
            <p:cNvPr id="149" name="Google Shape;149;p23"/>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50" name="Google Shape;150;p2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311700" y="1746625"/>
            <a:ext cx="8520600" cy="1180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US" sz="6400">
                <a:solidFill>
                  <a:srgbClr val="000000"/>
                </a:solidFill>
              </a:rPr>
              <a:t>What’s MVC?</a:t>
            </a:r>
            <a:endParaRPr sz="6400">
              <a:solidFill>
                <a:srgbClr val="000000"/>
              </a:solidFill>
            </a:endParaRPr>
          </a:p>
        </p:txBody>
      </p:sp>
      <p:grpSp>
        <p:nvGrpSpPr>
          <p:cNvPr id="156" name="Google Shape;156;p24"/>
          <p:cNvGrpSpPr/>
          <p:nvPr/>
        </p:nvGrpSpPr>
        <p:grpSpPr>
          <a:xfrm>
            <a:off x="8425175" y="4731928"/>
            <a:ext cx="718875" cy="411446"/>
            <a:chOff x="8425175" y="4731928"/>
            <a:chExt cx="718875" cy="411446"/>
          </a:xfrm>
        </p:grpSpPr>
        <p:pic>
          <p:nvPicPr>
            <p:cNvPr id="157" name="Google Shape;157;p24"/>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58" name="Google Shape;158;p24"/>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US" sz="2400"/>
              <a:t>MVC pattern</a:t>
            </a:r>
            <a:endParaRPr b="1" sz="2400"/>
          </a:p>
          <a:p>
            <a:pPr indent="0" lvl="0" marL="0" rtl="0" algn="l">
              <a:spcBef>
                <a:spcPts val="0"/>
              </a:spcBef>
              <a:spcAft>
                <a:spcPts val="0"/>
              </a:spcAft>
              <a:buClr>
                <a:schemeClr val="dk1"/>
              </a:buClr>
              <a:buSzPts val="2800"/>
              <a:buFont typeface="Arial"/>
              <a:buNone/>
            </a:pPr>
            <a:r>
              <a:t/>
            </a:r>
            <a:endParaRPr b="1" sz="2400"/>
          </a:p>
        </p:txBody>
      </p:sp>
      <p:sp>
        <p:nvSpPr>
          <p:cNvPr id="164" name="Google Shape;164;p25"/>
          <p:cNvSpPr txBox="1"/>
          <p:nvPr>
            <p:ph idx="1" type="body"/>
          </p:nvPr>
        </p:nvSpPr>
        <p:spPr>
          <a:xfrm>
            <a:off x="311700" y="1152475"/>
            <a:ext cx="5169000" cy="347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200">
                <a:solidFill>
                  <a:srgbClr val="000000"/>
                </a:solidFill>
              </a:rPr>
              <a:t>Stand for Model-View-Controller</a:t>
            </a:r>
            <a:endParaRPr sz="1200">
              <a:solidFill>
                <a:srgbClr val="000000"/>
              </a:solidFill>
            </a:endParaRPr>
          </a:p>
          <a:p>
            <a:pPr indent="-304800" lvl="0" marL="457200" marR="0" rtl="0" algn="l">
              <a:lnSpc>
                <a:spcPct val="115000"/>
              </a:lnSpc>
              <a:spcBef>
                <a:spcPts val="0"/>
              </a:spcBef>
              <a:spcAft>
                <a:spcPts val="0"/>
              </a:spcAft>
              <a:buClr>
                <a:srgbClr val="000000"/>
              </a:buClr>
              <a:buSzPts val="1200"/>
              <a:buChar char="●"/>
            </a:pPr>
            <a:r>
              <a:rPr lang="en-US" sz="1200">
                <a:solidFill>
                  <a:srgbClr val="000000"/>
                </a:solidFill>
              </a:rPr>
              <a:t>Model</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represents an object or JAVA POJO carrying data</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can also have logic to update controller if its data changes</a:t>
            </a:r>
            <a:endParaRPr sz="1200">
              <a:solidFill>
                <a:srgbClr val="000000"/>
              </a:solidFill>
            </a:endParaRPr>
          </a:p>
          <a:p>
            <a:pPr indent="-304800" lvl="0" marL="457200" marR="0" rtl="0" algn="l">
              <a:lnSpc>
                <a:spcPct val="115000"/>
              </a:lnSpc>
              <a:spcBef>
                <a:spcPts val="0"/>
              </a:spcBef>
              <a:spcAft>
                <a:spcPts val="0"/>
              </a:spcAft>
              <a:buClr>
                <a:srgbClr val="000000"/>
              </a:buClr>
              <a:buSzPts val="1200"/>
              <a:buChar char="●"/>
            </a:pPr>
            <a:r>
              <a:rPr lang="en-US" sz="1200">
                <a:solidFill>
                  <a:srgbClr val="000000"/>
                </a:solidFill>
              </a:rPr>
              <a:t>View</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represents the visualization of the data that model contains</a:t>
            </a:r>
            <a:endParaRPr sz="1200">
              <a:solidFill>
                <a:srgbClr val="000000"/>
              </a:solidFill>
            </a:endParaRPr>
          </a:p>
          <a:p>
            <a:pPr indent="-304800" lvl="0" marL="457200" marR="0" rtl="0" algn="l">
              <a:lnSpc>
                <a:spcPct val="115000"/>
              </a:lnSpc>
              <a:spcBef>
                <a:spcPts val="0"/>
              </a:spcBef>
              <a:spcAft>
                <a:spcPts val="0"/>
              </a:spcAft>
              <a:buClr>
                <a:srgbClr val="000000"/>
              </a:buClr>
              <a:buSzPts val="1200"/>
              <a:buChar char="●"/>
            </a:pPr>
            <a:r>
              <a:rPr lang="en-US" sz="1200">
                <a:solidFill>
                  <a:srgbClr val="000000"/>
                </a:solidFill>
              </a:rPr>
              <a:t>Controller </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acts on both model and view</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controls the data flow into model object and updates the view whenever data changes</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keeps view and model separate</a:t>
            </a:r>
            <a:endParaRPr sz="1200">
              <a:solidFill>
                <a:srgbClr val="000000"/>
              </a:solidFill>
            </a:endParaRPr>
          </a:p>
        </p:txBody>
      </p:sp>
      <p:grpSp>
        <p:nvGrpSpPr>
          <p:cNvPr id="165" name="Google Shape;165;p25"/>
          <p:cNvGrpSpPr/>
          <p:nvPr/>
        </p:nvGrpSpPr>
        <p:grpSpPr>
          <a:xfrm>
            <a:off x="8425175" y="4731928"/>
            <a:ext cx="718875" cy="411446"/>
            <a:chOff x="8425175" y="4731928"/>
            <a:chExt cx="718875" cy="411446"/>
          </a:xfrm>
        </p:grpSpPr>
        <p:pic>
          <p:nvPicPr>
            <p:cNvPr id="166" name="Google Shape;166;p25"/>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67" name="Google Shape;167;p25"/>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pic>
        <p:nvPicPr>
          <p:cNvPr id="168" name="Google Shape;168;p25"/>
          <p:cNvPicPr preferRelativeResize="0"/>
          <p:nvPr/>
        </p:nvPicPr>
        <p:blipFill>
          <a:blip r:embed="rId4">
            <a:alphaModFix/>
          </a:blip>
          <a:stretch>
            <a:fillRect/>
          </a:stretch>
        </p:blipFill>
        <p:spPr>
          <a:xfrm>
            <a:off x="5633100" y="1170125"/>
            <a:ext cx="3358500" cy="21837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idx="1" type="body"/>
          </p:nvPr>
        </p:nvSpPr>
        <p:spPr>
          <a:xfrm>
            <a:off x="311700" y="1746625"/>
            <a:ext cx="8520600" cy="1180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US" sz="6400">
                <a:solidFill>
                  <a:srgbClr val="000000"/>
                </a:solidFill>
              </a:rPr>
              <a:t>What’s WEB MVC?</a:t>
            </a:r>
            <a:endParaRPr sz="6400">
              <a:solidFill>
                <a:srgbClr val="000000"/>
              </a:solidFill>
            </a:endParaRPr>
          </a:p>
        </p:txBody>
      </p:sp>
      <p:grpSp>
        <p:nvGrpSpPr>
          <p:cNvPr id="174" name="Google Shape;174;p26"/>
          <p:cNvGrpSpPr/>
          <p:nvPr/>
        </p:nvGrpSpPr>
        <p:grpSpPr>
          <a:xfrm>
            <a:off x="8425175" y="4731928"/>
            <a:ext cx="718875" cy="411446"/>
            <a:chOff x="8425175" y="4731928"/>
            <a:chExt cx="718875" cy="411446"/>
          </a:xfrm>
        </p:grpSpPr>
        <p:pic>
          <p:nvPicPr>
            <p:cNvPr id="175" name="Google Shape;175;p26"/>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76" name="Google Shape;176;p2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7"/>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82" name="Google Shape;182;p27"/>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83" name="Google Shape;183;p27"/>
          <p:cNvPicPr preferRelativeResize="0"/>
          <p:nvPr/>
        </p:nvPicPr>
        <p:blipFill>
          <a:blip r:embed="rId4">
            <a:alphaModFix/>
          </a:blip>
          <a:stretch>
            <a:fillRect/>
          </a:stretch>
        </p:blipFill>
        <p:spPr>
          <a:xfrm>
            <a:off x="1476375" y="666750"/>
            <a:ext cx="6191250" cy="381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8"/>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89" name="Google Shape;189;p2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90" name="Google Shape;190;p28"/>
          <p:cNvPicPr preferRelativeResize="0"/>
          <p:nvPr/>
        </p:nvPicPr>
        <p:blipFill rotWithShape="1">
          <a:blip r:embed="rId4">
            <a:alphaModFix/>
          </a:blip>
          <a:srcRect b="0" l="0" r="0" t="0"/>
          <a:stretch/>
        </p:blipFill>
        <p:spPr>
          <a:xfrm>
            <a:off x="1491246" y="1063417"/>
            <a:ext cx="6161518" cy="30166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Task</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196" name="Google Shape;196;p29"/>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Build an Vietnamese - English dictionary application use Java EE</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US">
                <a:solidFill>
                  <a:srgbClr val="000000"/>
                </a:solidFill>
              </a:rPr>
              <a:t>Business requirements:</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Allow user search by type in textbox then show result in table</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Allow admin import data for dictionary by upload new file</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Allow search by “tiếng Việt có dấu hoặc không dấu”</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Technical requirement</a:t>
            </a:r>
            <a:endParaRPr sz="1200">
              <a:solidFill>
                <a:srgbClr val="000000"/>
              </a:solidFill>
            </a:endParaRPr>
          </a:p>
          <a:p>
            <a:pPr indent="-304800" lvl="2" marL="1371600" marR="0" rtl="0" algn="l">
              <a:lnSpc>
                <a:spcPct val="115000"/>
              </a:lnSpc>
              <a:spcBef>
                <a:spcPts val="1600"/>
              </a:spcBef>
              <a:spcAft>
                <a:spcPts val="0"/>
              </a:spcAft>
              <a:buClr>
                <a:srgbClr val="000000"/>
              </a:buClr>
              <a:buSzPts val="1200"/>
              <a:buChar char="■"/>
            </a:pPr>
            <a:r>
              <a:rPr lang="en-US" sz="1200">
                <a:solidFill>
                  <a:srgbClr val="000000"/>
                </a:solidFill>
              </a:rPr>
              <a:t>Use GlassFish</a:t>
            </a:r>
            <a:endParaRPr sz="1200">
              <a:solidFill>
                <a:srgbClr val="000000"/>
              </a:solidFill>
            </a:endParaRPr>
          </a:p>
          <a:p>
            <a:pPr indent="-304800" lvl="2" marL="1371600" rtl="0" algn="l">
              <a:spcBef>
                <a:spcPts val="1600"/>
              </a:spcBef>
              <a:spcAft>
                <a:spcPts val="0"/>
              </a:spcAft>
              <a:buClr>
                <a:srgbClr val="000000"/>
              </a:buClr>
              <a:buSzPts val="1200"/>
              <a:buChar char="■"/>
            </a:pPr>
            <a:r>
              <a:rPr lang="en-US" sz="1200">
                <a:solidFill>
                  <a:schemeClr val="dk1"/>
                </a:solidFill>
              </a:rPr>
              <a:t>Dictionary store in MySQL</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Bonus: use </a:t>
            </a:r>
            <a:r>
              <a:rPr b="1" lang="en-US" sz="1200">
                <a:solidFill>
                  <a:srgbClr val="000000"/>
                </a:solidFill>
              </a:rPr>
              <a:t>JavaServer Faces</a:t>
            </a:r>
            <a:r>
              <a:rPr lang="en-US" sz="1200">
                <a:solidFill>
                  <a:srgbClr val="000000"/>
                </a:solidFill>
              </a:rPr>
              <a:t>, use </a:t>
            </a:r>
            <a:r>
              <a:rPr b="1" lang="en-US" sz="1200">
                <a:solidFill>
                  <a:srgbClr val="000000"/>
                </a:solidFill>
              </a:rPr>
              <a:t>Java Persistence API (JPA)</a:t>
            </a:r>
            <a:r>
              <a:rPr lang="en-US" sz="1200">
                <a:solidFill>
                  <a:srgbClr val="000000"/>
                </a:solidFill>
              </a:rPr>
              <a:t>, use &amp; explain </a:t>
            </a:r>
            <a:r>
              <a:rPr b="1" lang="en-US" sz="1200">
                <a:solidFill>
                  <a:srgbClr val="000000"/>
                </a:solidFill>
              </a:rPr>
              <a:t>Contexts and Dependency Injection for Java EE</a:t>
            </a:r>
            <a:r>
              <a:rPr lang="en-US" sz="1200">
                <a:solidFill>
                  <a:srgbClr val="000000"/>
                </a:solidFill>
              </a:rPr>
              <a:t>, use </a:t>
            </a:r>
            <a:r>
              <a:rPr b="1" lang="en-US" sz="1200">
                <a:solidFill>
                  <a:srgbClr val="000000"/>
                </a:solidFill>
              </a:rPr>
              <a:t>Java Authorization Contract for Containers</a:t>
            </a:r>
            <a:endParaRPr b="1"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p:txBody>
      </p:sp>
      <p:grpSp>
        <p:nvGrpSpPr>
          <p:cNvPr id="197" name="Google Shape;197;p29"/>
          <p:cNvGrpSpPr/>
          <p:nvPr/>
        </p:nvGrpSpPr>
        <p:grpSpPr>
          <a:xfrm>
            <a:off x="8425175" y="4731928"/>
            <a:ext cx="718875" cy="411446"/>
            <a:chOff x="8425175" y="4731928"/>
            <a:chExt cx="718875" cy="411446"/>
          </a:xfrm>
        </p:grpSpPr>
        <p:pic>
          <p:nvPicPr>
            <p:cNvPr id="198" name="Google Shape;198;p29"/>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99" name="Google Shape;199;p2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Differences between Java EE and Java SE</a:t>
            </a: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
        <p:nvSpPr>
          <p:cNvPr id="63" name="Google Shape;63;p14"/>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Java technology is both a </a:t>
            </a:r>
            <a:r>
              <a:rPr b="1" lang="en-US" sz="1400">
                <a:solidFill>
                  <a:srgbClr val="000000"/>
                </a:solidFill>
              </a:rPr>
              <a:t>programming language</a:t>
            </a:r>
            <a:r>
              <a:rPr lang="en-US" sz="1400">
                <a:solidFill>
                  <a:srgbClr val="000000"/>
                </a:solidFill>
              </a:rPr>
              <a:t> and a </a:t>
            </a:r>
            <a:r>
              <a:rPr b="1" lang="en-US" sz="1400">
                <a:solidFill>
                  <a:srgbClr val="000000"/>
                </a:solidFill>
              </a:rPr>
              <a:t>platform</a:t>
            </a:r>
            <a:endParaRPr sz="1400">
              <a:solidFill>
                <a:srgbClr val="000000"/>
              </a:solidFill>
            </a:endParaRPr>
          </a:p>
          <a:p>
            <a:pPr indent="-304800" lvl="1" marL="914400" marR="0" rtl="0" algn="l">
              <a:lnSpc>
                <a:spcPct val="115000"/>
              </a:lnSpc>
              <a:spcBef>
                <a:spcPts val="1600"/>
              </a:spcBef>
              <a:spcAft>
                <a:spcPts val="0"/>
              </a:spcAft>
              <a:buClr>
                <a:srgbClr val="000000"/>
              </a:buClr>
              <a:buSzPts val="1200"/>
              <a:buFont typeface="Noto Sans Symbols"/>
              <a:buChar char="○"/>
            </a:pPr>
            <a:r>
              <a:rPr lang="en-US" sz="1200">
                <a:solidFill>
                  <a:srgbClr val="000000"/>
                </a:solidFill>
              </a:rPr>
              <a:t>The Java </a:t>
            </a:r>
            <a:r>
              <a:rPr b="1" lang="en-US" sz="1200">
                <a:solidFill>
                  <a:srgbClr val="000000"/>
                </a:solidFill>
              </a:rPr>
              <a:t>programming language</a:t>
            </a:r>
            <a:r>
              <a:rPr lang="en-US" sz="1200">
                <a:solidFill>
                  <a:srgbClr val="000000"/>
                </a:solidFill>
              </a:rPr>
              <a:t> is a</a:t>
            </a:r>
            <a:r>
              <a:rPr b="1" lang="en-US" sz="1200">
                <a:solidFill>
                  <a:srgbClr val="000000"/>
                </a:solidFill>
              </a:rPr>
              <a:t> high-level object-oriented language</a:t>
            </a:r>
            <a:r>
              <a:rPr lang="en-US" sz="1200">
                <a:solidFill>
                  <a:srgbClr val="000000"/>
                </a:solidFill>
              </a:rPr>
              <a:t> that has a particular </a:t>
            </a:r>
            <a:r>
              <a:rPr b="1" lang="en-US" sz="1200">
                <a:solidFill>
                  <a:srgbClr val="000000"/>
                </a:solidFill>
              </a:rPr>
              <a:t>syntax </a:t>
            </a:r>
            <a:r>
              <a:rPr lang="en-US" sz="1200">
                <a:solidFill>
                  <a:srgbClr val="000000"/>
                </a:solidFill>
              </a:rPr>
              <a:t>and </a:t>
            </a:r>
            <a:r>
              <a:rPr b="1" lang="en-US" sz="1200">
                <a:solidFill>
                  <a:srgbClr val="000000"/>
                </a:solidFill>
              </a:rPr>
              <a:t>style</a:t>
            </a:r>
            <a:endParaRPr b="1"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A Java </a:t>
            </a:r>
            <a:r>
              <a:rPr b="1" lang="en-US" sz="1200">
                <a:solidFill>
                  <a:srgbClr val="000000"/>
                </a:solidFill>
              </a:rPr>
              <a:t>platform </a:t>
            </a:r>
            <a:r>
              <a:rPr lang="en-US" sz="1200">
                <a:solidFill>
                  <a:srgbClr val="000000"/>
                </a:solidFill>
              </a:rPr>
              <a:t>is a particular </a:t>
            </a:r>
            <a:r>
              <a:rPr b="1" lang="en-US" sz="1200">
                <a:solidFill>
                  <a:srgbClr val="000000"/>
                </a:solidFill>
              </a:rPr>
              <a:t>environment </a:t>
            </a:r>
            <a:r>
              <a:rPr lang="en-US" sz="1200">
                <a:solidFill>
                  <a:srgbClr val="000000"/>
                </a:solidFill>
              </a:rPr>
              <a:t>in which Java programming language applications run</a:t>
            </a:r>
            <a:endParaRPr sz="1200">
              <a:solidFill>
                <a:srgbClr val="000000"/>
              </a:solidFill>
            </a:endParaRPr>
          </a:p>
          <a:p>
            <a:pPr indent="-247650" lvl="0" marL="285750" marR="0" rtl="0" algn="l">
              <a:lnSpc>
                <a:spcPct val="115000"/>
              </a:lnSpc>
              <a:spcBef>
                <a:spcPts val="1600"/>
              </a:spcBef>
              <a:spcAft>
                <a:spcPts val="0"/>
              </a:spcAft>
              <a:buClr>
                <a:srgbClr val="000000"/>
              </a:buClr>
              <a:buSzPts val="1200"/>
              <a:buFont typeface="Noto Sans Symbols"/>
              <a:buChar char="❑"/>
            </a:pPr>
            <a:r>
              <a:rPr lang="en-US" sz="1200">
                <a:solidFill>
                  <a:srgbClr val="000000"/>
                </a:solidFill>
              </a:rPr>
              <a:t>There are four platforms of the Java programming language</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Standard Edition (Java SE)</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Enterprise Edition (Java EE)</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Micro Edition (Java ME)</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JavaFX</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p:txBody>
      </p:sp>
      <p:grpSp>
        <p:nvGrpSpPr>
          <p:cNvPr id="64" name="Google Shape;64;p14"/>
          <p:cNvGrpSpPr/>
          <p:nvPr/>
        </p:nvGrpSpPr>
        <p:grpSpPr>
          <a:xfrm>
            <a:off x="8425175" y="4731928"/>
            <a:ext cx="718875" cy="411446"/>
            <a:chOff x="8425175" y="4731928"/>
            <a:chExt cx="718875" cy="411446"/>
          </a:xfrm>
        </p:grpSpPr>
        <p:pic>
          <p:nvPicPr>
            <p:cNvPr id="65" name="Google Shape;65;p14"/>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66" name="Google Shape;66;p14"/>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The Java Programming Language Platforms</a:t>
            </a:r>
            <a:endParaRPr b="1" i="0" sz="2400" u="none" cap="none" strike="noStrike">
              <a:solidFill>
                <a:schemeClr val="dk1"/>
              </a:solidFill>
              <a:latin typeface="Arial"/>
              <a:ea typeface="Arial"/>
              <a:cs typeface="Arial"/>
              <a:sym typeface="Arial"/>
            </a:endParaRPr>
          </a:p>
        </p:txBody>
      </p:sp>
      <p:sp>
        <p:nvSpPr>
          <p:cNvPr id="72" name="Google Shape;72;p15"/>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Standard Edition</a:t>
            </a:r>
            <a:endParaRPr sz="1400">
              <a:solidFill>
                <a:srgbClr val="000000"/>
              </a:solidFill>
            </a:endParaRPr>
          </a:p>
          <a:p>
            <a:pPr indent="-304800" lvl="1" marL="914400" marR="0" rtl="0" algn="l">
              <a:lnSpc>
                <a:spcPct val="115000"/>
              </a:lnSpc>
              <a:spcBef>
                <a:spcPts val="1600"/>
              </a:spcBef>
              <a:spcAft>
                <a:spcPts val="0"/>
              </a:spcAft>
              <a:buClr>
                <a:srgbClr val="000000"/>
              </a:buClr>
              <a:buSzPts val="1200"/>
              <a:buFont typeface="Noto Sans Symbols"/>
              <a:buChar char="○"/>
            </a:pPr>
            <a:r>
              <a:rPr lang="en-US" sz="1200">
                <a:solidFill>
                  <a:srgbClr val="000000"/>
                </a:solidFill>
              </a:rPr>
              <a:t>provides core functionality</a:t>
            </a:r>
            <a:endParaRPr b="1"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defines basic types and objects, high-level classes that are used for networking, security, database access, graphical user interface (GUI) development, and XML parsing</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consists of a virtual machine, development tools, deployment technologies, and other class libraries and toolkits</a:t>
            </a:r>
            <a:endParaRPr sz="1200">
              <a:solidFill>
                <a:srgbClr val="000000"/>
              </a:solidFill>
            </a:endParaRPr>
          </a:p>
          <a:p>
            <a:pPr indent="-260350" lvl="0" marL="285750" marR="0" rtl="0" algn="l">
              <a:lnSpc>
                <a:spcPct val="115000"/>
              </a:lnSpc>
              <a:spcBef>
                <a:spcPts val="1600"/>
              </a:spcBef>
              <a:spcAft>
                <a:spcPts val="0"/>
              </a:spcAft>
              <a:buClr>
                <a:srgbClr val="000000"/>
              </a:buClr>
              <a:buSzPts val="1400"/>
              <a:buFont typeface="Noto Sans Symbols"/>
              <a:buChar char="❑"/>
            </a:pPr>
            <a:r>
              <a:rPr lang="en-US" sz="1400">
                <a:solidFill>
                  <a:srgbClr val="000000"/>
                </a:solidFill>
              </a:rPr>
              <a:t>Enterprise Edition</a:t>
            </a:r>
            <a:endParaRPr sz="14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built on top of the Java SE platform</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provides an API and runtime environment for developing and running large-scale, multi-tiered, scalable, reliable, and secure network applications</a:t>
            </a:r>
            <a:endParaRPr sz="1200">
              <a:solidFill>
                <a:srgbClr val="000000"/>
              </a:solidFill>
            </a:endParaRPr>
          </a:p>
        </p:txBody>
      </p:sp>
      <p:grpSp>
        <p:nvGrpSpPr>
          <p:cNvPr id="73" name="Google Shape;73;p15"/>
          <p:cNvGrpSpPr/>
          <p:nvPr/>
        </p:nvGrpSpPr>
        <p:grpSpPr>
          <a:xfrm>
            <a:off x="8425175" y="4731928"/>
            <a:ext cx="718875" cy="411446"/>
            <a:chOff x="8425175" y="4731928"/>
            <a:chExt cx="718875" cy="411446"/>
          </a:xfrm>
        </p:grpSpPr>
        <p:pic>
          <p:nvPicPr>
            <p:cNvPr id="74" name="Google Shape;74;p15"/>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75" name="Google Shape;75;p15"/>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US" sz="2400"/>
              <a:t>The Java Programming Language Platforms (continue)</a:t>
            </a:r>
            <a:endParaRPr b="1" i="0" sz="2400" u="none" cap="none" strike="noStrike">
              <a:solidFill>
                <a:schemeClr val="dk1"/>
              </a:solidFill>
              <a:latin typeface="Arial"/>
              <a:ea typeface="Arial"/>
              <a:cs typeface="Arial"/>
              <a:sym typeface="Arial"/>
            </a:endParaRPr>
          </a:p>
        </p:txBody>
      </p:sp>
      <p:sp>
        <p:nvSpPr>
          <p:cNvPr id="81" name="Google Shape;81;p16"/>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marR="0" rtl="0" algn="l">
              <a:lnSpc>
                <a:spcPct val="115000"/>
              </a:lnSpc>
              <a:spcBef>
                <a:spcPts val="0"/>
              </a:spcBef>
              <a:spcAft>
                <a:spcPts val="0"/>
              </a:spcAft>
              <a:buClr>
                <a:srgbClr val="000000"/>
              </a:buClr>
              <a:buSzPts val="1400"/>
              <a:buFont typeface="Noto Sans Symbols"/>
              <a:buChar char="❑"/>
            </a:pPr>
            <a:r>
              <a:rPr lang="en-US" sz="1400">
                <a:solidFill>
                  <a:srgbClr val="000000"/>
                </a:solidFill>
              </a:rPr>
              <a:t>Micro Edition</a:t>
            </a:r>
            <a:endParaRPr sz="1400">
              <a:solidFill>
                <a:srgbClr val="000000"/>
              </a:solidFill>
            </a:endParaRPr>
          </a:p>
          <a:p>
            <a:pPr indent="-304800" lvl="1" marL="914400" marR="0" rtl="0" algn="l">
              <a:lnSpc>
                <a:spcPct val="115000"/>
              </a:lnSpc>
              <a:spcBef>
                <a:spcPts val="1600"/>
              </a:spcBef>
              <a:spcAft>
                <a:spcPts val="0"/>
              </a:spcAft>
              <a:buClr>
                <a:srgbClr val="000000"/>
              </a:buClr>
              <a:buSzPts val="1200"/>
              <a:buFont typeface="Noto Sans Symbols"/>
              <a:buChar char="○"/>
            </a:pPr>
            <a:r>
              <a:rPr lang="en-US" sz="1200">
                <a:solidFill>
                  <a:srgbClr val="000000"/>
                </a:solidFill>
              </a:rPr>
              <a:t>provides an API and a small-footprint virtual machine for running Java programming language applications on small devices, like mobile phones</a:t>
            </a:r>
            <a:endParaRPr b="1"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a subset of the Java SE API, along with special class libraries useful for small device application development</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often clients of Java EE platform services</a:t>
            </a:r>
            <a:endParaRPr sz="1200">
              <a:solidFill>
                <a:srgbClr val="000000"/>
              </a:solidFill>
            </a:endParaRPr>
          </a:p>
          <a:p>
            <a:pPr indent="-260350" lvl="0" marL="285750" marR="0" rtl="0" algn="l">
              <a:lnSpc>
                <a:spcPct val="115000"/>
              </a:lnSpc>
              <a:spcBef>
                <a:spcPts val="1600"/>
              </a:spcBef>
              <a:spcAft>
                <a:spcPts val="0"/>
              </a:spcAft>
              <a:buClr>
                <a:srgbClr val="000000"/>
              </a:buClr>
              <a:buSzPts val="1400"/>
              <a:buFont typeface="Noto Sans Symbols"/>
              <a:buChar char="❑"/>
            </a:pPr>
            <a:r>
              <a:rPr lang="en-US" sz="1400">
                <a:solidFill>
                  <a:srgbClr val="000000"/>
                </a:solidFill>
              </a:rPr>
              <a:t>JavaFX</a:t>
            </a:r>
            <a:endParaRPr sz="14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a platform for creating rich internet applications using a lightweight user-interface API</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use hardware-accelerated graphics and media engines to take advantage of higher-performance clients and a modern look-and-feel as well as high-level APIs for connecting to networked data sources</a:t>
            </a:r>
            <a:endParaRPr sz="1200">
              <a:solidFill>
                <a:srgbClr val="000000"/>
              </a:solidFill>
            </a:endParaRPr>
          </a:p>
          <a:p>
            <a:pPr indent="-304800" lvl="1" marL="914400" marR="0" rtl="0" algn="l">
              <a:lnSpc>
                <a:spcPct val="115000"/>
              </a:lnSpc>
              <a:spcBef>
                <a:spcPts val="1600"/>
              </a:spcBef>
              <a:spcAft>
                <a:spcPts val="0"/>
              </a:spcAft>
              <a:buClr>
                <a:srgbClr val="000000"/>
              </a:buClr>
              <a:buSzPts val="1200"/>
              <a:buChar char="○"/>
            </a:pPr>
            <a:r>
              <a:rPr lang="en-US" sz="1200">
                <a:solidFill>
                  <a:srgbClr val="000000"/>
                </a:solidFill>
              </a:rPr>
              <a:t>may be clients of Java EE platform services</a:t>
            </a:r>
            <a:endParaRPr sz="1200">
              <a:solidFill>
                <a:srgbClr val="000000"/>
              </a:solidFill>
            </a:endParaRPr>
          </a:p>
        </p:txBody>
      </p:sp>
      <p:grpSp>
        <p:nvGrpSpPr>
          <p:cNvPr id="82" name="Google Shape;82;p16"/>
          <p:cNvGrpSpPr/>
          <p:nvPr/>
        </p:nvGrpSpPr>
        <p:grpSpPr>
          <a:xfrm>
            <a:off x="8425175" y="4731928"/>
            <a:ext cx="718875" cy="411446"/>
            <a:chOff x="8425175" y="4731928"/>
            <a:chExt cx="718875" cy="411446"/>
          </a:xfrm>
        </p:grpSpPr>
        <p:pic>
          <p:nvPicPr>
            <p:cNvPr id="83" name="Google Shape;83;p16"/>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84" name="Google Shape;84;p1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US" sz="2400"/>
              <a:t>Java EE - Distributed Multitiered Applications</a:t>
            </a:r>
            <a:endParaRPr b="1" i="0" sz="2400" u="none" cap="none" strike="noStrike">
              <a:solidFill>
                <a:schemeClr val="dk1"/>
              </a:solidFill>
              <a:latin typeface="Arial"/>
              <a:ea typeface="Arial"/>
              <a:cs typeface="Arial"/>
              <a:sym typeface="Arial"/>
            </a:endParaRPr>
          </a:p>
        </p:txBody>
      </p:sp>
      <p:grpSp>
        <p:nvGrpSpPr>
          <p:cNvPr id="90" name="Google Shape;90;p17"/>
          <p:cNvGrpSpPr/>
          <p:nvPr/>
        </p:nvGrpSpPr>
        <p:grpSpPr>
          <a:xfrm>
            <a:off x="8425175" y="4731928"/>
            <a:ext cx="718875" cy="411446"/>
            <a:chOff x="8425175" y="4731928"/>
            <a:chExt cx="718875" cy="411446"/>
          </a:xfrm>
        </p:grpSpPr>
        <p:pic>
          <p:nvPicPr>
            <p:cNvPr id="91" name="Google Shape;91;p17"/>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92" name="Google Shape;92;p17"/>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pic>
        <p:nvPicPr>
          <p:cNvPr id="93" name="Google Shape;93;p17"/>
          <p:cNvPicPr preferRelativeResize="0"/>
          <p:nvPr/>
        </p:nvPicPr>
        <p:blipFill>
          <a:blip r:embed="rId4">
            <a:alphaModFix/>
          </a:blip>
          <a:stretch>
            <a:fillRect/>
          </a:stretch>
        </p:blipFill>
        <p:spPr>
          <a:xfrm>
            <a:off x="2230125" y="1228675"/>
            <a:ext cx="4849575" cy="33351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US" sz="2400"/>
              <a:t>Java EE - Security</a:t>
            </a:r>
            <a:endParaRPr b="1" i="0" sz="2400" u="none" cap="none" strike="noStrike">
              <a:solidFill>
                <a:schemeClr val="dk1"/>
              </a:solidFill>
              <a:latin typeface="Arial"/>
              <a:ea typeface="Arial"/>
              <a:cs typeface="Arial"/>
              <a:sym typeface="Arial"/>
            </a:endParaRPr>
          </a:p>
        </p:txBody>
      </p:sp>
      <p:sp>
        <p:nvSpPr>
          <p:cNvPr id="99" name="Google Shape;99;p18"/>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rtl="0" algn="l">
              <a:spcBef>
                <a:spcPts val="0"/>
              </a:spcBef>
              <a:spcAft>
                <a:spcPts val="0"/>
              </a:spcAft>
              <a:buClr>
                <a:schemeClr val="dk1"/>
              </a:buClr>
              <a:buSzPts val="1400"/>
              <a:buFont typeface="Noto Sans Symbols"/>
              <a:buChar char="❑"/>
            </a:pPr>
            <a:r>
              <a:rPr lang="en-US" sz="1400">
                <a:solidFill>
                  <a:schemeClr val="dk1"/>
                </a:solidFill>
              </a:rPr>
              <a:t>Enables security constraints to be defined at </a:t>
            </a:r>
            <a:r>
              <a:rPr b="1" lang="en-US" sz="1400">
                <a:solidFill>
                  <a:schemeClr val="dk1"/>
                </a:solidFill>
              </a:rPr>
              <a:t>deployment time</a:t>
            </a:r>
            <a:endParaRPr b="1" sz="1400">
              <a:solidFill>
                <a:schemeClr val="dk1"/>
              </a:solidFill>
            </a:endParaRPr>
          </a:p>
          <a:p>
            <a:pPr indent="-260350" lvl="0" marL="285750" rtl="0" algn="l">
              <a:spcBef>
                <a:spcPts val="0"/>
              </a:spcBef>
              <a:spcAft>
                <a:spcPts val="0"/>
              </a:spcAft>
              <a:buClr>
                <a:schemeClr val="dk1"/>
              </a:buClr>
              <a:buSzPts val="1400"/>
              <a:buFont typeface="Noto Sans Symbols"/>
              <a:buChar char="❑"/>
            </a:pPr>
            <a:r>
              <a:rPr lang="en-US" sz="1400">
                <a:solidFill>
                  <a:schemeClr val="dk1"/>
                </a:solidFill>
              </a:rPr>
              <a:t>Applications portable to a wide variety of security implementations by shielding application developers from the complexity of implementing security features</a:t>
            </a:r>
            <a:endParaRPr sz="1400">
              <a:solidFill>
                <a:schemeClr val="dk1"/>
              </a:solidFill>
            </a:endParaRPr>
          </a:p>
          <a:p>
            <a:pPr indent="-260350" lvl="0" marL="285750" rtl="0" algn="l">
              <a:spcBef>
                <a:spcPts val="0"/>
              </a:spcBef>
              <a:spcAft>
                <a:spcPts val="0"/>
              </a:spcAft>
              <a:buClr>
                <a:schemeClr val="dk1"/>
              </a:buClr>
              <a:buSzPts val="1400"/>
              <a:buFont typeface="Noto Sans Symbols"/>
              <a:buChar char="❑"/>
            </a:pPr>
            <a:r>
              <a:rPr lang="en-US" sz="1400">
                <a:solidFill>
                  <a:schemeClr val="dk1"/>
                </a:solidFill>
              </a:rPr>
              <a:t>Provides standard declarative access control rules that are defined by the developer and interpreted when the application is deployed on the server</a:t>
            </a:r>
            <a:endParaRPr sz="1400">
              <a:solidFill>
                <a:schemeClr val="dk1"/>
              </a:solidFill>
            </a:endParaRPr>
          </a:p>
          <a:p>
            <a:pPr indent="-260350" lvl="0" marL="285750" rtl="0" algn="l">
              <a:spcBef>
                <a:spcPts val="0"/>
              </a:spcBef>
              <a:spcAft>
                <a:spcPts val="0"/>
              </a:spcAft>
              <a:buClr>
                <a:schemeClr val="dk1"/>
              </a:buClr>
              <a:buSzPts val="1400"/>
              <a:buFont typeface="Noto Sans Symbols"/>
              <a:buChar char="❑"/>
            </a:pPr>
            <a:r>
              <a:rPr lang="en-US" sz="1400">
                <a:solidFill>
                  <a:schemeClr val="dk1"/>
                </a:solidFill>
              </a:rPr>
              <a:t>Provides standard login mechanisms so that application developers do not have to implement these mechanisms in their applications</a:t>
            </a:r>
            <a:endParaRPr sz="1400">
              <a:solidFill>
                <a:schemeClr val="dk1"/>
              </a:solidFill>
            </a:endParaRPr>
          </a:p>
        </p:txBody>
      </p:sp>
      <p:grpSp>
        <p:nvGrpSpPr>
          <p:cNvPr id="100" name="Google Shape;100;p18"/>
          <p:cNvGrpSpPr/>
          <p:nvPr/>
        </p:nvGrpSpPr>
        <p:grpSpPr>
          <a:xfrm>
            <a:off x="8425175" y="4731928"/>
            <a:ext cx="718875" cy="411446"/>
            <a:chOff x="8425175" y="4731928"/>
            <a:chExt cx="718875" cy="411446"/>
          </a:xfrm>
        </p:grpSpPr>
        <p:pic>
          <p:nvPicPr>
            <p:cNvPr id="101" name="Google Shape;101;p18"/>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02" name="Google Shape;102;p1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US" sz="2400"/>
              <a:t>Java EE - Components</a:t>
            </a:r>
            <a:endParaRPr b="1" i="0" sz="2400" u="none" cap="none" strike="noStrike">
              <a:solidFill>
                <a:schemeClr val="dk1"/>
              </a:solidFill>
              <a:latin typeface="Arial"/>
              <a:ea typeface="Arial"/>
              <a:cs typeface="Arial"/>
              <a:sym typeface="Arial"/>
            </a:endParaRPr>
          </a:p>
        </p:txBody>
      </p:sp>
      <p:sp>
        <p:nvSpPr>
          <p:cNvPr id="108" name="Google Shape;108;p19"/>
          <p:cNvSpPr txBox="1"/>
          <p:nvPr>
            <p:ph idx="1" type="body"/>
          </p:nvPr>
        </p:nvSpPr>
        <p:spPr>
          <a:xfrm>
            <a:off x="311700" y="1152475"/>
            <a:ext cx="8520600" cy="3477000"/>
          </a:xfrm>
          <a:prstGeom prst="rect">
            <a:avLst/>
          </a:prstGeom>
          <a:noFill/>
          <a:ln>
            <a:noFill/>
          </a:ln>
        </p:spPr>
        <p:txBody>
          <a:bodyPr anchorCtr="0" anchor="t" bIns="91425" lIns="91425" spcFirstLastPara="1" rIns="91425" wrap="square" tIns="91425">
            <a:noAutofit/>
          </a:bodyPr>
          <a:lstStyle/>
          <a:p>
            <a:pPr indent="-260350" lvl="0" marL="285750" rtl="0" algn="l">
              <a:spcBef>
                <a:spcPts val="0"/>
              </a:spcBef>
              <a:spcAft>
                <a:spcPts val="0"/>
              </a:spcAft>
              <a:buClr>
                <a:schemeClr val="dk1"/>
              </a:buClr>
              <a:buSzPts val="1400"/>
              <a:buFont typeface="Noto Sans Symbols"/>
              <a:buChar char="❑"/>
            </a:pPr>
            <a:r>
              <a:rPr lang="en-US" sz="1400">
                <a:solidFill>
                  <a:srgbClr val="000000"/>
                </a:solidFill>
              </a:rPr>
              <a:t>Java EE applications are made up of components</a:t>
            </a:r>
            <a:endParaRPr sz="1400">
              <a:solidFill>
                <a:srgbClr val="000000"/>
              </a:solidFill>
            </a:endParaRPr>
          </a:p>
          <a:p>
            <a:pPr indent="-260350" lvl="0" marL="285750" rtl="0" algn="l">
              <a:spcBef>
                <a:spcPts val="0"/>
              </a:spcBef>
              <a:spcAft>
                <a:spcPts val="0"/>
              </a:spcAft>
              <a:buClr>
                <a:schemeClr val="dk1"/>
              </a:buClr>
              <a:buSzPts val="1400"/>
              <a:buFont typeface="Noto Sans Symbols"/>
              <a:buChar char="❑"/>
            </a:pPr>
            <a:r>
              <a:rPr lang="en-US" sz="1400">
                <a:solidFill>
                  <a:srgbClr val="000000"/>
                </a:solidFill>
              </a:rPr>
              <a:t>A Java EE component is a self-contained functional software unit that is assembled into a Java EE application with its related classes and files and that communicates with other components</a:t>
            </a:r>
            <a:endParaRPr sz="1400">
              <a:solidFill>
                <a:srgbClr val="000000"/>
              </a:solidFill>
            </a:endParaRPr>
          </a:p>
          <a:p>
            <a:pPr indent="-304800" lvl="1" marL="914400" rtl="0" algn="l">
              <a:spcBef>
                <a:spcPts val="1600"/>
              </a:spcBef>
              <a:spcAft>
                <a:spcPts val="0"/>
              </a:spcAft>
              <a:buClr>
                <a:srgbClr val="000000"/>
              </a:buClr>
              <a:buSzPts val="1200"/>
              <a:buChar char="○"/>
            </a:pPr>
            <a:r>
              <a:rPr lang="en-US" sz="1200">
                <a:solidFill>
                  <a:srgbClr val="000000"/>
                </a:solidFill>
              </a:rPr>
              <a:t>Application clients and applets are components that run on the client</a:t>
            </a:r>
            <a:endParaRPr sz="1200">
              <a:solidFill>
                <a:srgbClr val="000000"/>
              </a:solidFill>
            </a:endParaRPr>
          </a:p>
          <a:p>
            <a:pPr indent="-304800" lvl="1" marL="914400" rtl="0" algn="l">
              <a:spcBef>
                <a:spcPts val="1600"/>
              </a:spcBef>
              <a:spcAft>
                <a:spcPts val="0"/>
              </a:spcAft>
              <a:buClr>
                <a:srgbClr val="000000"/>
              </a:buClr>
              <a:buSzPts val="1200"/>
              <a:buChar char="○"/>
            </a:pPr>
            <a:r>
              <a:rPr lang="en-US" sz="1200">
                <a:solidFill>
                  <a:srgbClr val="000000"/>
                </a:solidFill>
              </a:rPr>
              <a:t>Java Servlet, JavaServer Faces, and JavaServer Pages (JSP) technology components are web components that run on the server.</a:t>
            </a:r>
            <a:endParaRPr sz="1200">
              <a:solidFill>
                <a:srgbClr val="000000"/>
              </a:solidFill>
            </a:endParaRPr>
          </a:p>
          <a:p>
            <a:pPr indent="-304800" lvl="1" marL="914400" rtl="0" algn="l">
              <a:spcBef>
                <a:spcPts val="1600"/>
              </a:spcBef>
              <a:spcAft>
                <a:spcPts val="0"/>
              </a:spcAft>
              <a:buClr>
                <a:srgbClr val="000000"/>
              </a:buClr>
              <a:buSzPts val="1200"/>
              <a:buChar char="○"/>
            </a:pPr>
            <a:r>
              <a:rPr lang="en-US" sz="1200">
                <a:solidFill>
                  <a:srgbClr val="000000"/>
                </a:solidFill>
              </a:rPr>
              <a:t>EJB components (enterprise beans) are business components that run on the server</a:t>
            </a:r>
            <a:endParaRPr sz="1200">
              <a:solidFill>
                <a:srgbClr val="000000"/>
              </a:solidFill>
            </a:endParaRPr>
          </a:p>
          <a:p>
            <a:pPr indent="-247650" lvl="0" marL="285750" rtl="0" algn="l">
              <a:spcBef>
                <a:spcPts val="0"/>
              </a:spcBef>
              <a:spcAft>
                <a:spcPts val="0"/>
              </a:spcAft>
              <a:buClr>
                <a:srgbClr val="000000"/>
              </a:buClr>
              <a:buSzPts val="1200"/>
              <a:buFont typeface="Noto Sans Symbols"/>
              <a:buChar char="❑"/>
            </a:pPr>
            <a:r>
              <a:rPr lang="en-US" sz="1200">
                <a:solidFill>
                  <a:srgbClr val="000000"/>
                </a:solidFill>
              </a:rPr>
              <a:t>Java EE components are </a:t>
            </a:r>
            <a:r>
              <a:rPr b="1" lang="en-US" sz="1200">
                <a:solidFill>
                  <a:srgbClr val="000000"/>
                </a:solidFill>
              </a:rPr>
              <a:t>assembled </a:t>
            </a:r>
            <a:r>
              <a:rPr lang="en-US" sz="1200">
                <a:solidFill>
                  <a:srgbClr val="000000"/>
                </a:solidFill>
              </a:rPr>
              <a:t>into a Java EE application, they are </a:t>
            </a:r>
            <a:r>
              <a:rPr b="1" lang="en-US" sz="1200">
                <a:solidFill>
                  <a:srgbClr val="000000"/>
                </a:solidFill>
              </a:rPr>
              <a:t>verified </a:t>
            </a:r>
            <a:r>
              <a:rPr lang="en-US" sz="1200">
                <a:solidFill>
                  <a:srgbClr val="000000"/>
                </a:solidFill>
              </a:rPr>
              <a:t>to be well formed and in compliance with the Java EE specification, and they are </a:t>
            </a:r>
            <a:r>
              <a:rPr b="1" lang="en-US" sz="1200">
                <a:solidFill>
                  <a:srgbClr val="000000"/>
                </a:solidFill>
              </a:rPr>
              <a:t>deployed </a:t>
            </a:r>
            <a:r>
              <a:rPr lang="en-US" sz="1200">
                <a:solidFill>
                  <a:srgbClr val="000000"/>
                </a:solidFill>
              </a:rPr>
              <a:t>to production, where they are </a:t>
            </a:r>
            <a:r>
              <a:rPr b="1" lang="en-US" sz="1200">
                <a:solidFill>
                  <a:srgbClr val="000000"/>
                </a:solidFill>
              </a:rPr>
              <a:t>run and managed</a:t>
            </a:r>
            <a:r>
              <a:rPr lang="en-US" sz="1200">
                <a:solidFill>
                  <a:srgbClr val="000000"/>
                </a:solidFill>
              </a:rPr>
              <a:t> by the Java EE server</a:t>
            </a:r>
            <a:endParaRPr sz="1200">
              <a:solidFill>
                <a:srgbClr val="000000"/>
              </a:solidFill>
            </a:endParaRPr>
          </a:p>
        </p:txBody>
      </p:sp>
      <p:grpSp>
        <p:nvGrpSpPr>
          <p:cNvPr id="109" name="Google Shape;109;p19"/>
          <p:cNvGrpSpPr/>
          <p:nvPr/>
        </p:nvGrpSpPr>
        <p:grpSpPr>
          <a:xfrm>
            <a:off x="8425175" y="4731928"/>
            <a:ext cx="718875" cy="411446"/>
            <a:chOff x="8425175" y="4731928"/>
            <a:chExt cx="718875" cy="411446"/>
          </a:xfrm>
        </p:grpSpPr>
        <p:pic>
          <p:nvPicPr>
            <p:cNvPr id="110" name="Google Shape;110;p19"/>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11" name="Google Shape;111;p1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US" sz="2400"/>
              <a:t>Java EE - Clients</a:t>
            </a:r>
            <a:endParaRPr b="1" i="0" sz="2400" u="none" cap="none" strike="noStrike">
              <a:solidFill>
                <a:schemeClr val="dk1"/>
              </a:solidFill>
              <a:latin typeface="Arial"/>
              <a:ea typeface="Arial"/>
              <a:cs typeface="Arial"/>
              <a:sym typeface="Arial"/>
            </a:endParaRPr>
          </a:p>
        </p:txBody>
      </p:sp>
      <p:sp>
        <p:nvSpPr>
          <p:cNvPr id="117" name="Google Shape;117;p20"/>
          <p:cNvSpPr txBox="1"/>
          <p:nvPr>
            <p:ph idx="1" type="body"/>
          </p:nvPr>
        </p:nvSpPr>
        <p:spPr>
          <a:xfrm>
            <a:off x="311700" y="1152475"/>
            <a:ext cx="4976400" cy="3477000"/>
          </a:xfrm>
          <a:prstGeom prst="rect">
            <a:avLst/>
          </a:prstGeom>
          <a:noFill/>
          <a:ln>
            <a:noFill/>
          </a:ln>
        </p:spPr>
        <p:txBody>
          <a:bodyPr anchorCtr="0" anchor="t" bIns="91425" lIns="91425" spcFirstLastPara="1" rIns="91425" wrap="square" tIns="91425">
            <a:noAutofit/>
          </a:bodyPr>
          <a:lstStyle/>
          <a:p>
            <a:pPr indent="-260350" lvl="0" marL="285750" rtl="0" algn="l">
              <a:spcBef>
                <a:spcPts val="0"/>
              </a:spcBef>
              <a:spcAft>
                <a:spcPts val="0"/>
              </a:spcAft>
              <a:buClr>
                <a:schemeClr val="dk1"/>
              </a:buClr>
              <a:buSzPts val="1400"/>
              <a:buFont typeface="Noto Sans Symbols"/>
              <a:buChar char="❑"/>
            </a:pPr>
            <a:r>
              <a:rPr b="1" lang="en-US" sz="1400">
                <a:solidFill>
                  <a:schemeClr val="dk1"/>
                </a:solidFill>
              </a:rPr>
              <a:t>Web Clients</a:t>
            </a:r>
            <a:r>
              <a:rPr lang="en-US" sz="1400">
                <a:solidFill>
                  <a:schemeClr val="dk1"/>
                </a:solidFill>
              </a:rPr>
              <a:t> consists of two parts</a:t>
            </a:r>
            <a:endParaRPr sz="1400">
              <a:solidFill>
                <a:schemeClr val="dk1"/>
              </a:solidFill>
            </a:endParaRPr>
          </a:p>
          <a:p>
            <a:pPr indent="-304800" lvl="1" marL="914400" rtl="0" algn="l">
              <a:spcBef>
                <a:spcPts val="1600"/>
              </a:spcBef>
              <a:spcAft>
                <a:spcPts val="0"/>
              </a:spcAft>
              <a:buClr>
                <a:schemeClr val="dk1"/>
              </a:buClr>
              <a:buSzPts val="1200"/>
              <a:buChar char="○"/>
            </a:pPr>
            <a:r>
              <a:rPr lang="en-US" sz="1200">
                <a:solidFill>
                  <a:schemeClr val="dk1"/>
                </a:solidFill>
              </a:rPr>
              <a:t>Dynamic web pages containing various types of markup language (HTML, XML, and so on), which are generated by web components running in the web tier</a:t>
            </a:r>
            <a:endParaRPr sz="1200">
              <a:solidFill>
                <a:schemeClr val="dk1"/>
              </a:solidFill>
            </a:endParaRPr>
          </a:p>
          <a:p>
            <a:pPr indent="-304800" lvl="1" marL="914400" rtl="0" algn="l">
              <a:spcBef>
                <a:spcPts val="1600"/>
              </a:spcBef>
              <a:spcAft>
                <a:spcPts val="0"/>
              </a:spcAft>
              <a:buClr>
                <a:schemeClr val="dk1"/>
              </a:buClr>
              <a:buSzPts val="1200"/>
              <a:buChar char="○"/>
            </a:pPr>
            <a:r>
              <a:rPr lang="en-US" sz="1200">
                <a:solidFill>
                  <a:schemeClr val="dk1"/>
                </a:solidFill>
              </a:rPr>
              <a:t>A web browser, which renders the pages received from the server</a:t>
            </a:r>
            <a:endParaRPr sz="1200">
              <a:solidFill>
                <a:schemeClr val="dk1"/>
              </a:solidFill>
            </a:endParaRPr>
          </a:p>
          <a:p>
            <a:pPr indent="-260350" lvl="0" marL="285750" rtl="0" algn="l">
              <a:spcBef>
                <a:spcPts val="0"/>
              </a:spcBef>
              <a:spcAft>
                <a:spcPts val="0"/>
              </a:spcAft>
              <a:buClr>
                <a:schemeClr val="dk1"/>
              </a:buClr>
              <a:buSzPts val="1400"/>
              <a:buFont typeface="Noto Sans Symbols"/>
              <a:buChar char="❑"/>
            </a:pPr>
            <a:r>
              <a:rPr b="1" lang="en-US" sz="1400">
                <a:solidFill>
                  <a:schemeClr val="dk1"/>
                </a:solidFill>
              </a:rPr>
              <a:t>Application Clients</a:t>
            </a:r>
            <a:endParaRPr b="1" sz="1400">
              <a:solidFill>
                <a:schemeClr val="dk1"/>
              </a:solidFill>
            </a:endParaRPr>
          </a:p>
          <a:p>
            <a:pPr indent="-304800" lvl="1" marL="914400" rtl="0" algn="l">
              <a:spcBef>
                <a:spcPts val="1600"/>
              </a:spcBef>
              <a:spcAft>
                <a:spcPts val="0"/>
              </a:spcAft>
              <a:buClr>
                <a:schemeClr val="dk1"/>
              </a:buClr>
              <a:buSzPts val="1200"/>
              <a:buChar char="○"/>
            </a:pPr>
            <a:r>
              <a:rPr lang="en-US" sz="1200">
                <a:solidFill>
                  <a:schemeClr val="dk1"/>
                </a:solidFill>
              </a:rPr>
              <a:t>provides a way for users to handle tasks that require a richer user interface than can be provided by a markup language</a:t>
            </a:r>
            <a:endParaRPr sz="1200">
              <a:solidFill>
                <a:schemeClr val="dk1"/>
              </a:solidFill>
            </a:endParaRPr>
          </a:p>
          <a:p>
            <a:pPr indent="-260350" lvl="0" marL="285750" rtl="0" algn="l">
              <a:spcBef>
                <a:spcPts val="0"/>
              </a:spcBef>
              <a:spcAft>
                <a:spcPts val="0"/>
              </a:spcAft>
              <a:buClr>
                <a:schemeClr val="dk1"/>
              </a:buClr>
              <a:buSzPts val="1400"/>
              <a:buFont typeface="Noto Sans Symbols"/>
              <a:buChar char="❑"/>
            </a:pPr>
            <a:r>
              <a:rPr lang="en-US" sz="1400">
                <a:solidFill>
                  <a:schemeClr val="dk1"/>
                </a:solidFill>
              </a:rPr>
              <a:t>Applets</a:t>
            </a:r>
            <a:endParaRPr sz="1400">
              <a:solidFill>
                <a:schemeClr val="dk1"/>
              </a:solidFill>
            </a:endParaRPr>
          </a:p>
          <a:p>
            <a:pPr indent="-304800" lvl="1" marL="914400" rtl="0" algn="l">
              <a:spcBef>
                <a:spcPts val="1600"/>
              </a:spcBef>
              <a:spcAft>
                <a:spcPts val="0"/>
              </a:spcAft>
              <a:buClr>
                <a:schemeClr val="dk1"/>
              </a:buClr>
              <a:buSzPts val="1200"/>
              <a:buChar char="○"/>
            </a:pPr>
            <a:r>
              <a:rPr lang="en-US" sz="1200">
                <a:solidFill>
                  <a:schemeClr val="dk1"/>
                </a:solidFill>
              </a:rPr>
              <a:t>a small client application that executes in the Java virtual machine installed in the web browser</a:t>
            </a:r>
            <a:endParaRPr sz="1200">
              <a:solidFill>
                <a:schemeClr val="dk1"/>
              </a:solidFill>
            </a:endParaRPr>
          </a:p>
        </p:txBody>
      </p:sp>
      <p:grpSp>
        <p:nvGrpSpPr>
          <p:cNvPr id="118" name="Google Shape;118;p20"/>
          <p:cNvGrpSpPr/>
          <p:nvPr/>
        </p:nvGrpSpPr>
        <p:grpSpPr>
          <a:xfrm>
            <a:off x="8425175" y="4731928"/>
            <a:ext cx="718875" cy="411446"/>
            <a:chOff x="8425175" y="4731928"/>
            <a:chExt cx="718875" cy="411446"/>
          </a:xfrm>
        </p:grpSpPr>
        <p:pic>
          <p:nvPicPr>
            <p:cNvPr id="119" name="Google Shape;119;p20"/>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20" name="Google Shape;120;p20"/>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pic>
        <p:nvPicPr>
          <p:cNvPr id="121" name="Google Shape;121;p20"/>
          <p:cNvPicPr preferRelativeResize="0"/>
          <p:nvPr/>
        </p:nvPicPr>
        <p:blipFill>
          <a:blip r:embed="rId4">
            <a:alphaModFix/>
          </a:blip>
          <a:stretch>
            <a:fillRect/>
          </a:stretch>
        </p:blipFill>
        <p:spPr>
          <a:xfrm>
            <a:off x="5440500" y="1712175"/>
            <a:ext cx="3551100" cy="2187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US" sz="2400"/>
              <a:t>Java EE - Web Components</a:t>
            </a:r>
            <a:endParaRPr b="1" i="0" sz="2400" u="none" cap="none" strike="noStrike">
              <a:solidFill>
                <a:schemeClr val="dk1"/>
              </a:solidFill>
              <a:latin typeface="Arial"/>
              <a:ea typeface="Arial"/>
              <a:cs typeface="Arial"/>
              <a:sym typeface="Arial"/>
            </a:endParaRPr>
          </a:p>
        </p:txBody>
      </p:sp>
      <p:sp>
        <p:nvSpPr>
          <p:cNvPr id="127" name="Google Shape;127;p21"/>
          <p:cNvSpPr txBox="1"/>
          <p:nvPr>
            <p:ph idx="1" type="body"/>
          </p:nvPr>
        </p:nvSpPr>
        <p:spPr>
          <a:xfrm>
            <a:off x="311700" y="1152475"/>
            <a:ext cx="4976400" cy="3477000"/>
          </a:xfrm>
          <a:prstGeom prst="rect">
            <a:avLst/>
          </a:prstGeom>
          <a:noFill/>
          <a:ln>
            <a:noFill/>
          </a:ln>
        </p:spPr>
        <p:txBody>
          <a:bodyPr anchorCtr="0" anchor="t" bIns="91425" lIns="91425" spcFirstLastPara="1" rIns="91425" wrap="square" tIns="91425">
            <a:noAutofit/>
          </a:bodyPr>
          <a:lstStyle/>
          <a:p>
            <a:pPr indent="-260350" lvl="0" marL="285750" rtl="0" algn="l">
              <a:spcBef>
                <a:spcPts val="0"/>
              </a:spcBef>
              <a:spcAft>
                <a:spcPts val="0"/>
              </a:spcAft>
              <a:buClr>
                <a:schemeClr val="dk1"/>
              </a:buClr>
              <a:buSzPts val="1400"/>
              <a:buFont typeface="Noto Sans Symbols"/>
              <a:buChar char="❑"/>
            </a:pPr>
            <a:r>
              <a:rPr lang="en-US" sz="1400">
                <a:solidFill>
                  <a:schemeClr val="dk1"/>
                </a:solidFill>
              </a:rPr>
              <a:t>Are either </a:t>
            </a:r>
            <a:r>
              <a:rPr b="1" lang="en-US" sz="1400">
                <a:solidFill>
                  <a:schemeClr val="dk1"/>
                </a:solidFill>
              </a:rPr>
              <a:t>servlets </a:t>
            </a:r>
            <a:r>
              <a:rPr lang="en-US" sz="1400">
                <a:solidFill>
                  <a:schemeClr val="dk1"/>
                </a:solidFill>
              </a:rPr>
              <a:t>or </a:t>
            </a:r>
            <a:r>
              <a:rPr b="1" lang="en-US" sz="1400">
                <a:solidFill>
                  <a:schemeClr val="dk1"/>
                </a:solidFill>
              </a:rPr>
              <a:t>web pages</a:t>
            </a:r>
            <a:r>
              <a:rPr lang="en-US" sz="1400">
                <a:solidFill>
                  <a:schemeClr val="dk1"/>
                </a:solidFill>
              </a:rPr>
              <a:t> created using </a:t>
            </a:r>
            <a:r>
              <a:rPr b="1" lang="en-US" sz="1400">
                <a:solidFill>
                  <a:schemeClr val="dk1"/>
                </a:solidFill>
              </a:rPr>
              <a:t>JavaServer Faces</a:t>
            </a:r>
            <a:r>
              <a:rPr lang="en-US" sz="1400">
                <a:solidFill>
                  <a:schemeClr val="dk1"/>
                </a:solidFill>
              </a:rPr>
              <a:t> technology and/or </a:t>
            </a:r>
            <a:r>
              <a:rPr b="1" lang="en-US" sz="1400">
                <a:solidFill>
                  <a:schemeClr val="dk1"/>
                </a:solidFill>
              </a:rPr>
              <a:t>JSP </a:t>
            </a:r>
            <a:r>
              <a:rPr lang="en-US" sz="1400">
                <a:solidFill>
                  <a:schemeClr val="dk1"/>
                </a:solidFill>
              </a:rPr>
              <a:t>technology (JSP pages)</a:t>
            </a:r>
            <a:endParaRPr sz="1400">
              <a:solidFill>
                <a:schemeClr val="dk1"/>
              </a:solidFill>
            </a:endParaRPr>
          </a:p>
          <a:p>
            <a:pPr indent="-304800" lvl="1" marL="914400" rtl="0" algn="l">
              <a:spcBef>
                <a:spcPts val="1600"/>
              </a:spcBef>
              <a:spcAft>
                <a:spcPts val="0"/>
              </a:spcAft>
              <a:buClr>
                <a:schemeClr val="dk1"/>
              </a:buClr>
              <a:buSzPts val="1200"/>
              <a:buChar char="○"/>
            </a:pPr>
            <a:r>
              <a:rPr lang="en-US" sz="1200">
                <a:solidFill>
                  <a:schemeClr val="dk1"/>
                </a:solidFill>
              </a:rPr>
              <a:t>Servlets are Java programming language classes that dynamically process requests and construct responses</a:t>
            </a:r>
            <a:endParaRPr sz="1200">
              <a:solidFill>
                <a:schemeClr val="dk1"/>
              </a:solidFill>
            </a:endParaRPr>
          </a:p>
          <a:p>
            <a:pPr indent="-304800" lvl="1" marL="914400" rtl="0" algn="l">
              <a:spcBef>
                <a:spcPts val="1600"/>
              </a:spcBef>
              <a:spcAft>
                <a:spcPts val="0"/>
              </a:spcAft>
              <a:buClr>
                <a:schemeClr val="dk1"/>
              </a:buClr>
              <a:buSzPts val="1200"/>
              <a:buChar char="○"/>
            </a:pPr>
            <a:r>
              <a:rPr lang="en-US" sz="1200">
                <a:solidFill>
                  <a:schemeClr val="dk1"/>
                </a:solidFill>
              </a:rPr>
              <a:t>JSP pages are text-based documents that execute as servlets but allow a more natural approach to creating static content</a:t>
            </a:r>
            <a:endParaRPr sz="1200">
              <a:solidFill>
                <a:schemeClr val="dk1"/>
              </a:solidFill>
            </a:endParaRPr>
          </a:p>
          <a:p>
            <a:pPr indent="-304800" lvl="1" marL="914400" rtl="0" algn="l">
              <a:spcBef>
                <a:spcPts val="1600"/>
              </a:spcBef>
              <a:spcAft>
                <a:spcPts val="0"/>
              </a:spcAft>
              <a:buClr>
                <a:schemeClr val="dk1"/>
              </a:buClr>
              <a:buSzPts val="1200"/>
              <a:buChar char="○"/>
            </a:pPr>
            <a:r>
              <a:rPr lang="en-US" sz="1200">
                <a:solidFill>
                  <a:schemeClr val="dk1"/>
                </a:solidFill>
              </a:rPr>
              <a:t>JavaServer Faces technology builds on servlets and JSP technology and provides a user interface component framework for web applications</a:t>
            </a:r>
            <a:endParaRPr sz="1200">
              <a:solidFill>
                <a:schemeClr val="dk1"/>
              </a:solidFill>
            </a:endParaRPr>
          </a:p>
          <a:p>
            <a:pPr indent="-260350" lvl="0" marL="285750" rtl="0" algn="l">
              <a:spcBef>
                <a:spcPts val="0"/>
              </a:spcBef>
              <a:spcAft>
                <a:spcPts val="0"/>
              </a:spcAft>
              <a:buClr>
                <a:schemeClr val="dk1"/>
              </a:buClr>
              <a:buSzPts val="1400"/>
              <a:buFont typeface="Noto Sans Symbols"/>
              <a:buChar char="❑"/>
            </a:pPr>
            <a:r>
              <a:rPr lang="en-US" sz="1400">
                <a:solidFill>
                  <a:schemeClr val="dk1"/>
                </a:solidFill>
              </a:rPr>
              <a:t>Might include a JavaBeans component to manage the user input and send that input to enterprise beans running in the business tier for processing</a:t>
            </a:r>
            <a:endParaRPr sz="1400">
              <a:solidFill>
                <a:schemeClr val="dk1"/>
              </a:solidFill>
            </a:endParaRPr>
          </a:p>
        </p:txBody>
      </p:sp>
      <p:grpSp>
        <p:nvGrpSpPr>
          <p:cNvPr id="128" name="Google Shape;128;p21"/>
          <p:cNvGrpSpPr/>
          <p:nvPr/>
        </p:nvGrpSpPr>
        <p:grpSpPr>
          <a:xfrm>
            <a:off x="8425175" y="4731928"/>
            <a:ext cx="718875" cy="411446"/>
            <a:chOff x="8425175" y="4731928"/>
            <a:chExt cx="718875" cy="411446"/>
          </a:xfrm>
        </p:grpSpPr>
        <p:pic>
          <p:nvPicPr>
            <p:cNvPr id="129" name="Google Shape;129;p21"/>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30" name="Google Shape;130;p21"/>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pic>
        <p:nvPicPr>
          <p:cNvPr id="131" name="Google Shape;131;p21"/>
          <p:cNvPicPr preferRelativeResize="0"/>
          <p:nvPr/>
        </p:nvPicPr>
        <p:blipFill>
          <a:blip r:embed="rId4">
            <a:alphaModFix/>
          </a:blip>
          <a:stretch>
            <a:fillRect/>
          </a:stretch>
        </p:blipFill>
        <p:spPr>
          <a:xfrm>
            <a:off x="5440500" y="1170125"/>
            <a:ext cx="3551100" cy="25681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