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Open Sans"/>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penSans-regular.fntdata"/><Relationship Id="rId14" Type="http://schemas.openxmlformats.org/officeDocument/2006/relationships/slide" Target="slides/slide9.xml"/><Relationship Id="rId17" Type="http://schemas.openxmlformats.org/officeDocument/2006/relationships/font" Target="fonts/OpenSans-italic.fntdata"/><Relationship Id="rId16"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3cfc9af9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cfc9af9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14d4baba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14d4baba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A unit test targets a small unit of code, e.g., a method or a class. External dependencies should be removed from unit tests, e.g., by replacing the dependency with a test implementation or a (mock) object created by a test framework.</a:t>
            </a:r>
            <a:endParaRPr>
              <a:solidFill>
                <a:schemeClr val="dk1"/>
              </a:solidFill>
            </a:endParaRPr>
          </a:p>
          <a:p>
            <a:pPr indent="0" lvl="0" marL="0" rtl="0" algn="l">
              <a:spcBef>
                <a:spcPts val="0"/>
              </a:spcBef>
              <a:spcAft>
                <a:spcPts val="0"/>
              </a:spcAft>
              <a:buNone/>
            </a:pPr>
            <a:r>
              <a:rPr lang="en-US">
                <a:solidFill>
                  <a:schemeClr val="dk1"/>
                </a:solidFill>
              </a:rPr>
              <a:t>Unit tests are not suitable for testing complex user interface or component interaction. For this, you should develop integration tests</a:t>
            </a:r>
            <a:endParaRPr>
              <a:solidFill>
                <a:schemeClr val="dk1"/>
              </a:solidFill>
            </a:endParaRPr>
          </a:p>
          <a:p>
            <a:pPr indent="0" lvl="0" marL="0" rtl="0" algn="l">
              <a:spcBef>
                <a:spcPts val="0"/>
              </a:spcBef>
              <a:spcAft>
                <a:spcPts val="0"/>
              </a:spcAft>
              <a:buNone/>
            </a:pPr>
            <a:br>
              <a:rPr lang="en-US">
                <a:solidFill>
                  <a:schemeClr val="dk1"/>
                </a:solidFill>
              </a:rPr>
            </a:br>
            <a:r>
              <a:rPr lang="en-US">
                <a:solidFill>
                  <a:schemeClr val="dk1"/>
                </a:solidFill>
              </a:rPr>
              <a:t>An </a:t>
            </a:r>
            <a:r>
              <a:rPr i="1" lang="en-US">
                <a:solidFill>
                  <a:schemeClr val="dk1"/>
                </a:solidFill>
              </a:rPr>
              <a:t>integration test</a:t>
            </a:r>
            <a:r>
              <a:rPr lang="en-US">
                <a:solidFill>
                  <a:schemeClr val="dk1"/>
                </a:solidFill>
              </a:rPr>
              <a:t> aims to test the behavior of a component or the integration between a set of components. The term </a:t>
            </a:r>
            <a:r>
              <a:rPr i="1" lang="en-US">
                <a:solidFill>
                  <a:schemeClr val="dk1"/>
                </a:solidFill>
              </a:rPr>
              <a:t>functional test</a:t>
            </a:r>
            <a:r>
              <a:rPr lang="en-US">
                <a:solidFill>
                  <a:schemeClr val="dk1"/>
                </a:solidFill>
              </a:rPr>
              <a:t> is sometimes used as synonym for integration test. Integration tests check that the whole system works as intended, therefore they are reducing the need for intensive manual tests.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14d4baba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14d4baba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14d4baba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14d4baba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3cfc9af948_0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3cfc9af948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14d4baba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14d4baba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3cf05aa4f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3cf05aa4f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3ce8214d80_0_1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3ce8214d80_0_1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lstStyle>
            <a:lvl1pPr indent="-342900" lvl="0" marL="457200" marR="0" rtl="0" algn="ctr">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ctr">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lstStyle>
            <a:lvl1pPr indent="-304800" lvl="0" marL="457200" marR="0" rtl="0" algn="l">
              <a:lnSpc>
                <a:spcPct val="115000"/>
              </a:lnSpc>
              <a:spcBef>
                <a:spcPts val="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743483" y="852678"/>
            <a:ext cx="7875171" cy="1412756"/>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5200"/>
              <a:buFont typeface="Arial"/>
              <a:buNone/>
            </a:pPr>
            <a:r>
              <a:rPr b="1" i="0" lang="en-US" sz="2800" u="none" cap="none" strike="noStrike">
                <a:solidFill>
                  <a:schemeClr val="dk1"/>
                </a:solidFill>
                <a:latin typeface="Arial"/>
                <a:ea typeface="Arial"/>
                <a:cs typeface="Arial"/>
                <a:sym typeface="Arial"/>
              </a:rPr>
              <a:t>Bài </a:t>
            </a:r>
            <a:r>
              <a:rPr b="1" lang="en-US" sz="2800"/>
              <a:t>xx</a:t>
            </a:r>
            <a:r>
              <a:rPr b="1" i="0" lang="en-US" sz="2800" u="none" cap="none" strike="noStrike">
                <a:solidFill>
                  <a:schemeClr val="dk1"/>
                </a:solidFill>
                <a:latin typeface="Arial"/>
                <a:ea typeface="Arial"/>
                <a:cs typeface="Arial"/>
                <a:sym typeface="Arial"/>
              </a:rPr>
              <a:t>: </a:t>
            </a:r>
            <a:r>
              <a:rPr b="1" lang="en-US" sz="2800"/>
              <a:t>Unit test</a:t>
            </a:r>
            <a:endParaRPr b="1" i="0" sz="2800" u="none" cap="none" strike="noStrike">
              <a:solidFill>
                <a:schemeClr val="dk1"/>
              </a:solidFill>
              <a:latin typeface="Arial"/>
              <a:ea typeface="Arial"/>
              <a:cs typeface="Arial"/>
              <a:sym typeface="Arial"/>
            </a:endParaRPr>
          </a:p>
        </p:txBody>
      </p:sp>
      <p:sp>
        <p:nvSpPr>
          <p:cNvPr id="55" name="Google Shape;55;p13"/>
          <p:cNvSpPr txBox="1"/>
          <p:nvPr>
            <p:ph idx="1" type="subTitle"/>
          </p:nvPr>
        </p:nvSpPr>
        <p:spPr>
          <a:xfrm>
            <a:off x="311700" y="2834124"/>
            <a:ext cx="8520600" cy="113966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2"/>
              </a:buClr>
              <a:buSzPts val="2800"/>
              <a:buFont typeface="Arial"/>
              <a:buNone/>
            </a:pPr>
            <a:r>
              <a:rPr b="0" i="0" lang="en-US" sz="1600" u="none" cap="none" strike="noStrike">
                <a:solidFill>
                  <a:schemeClr val="dk2"/>
                </a:solidFill>
                <a:latin typeface="Arial"/>
                <a:ea typeface="Arial"/>
                <a:cs typeface="Arial"/>
                <a:sym typeface="Arial"/>
              </a:rPr>
              <a:t>Giảng viên: Nguyễn </a:t>
            </a:r>
            <a:r>
              <a:rPr lang="en-US" sz="1600"/>
              <a:t>Quang Huy</a:t>
            </a:r>
            <a:endParaRPr/>
          </a:p>
          <a:p>
            <a:pPr indent="0" lvl="0" marL="0" marR="0" rtl="0" algn="ctr">
              <a:lnSpc>
                <a:spcPct val="100000"/>
              </a:lnSpc>
              <a:spcBef>
                <a:spcPts val="0"/>
              </a:spcBef>
              <a:spcAft>
                <a:spcPts val="0"/>
              </a:spcAft>
              <a:buClr>
                <a:schemeClr val="dk2"/>
              </a:buClr>
              <a:buSzPts val="2800"/>
              <a:buFont typeface="Arial"/>
              <a:buNone/>
            </a:pPr>
            <a:r>
              <a:rPr b="0" i="0" lang="en-US" sz="1600" u="none" cap="none" strike="noStrike">
                <a:solidFill>
                  <a:schemeClr val="dk2"/>
                </a:solidFill>
                <a:latin typeface="Arial"/>
                <a:ea typeface="Arial"/>
                <a:cs typeface="Arial"/>
                <a:sym typeface="Arial"/>
              </a:rPr>
              <a:t>Email: </a:t>
            </a:r>
            <a:r>
              <a:rPr lang="en-US" sz="1600"/>
              <a:t>HuyNQ12</a:t>
            </a:r>
            <a:r>
              <a:rPr b="0" i="0" lang="en-US" sz="1600" u="none" cap="none" strike="noStrike">
                <a:solidFill>
                  <a:schemeClr val="dk2"/>
                </a:solidFill>
                <a:latin typeface="Arial"/>
                <a:ea typeface="Arial"/>
                <a:cs typeface="Arial"/>
                <a:sym typeface="Arial"/>
              </a:rPr>
              <a:t>@topica.edu.vn</a:t>
            </a:r>
            <a:endParaRPr b="0" i="0" sz="1600" u="none" cap="none" strike="noStrike">
              <a:solidFill>
                <a:schemeClr val="dk2"/>
              </a:solidFill>
              <a:latin typeface="Arial"/>
              <a:ea typeface="Arial"/>
              <a:cs typeface="Arial"/>
              <a:sym typeface="Arial"/>
            </a:endParaRPr>
          </a:p>
        </p:txBody>
      </p:sp>
      <p:pic>
        <p:nvPicPr>
          <p:cNvPr id="56" name="Google Shape;56;p13"/>
          <p:cNvPicPr preferRelativeResize="0"/>
          <p:nvPr/>
        </p:nvPicPr>
        <p:blipFill rotWithShape="1">
          <a:blip r:embed="rId3">
            <a:alphaModFix/>
          </a:blip>
          <a:srcRect b="30847" l="0" r="0" t="30708"/>
          <a:stretch/>
        </p:blipFill>
        <p:spPr>
          <a:xfrm>
            <a:off x="8425175" y="4866750"/>
            <a:ext cx="718826" cy="276625"/>
          </a:xfrm>
          <a:prstGeom prst="rect">
            <a:avLst/>
          </a:prstGeom>
          <a:noFill/>
          <a:ln>
            <a:noFill/>
          </a:ln>
        </p:spPr>
      </p:pic>
      <p:sp>
        <p:nvSpPr>
          <p:cNvPr id="57" name="Google Shape;57;p13"/>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1.Purpose of software tests</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US"/>
              <a:t>A software test is a piece of software, which executes another piece of software. It validates if that code results in the expected state (state testing) or executes the expected sequence of events (behavior testing)</a:t>
            </a:r>
            <a:endParaRPr/>
          </a:p>
          <a:p>
            <a:pPr indent="-342900" lvl="0" marL="457200" rtl="0" algn="l">
              <a:spcBef>
                <a:spcPts val="0"/>
              </a:spcBef>
              <a:spcAft>
                <a:spcPts val="0"/>
              </a:spcAft>
              <a:buSzPts val="1800"/>
              <a:buChar char="●"/>
            </a:pPr>
            <a:r>
              <a:rPr lang="en-US"/>
              <a:t>Software unit tests help the developer to verify that the logic of a piece of the program is correct.</a:t>
            </a:r>
            <a:endParaRPr/>
          </a:p>
          <a:p>
            <a:pPr indent="-342900" lvl="0" marL="457200" rtl="0" algn="l">
              <a:spcBef>
                <a:spcPts val="0"/>
              </a:spcBef>
              <a:spcAft>
                <a:spcPts val="0"/>
              </a:spcAft>
              <a:buSzPts val="1800"/>
              <a:buChar char="●"/>
            </a:pPr>
            <a:r>
              <a:rPr lang="en-US"/>
              <a:t>Running tests automatically helps to identify software regressions introduced by changes in the source code.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2.</a:t>
            </a:r>
            <a:r>
              <a:rPr lang="en-US"/>
              <a:t>Testing terminology</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US" sz="1400"/>
              <a:t>The code which is tested is typically called the </a:t>
            </a:r>
            <a:r>
              <a:rPr b="1" lang="en-US" sz="1400"/>
              <a:t>code under test</a:t>
            </a:r>
            <a:endParaRPr b="1" sz="1400"/>
          </a:p>
          <a:p>
            <a:pPr indent="-317500" lvl="0" marL="457200" rtl="0" algn="l">
              <a:spcBef>
                <a:spcPts val="0"/>
              </a:spcBef>
              <a:spcAft>
                <a:spcPts val="0"/>
              </a:spcAft>
              <a:buSzPts val="1400"/>
              <a:buChar char="●"/>
            </a:pPr>
            <a:r>
              <a:rPr lang="en-US" sz="1400"/>
              <a:t>A </a:t>
            </a:r>
            <a:r>
              <a:rPr b="1" lang="en-US" sz="1400"/>
              <a:t>test fixture</a:t>
            </a:r>
            <a:r>
              <a:rPr lang="en-US" sz="1400"/>
              <a:t> is a fixed state in code which is tested used as input for a test</a:t>
            </a:r>
            <a:endParaRPr sz="1400"/>
          </a:p>
          <a:p>
            <a:pPr indent="-317500" lvl="0" marL="457200" rtl="0" algn="l">
              <a:spcBef>
                <a:spcPts val="0"/>
              </a:spcBef>
              <a:spcAft>
                <a:spcPts val="0"/>
              </a:spcAft>
              <a:buSzPts val="1400"/>
              <a:buChar char="●"/>
            </a:pPr>
            <a:r>
              <a:rPr lang="en-US" sz="1400"/>
              <a:t>A </a:t>
            </a:r>
            <a:r>
              <a:rPr b="1" lang="en-US" sz="1400"/>
              <a:t>unit test</a:t>
            </a:r>
            <a:r>
              <a:rPr lang="en-US" sz="1400"/>
              <a:t> is a piece of code written by a developer that executes a specific functionality in the code to be tested and asserts a certain behavior or state</a:t>
            </a:r>
            <a:endParaRPr sz="1400"/>
          </a:p>
          <a:p>
            <a:pPr indent="-317500" lvl="0" marL="457200" rtl="0" algn="l">
              <a:spcBef>
                <a:spcPts val="0"/>
              </a:spcBef>
              <a:spcAft>
                <a:spcPts val="0"/>
              </a:spcAft>
              <a:buSzPts val="1400"/>
              <a:buChar char="●"/>
            </a:pPr>
            <a:r>
              <a:rPr lang="en-US" sz="1400"/>
              <a:t>The percentage of code which is tested by unit tests is typically called </a:t>
            </a:r>
            <a:r>
              <a:rPr b="1" lang="en-US" sz="1400"/>
              <a:t>test coverage</a:t>
            </a:r>
            <a:endParaRPr b="1" sz="1400"/>
          </a:p>
          <a:p>
            <a:pPr indent="-317500" lvl="0" marL="457200" rtl="0" algn="l">
              <a:spcBef>
                <a:spcPts val="0"/>
              </a:spcBef>
              <a:spcAft>
                <a:spcPts val="0"/>
              </a:spcAft>
              <a:buSzPts val="1400"/>
              <a:buChar char="●"/>
            </a:pPr>
            <a:r>
              <a:rPr lang="en-US" sz="1400"/>
              <a:t>An </a:t>
            </a:r>
            <a:r>
              <a:rPr b="1" lang="en-US" sz="1400"/>
              <a:t>integration test</a:t>
            </a:r>
            <a:r>
              <a:rPr lang="en-US" sz="1400"/>
              <a:t> aims to test the behavior of a component or the integration between a set of components</a:t>
            </a:r>
            <a:endParaRPr sz="1400"/>
          </a:p>
          <a:p>
            <a:pPr indent="-317500" lvl="0" marL="457200" rtl="0" algn="l">
              <a:spcBef>
                <a:spcPts val="0"/>
              </a:spcBef>
              <a:spcAft>
                <a:spcPts val="0"/>
              </a:spcAft>
              <a:buSzPts val="1400"/>
              <a:buChar char="●"/>
            </a:pPr>
            <a:r>
              <a:rPr b="1" lang="en-US" sz="1400"/>
              <a:t>Performance tests</a:t>
            </a:r>
            <a:r>
              <a:rPr lang="en-US" sz="1400"/>
              <a:t> are used to benchmark software components repeatedly. Their purpose is to ensure that the code under test runs fast enough even if it’s under high load.</a:t>
            </a:r>
            <a:endParaRPr sz="1400"/>
          </a:p>
          <a:p>
            <a:pPr indent="-317500" lvl="0" marL="457200" rtl="0" algn="l">
              <a:spcBef>
                <a:spcPts val="0"/>
              </a:spcBef>
              <a:spcAft>
                <a:spcPts val="0"/>
              </a:spcAft>
              <a:buSzPts val="1400"/>
              <a:buChar char="●"/>
            </a:pPr>
            <a:r>
              <a:rPr lang="en-US" sz="1400"/>
              <a:t>A test is a </a:t>
            </a:r>
            <a:r>
              <a:rPr b="1" lang="en-US" sz="1400"/>
              <a:t>behavior test</a:t>
            </a:r>
            <a:r>
              <a:rPr lang="en-US" sz="1400"/>
              <a:t> (also called </a:t>
            </a:r>
            <a:r>
              <a:rPr b="1" lang="en-US" sz="1400"/>
              <a:t>interaction test</a:t>
            </a:r>
            <a:r>
              <a:rPr lang="en-US" sz="1400"/>
              <a:t>) if it checks if certain methods were called with the correct input parameters. A behavior test does not validate the result of a method call</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pic>
        <p:nvPicPr>
          <p:cNvPr id="74" name="Google Shape;74;p16"/>
          <p:cNvPicPr preferRelativeResize="0"/>
          <p:nvPr/>
        </p:nvPicPr>
        <p:blipFill>
          <a:blip r:embed="rId3">
            <a:alphaModFix/>
          </a:blip>
          <a:stretch>
            <a:fillRect/>
          </a:stretch>
        </p:blipFill>
        <p:spPr>
          <a:xfrm>
            <a:off x="932638" y="152400"/>
            <a:ext cx="7278729" cy="483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2.</a:t>
            </a:r>
            <a:r>
              <a:rPr lang="en-US"/>
              <a:t>Testing frameworks for Java</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US" sz="1400"/>
              <a:t>spring-boot-starter-test</a:t>
            </a:r>
            <a:endParaRPr sz="1400"/>
          </a:p>
          <a:p>
            <a:pPr indent="-317500" lvl="1" marL="914400" rtl="0" algn="l">
              <a:spcBef>
                <a:spcPts val="0"/>
              </a:spcBef>
              <a:spcAft>
                <a:spcPts val="0"/>
              </a:spcAft>
              <a:buSzPts val="1400"/>
              <a:buChar char="○"/>
            </a:pPr>
            <a:r>
              <a:rPr lang="en-US" sz="1400"/>
              <a:t>JUnit 4</a:t>
            </a:r>
            <a:endParaRPr sz="1400"/>
          </a:p>
          <a:p>
            <a:pPr indent="-317500" lvl="1" marL="914400" rtl="0" algn="l">
              <a:spcBef>
                <a:spcPts val="0"/>
              </a:spcBef>
              <a:spcAft>
                <a:spcPts val="0"/>
              </a:spcAft>
              <a:buSzPts val="1400"/>
              <a:buChar char="○"/>
            </a:pPr>
            <a:r>
              <a:rPr lang="en-US" sz="1400"/>
              <a:t>Mockito</a:t>
            </a:r>
            <a:endParaRPr sz="1400"/>
          </a:p>
          <a:p>
            <a:pPr indent="-317500" lvl="1" marL="914400" rtl="0" algn="l">
              <a:spcBef>
                <a:spcPts val="0"/>
              </a:spcBef>
              <a:spcAft>
                <a:spcPts val="0"/>
              </a:spcAft>
              <a:buSzPts val="1400"/>
              <a:buChar char="○"/>
            </a:pPr>
            <a:r>
              <a:rPr lang="en-US" sz="1400"/>
              <a:t>Hamcrest</a:t>
            </a:r>
            <a:endParaRPr sz="1400"/>
          </a:p>
          <a:p>
            <a:pPr indent="-317500" lvl="1" marL="914400" rtl="0" algn="l">
              <a:spcBef>
                <a:spcPts val="0"/>
              </a:spcBef>
              <a:spcAft>
                <a:spcPts val="0"/>
              </a:spcAft>
              <a:buSzPts val="1400"/>
              <a:buChar char="○"/>
            </a:pPr>
            <a:r>
              <a:rPr lang="en-US" sz="1400"/>
              <a:t>JsonAssert</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pic>
        <p:nvPicPr>
          <p:cNvPr id="85" name="Google Shape;85;p18"/>
          <p:cNvPicPr preferRelativeResize="0"/>
          <p:nvPr/>
        </p:nvPicPr>
        <p:blipFill rotWithShape="1">
          <a:blip r:embed="rId3">
            <a:alphaModFix/>
          </a:blip>
          <a:srcRect b="30844" l="0" r="0" t="30710"/>
          <a:stretch/>
        </p:blipFill>
        <p:spPr>
          <a:xfrm>
            <a:off x="8425175" y="4866750"/>
            <a:ext cx="718826" cy="276625"/>
          </a:xfrm>
          <a:prstGeom prst="rect">
            <a:avLst/>
          </a:prstGeom>
          <a:noFill/>
          <a:ln>
            <a:noFill/>
          </a:ln>
        </p:spPr>
      </p:pic>
      <p:sp>
        <p:nvSpPr>
          <p:cNvPr id="86" name="Google Shape;86;p18"/>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pic>
        <p:nvPicPr>
          <p:cNvPr id="87" name="Google Shape;87;p18"/>
          <p:cNvPicPr preferRelativeResize="0"/>
          <p:nvPr/>
        </p:nvPicPr>
        <p:blipFill>
          <a:blip r:embed="rId4">
            <a:alphaModFix/>
          </a:blip>
          <a:stretch>
            <a:fillRect/>
          </a:stretch>
        </p:blipFill>
        <p:spPr>
          <a:xfrm>
            <a:off x="666750" y="442913"/>
            <a:ext cx="7810500" cy="4257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3</a:t>
            </a:r>
            <a:r>
              <a:rPr lang="en-US"/>
              <a:t>.T</a:t>
            </a:r>
            <a:r>
              <a:rPr lang="en-US"/>
              <a:t>est replacements (test doubles)</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US" sz="1400"/>
              <a:t>A unit test should test functionality in isolation. Side effects from other classes or the system should be eliminated for a unit test, if possible.</a:t>
            </a:r>
            <a:endParaRPr sz="1400"/>
          </a:p>
          <a:p>
            <a:pPr indent="-317500" lvl="0" marL="457200" rtl="0" algn="l">
              <a:spcBef>
                <a:spcPts val="0"/>
              </a:spcBef>
              <a:spcAft>
                <a:spcPts val="0"/>
              </a:spcAft>
              <a:buSzPts val="1400"/>
              <a:buChar char="●"/>
            </a:pPr>
            <a:r>
              <a:rPr lang="en-US" sz="1400"/>
              <a:t>This can be done via using test replacements (test doubles) for the real dependencies. Test doubles can be classified like the following</a:t>
            </a:r>
            <a:endParaRPr sz="1400"/>
          </a:p>
          <a:p>
            <a:pPr indent="-317500" lvl="1" marL="914400" rtl="0" algn="l">
              <a:spcBef>
                <a:spcPts val="0"/>
              </a:spcBef>
              <a:spcAft>
                <a:spcPts val="0"/>
              </a:spcAft>
              <a:buSzPts val="1400"/>
              <a:buChar char="○"/>
            </a:pPr>
            <a:r>
              <a:rPr lang="en-US"/>
              <a:t>A </a:t>
            </a:r>
            <a:r>
              <a:rPr b="1" lang="en-US"/>
              <a:t>dummy object</a:t>
            </a:r>
            <a:r>
              <a:rPr lang="en-US"/>
              <a:t> is passed around but never used, i.e., its methods are never called. Such an object can for example be used to fill the parameter list of a method</a:t>
            </a:r>
            <a:endParaRPr sz="1400"/>
          </a:p>
          <a:p>
            <a:pPr indent="-317500" lvl="1" marL="914400" rtl="0" algn="l">
              <a:spcBef>
                <a:spcPts val="0"/>
              </a:spcBef>
              <a:spcAft>
                <a:spcPts val="0"/>
              </a:spcAft>
              <a:buSzPts val="1400"/>
              <a:buChar char="○"/>
            </a:pPr>
            <a:r>
              <a:rPr b="1" lang="en-US"/>
              <a:t>Fake </a:t>
            </a:r>
            <a:r>
              <a:rPr lang="en-US"/>
              <a:t>objects have working implementations, but are usually simplified. For example, they use an in memory database and not a real database</a:t>
            </a:r>
            <a:endParaRPr sz="1400"/>
          </a:p>
          <a:p>
            <a:pPr indent="-317500" lvl="1" marL="914400" rtl="0" algn="l">
              <a:spcBef>
                <a:spcPts val="0"/>
              </a:spcBef>
              <a:spcAft>
                <a:spcPts val="0"/>
              </a:spcAft>
              <a:buSzPts val="1400"/>
              <a:buChar char="○"/>
            </a:pPr>
            <a:r>
              <a:rPr lang="en-US"/>
              <a:t>A </a:t>
            </a:r>
            <a:r>
              <a:rPr b="1" lang="en-US"/>
              <a:t>stub </a:t>
            </a:r>
            <a:r>
              <a:rPr lang="en-US"/>
              <a:t>class is an partial implementation for an interface or class with the purpose of using an instance of this stub class during testing. Stubs usually don’t respond to anything outside what’s programmed in for the test. Stubs may also record information a</a:t>
            </a:r>
            <a:endParaRPr sz="1400"/>
          </a:p>
          <a:p>
            <a:pPr indent="-317500" lvl="1" marL="914400" rtl="0" algn="l">
              <a:spcBef>
                <a:spcPts val="0"/>
              </a:spcBef>
              <a:spcAft>
                <a:spcPts val="0"/>
              </a:spcAft>
              <a:buSzPts val="1400"/>
              <a:buChar char="○"/>
            </a:pPr>
            <a:r>
              <a:rPr lang="en-US"/>
              <a:t>A </a:t>
            </a:r>
            <a:r>
              <a:rPr b="1" lang="en-US"/>
              <a:t>mock </a:t>
            </a:r>
            <a:r>
              <a:rPr lang="en-US"/>
              <a:t>object is a dummy implementation for an interface or a class in which you define the output of certain method calls. Mock objects are configured to perform a certain behavior during a test. They typically record the interaction with the system and test</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pic>
        <p:nvPicPr>
          <p:cNvPr id="98" name="Google Shape;98;p20"/>
          <p:cNvPicPr preferRelativeResize="0"/>
          <p:nvPr/>
        </p:nvPicPr>
        <p:blipFill rotWithShape="1">
          <a:blip r:embed="rId3">
            <a:alphaModFix/>
          </a:blip>
          <a:srcRect b="30844" l="0" r="0" t="30710"/>
          <a:stretch/>
        </p:blipFill>
        <p:spPr>
          <a:xfrm>
            <a:off x="8425175" y="4866750"/>
            <a:ext cx="718826" cy="276625"/>
          </a:xfrm>
          <a:prstGeom prst="rect">
            <a:avLst/>
          </a:prstGeom>
          <a:noFill/>
          <a:ln>
            <a:noFill/>
          </a:ln>
        </p:spPr>
      </p:pic>
      <p:sp>
        <p:nvSpPr>
          <p:cNvPr id="99" name="Google Shape;99;p20"/>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pic>
        <p:nvPicPr>
          <p:cNvPr id="100" name="Google Shape;100;p20"/>
          <p:cNvPicPr preferRelativeResize="0"/>
          <p:nvPr/>
        </p:nvPicPr>
        <p:blipFill rotWithShape="1">
          <a:blip r:embed="rId4">
            <a:alphaModFix/>
          </a:blip>
          <a:srcRect b="0" l="0" r="0" t="0"/>
          <a:stretch/>
        </p:blipFill>
        <p:spPr>
          <a:xfrm>
            <a:off x="1491246" y="1063417"/>
            <a:ext cx="6161518" cy="301666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lang="en-US" sz="2400"/>
              <a:t>Task</a:t>
            </a:r>
            <a:endParaRPr b="1" i="0" sz="2400" u="none" cap="none" strike="noStrike">
              <a:solidFill>
                <a:schemeClr val="dk1"/>
              </a:solidFill>
              <a:latin typeface="Arial"/>
              <a:ea typeface="Arial"/>
              <a:cs typeface="Arial"/>
              <a:sym typeface="Arial"/>
            </a:endParaRPr>
          </a:p>
        </p:txBody>
      </p:sp>
      <p:sp>
        <p:nvSpPr>
          <p:cNvPr id="106" name="Google Shape;106;p21"/>
          <p:cNvSpPr txBox="1"/>
          <p:nvPr>
            <p:ph idx="1" type="body"/>
          </p:nvPr>
        </p:nvSpPr>
        <p:spPr>
          <a:xfrm>
            <a:off x="139025" y="1152475"/>
            <a:ext cx="8693400" cy="34770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1600"/>
              </a:spcBef>
              <a:spcAft>
                <a:spcPts val="0"/>
              </a:spcAft>
              <a:buClr>
                <a:srgbClr val="000000"/>
              </a:buClr>
              <a:buSzPts val="1200"/>
              <a:buChar char="●"/>
            </a:pPr>
            <a:r>
              <a:rPr lang="en-US" sz="1200">
                <a:solidFill>
                  <a:srgbClr val="000000"/>
                </a:solidFill>
              </a:rPr>
              <a:t>CalculateService</a:t>
            </a:r>
            <a:endParaRPr sz="1200">
              <a:solidFill>
                <a:srgbClr val="000000"/>
              </a:solidFill>
            </a:endParaRPr>
          </a:p>
          <a:p>
            <a:pPr indent="-304800" lvl="1" marL="914400" marR="0" rtl="0" algn="l">
              <a:lnSpc>
                <a:spcPct val="115000"/>
              </a:lnSpc>
              <a:spcBef>
                <a:spcPts val="0"/>
              </a:spcBef>
              <a:spcAft>
                <a:spcPts val="0"/>
              </a:spcAft>
              <a:buClr>
                <a:srgbClr val="000000"/>
              </a:buClr>
              <a:buSzPts val="1200"/>
              <a:buChar char="○"/>
            </a:pPr>
            <a:r>
              <a:rPr lang="en-US" sz="1200">
                <a:solidFill>
                  <a:srgbClr val="000000"/>
                </a:solidFill>
              </a:rPr>
              <a:t>public int sum(int a, int b)</a:t>
            </a:r>
            <a:endParaRPr sz="1200">
              <a:solidFill>
                <a:srgbClr val="000000"/>
              </a:solidFill>
            </a:endParaRPr>
          </a:p>
          <a:p>
            <a:pPr indent="-304800" lvl="1" marL="914400" marR="0" rtl="0" algn="l">
              <a:lnSpc>
                <a:spcPct val="115000"/>
              </a:lnSpc>
              <a:spcBef>
                <a:spcPts val="0"/>
              </a:spcBef>
              <a:spcAft>
                <a:spcPts val="0"/>
              </a:spcAft>
              <a:buClr>
                <a:srgbClr val="000000"/>
              </a:buClr>
              <a:buSzPts val="1200"/>
              <a:buChar char="○"/>
            </a:pPr>
            <a:r>
              <a:rPr lang="en-US" sz="1200">
                <a:solidFill>
                  <a:srgbClr val="000000"/>
                </a:solidFill>
              </a:rPr>
              <a:t>public int multiple(int a, int b)</a:t>
            </a:r>
            <a:endParaRPr sz="1200">
              <a:solidFill>
                <a:srgbClr val="000000"/>
              </a:solidFill>
            </a:endParaRPr>
          </a:p>
          <a:p>
            <a:pPr indent="-304800" lvl="1" marL="914400" marR="0" rtl="0" algn="l">
              <a:lnSpc>
                <a:spcPct val="115000"/>
              </a:lnSpc>
              <a:spcBef>
                <a:spcPts val="0"/>
              </a:spcBef>
              <a:spcAft>
                <a:spcPts val="0"/>
              </a:spcAft>
              <a:buClr>
                <a:srgbClr val="000000"/>
              </a:buClr>
              <a:buSzPts val="1200"/>
              <a:buChar char="○"/>
            </a:pPr>
            <a:r>
              <a:rPr lang="en-US" sz="1200">
                <a:solidFill>
                  <a:srgbClr val="000000"/>
                </a:solidFill>
              </a:rPr>
              <a:t>public int device(int a, int b)</a:t>
            </a:r>
            <a:endParaRPr sz="1200">
              <a:solidFill>
                <a:srgbClr val="000000"/>
              </a:solidFill>
            </a:endParaRPr>
          </a:p>
          <a:p>
            <a:pPr indent="-304800" lvl="0" marL="457200" marR="0" rtl="0" algn="l">
              <a:lnSpc>
                <a:spcPct val="115000"/>
              </a:lnSpc>
              <a:spcBef>
                <a:spcPts val="0"/>
              </a:spcBef>
              <a:spcAft>
                <a:spcPts val="0"/>
              </a:spcAft>
              <a:buClr>
                <a:srgbClr val="000000"/>
              </a:buClr>
              <a:buSzPts val="1200"/>
              <a:buChar char="●"/>
            </a:pPr>
            <a:r>
              <a:rPr lang="en-US" sz="1200">
                <a:solidFill>
                  <a:srgbClr val="000000"/>
                </a:solidFill>
              </a:rPr>
              <a:t>MyService</a:t>
            </a:r>
            <a:endParaRPr sz="1200">
              <a:solidFill>
                <a:srgbClr val="000000"/>
              </a:solidFill>
            </a:endParaRPr>
          </a:p>
          <a:p>
            <a:pPr indent="-304800" lvl="1" marL="914400" marR="0" rtl="0" algn="l">
              <a:lnSpc>
                <a:spcPct val="115000"/>
              </a:lnSpc>
              <a:spcBef>
                <a:spcPts val="0"/>
              </a:spcBef>
              <a:spcAft>
                <a:spcPts val="0"/>
              </a:spcAft>
              <a:buClr>
                <a:srgbClr val="000000"/>
              </a:buClr>
              <a:buSzPts val="1200"/>
              <a:buChar char="○"/>
            </a:pPr>
            <a:r>
              <a:rPr lang="en-US" sz="1200">
                <a:solidFill>
                  <a:srgbClr val="000000"/>
                </a:solidFill>
              </a:rPr>
              <a:t>public float[] calculate(int a, int b, int c)</a:t>
            </a:r>
            <a:endParaRPr sz="1200">
              <a:solidFill>
                <a:srgbClr val="000000"/>
              </a:solidFill>
            </a:endParaRPr>
          </a:p>
          <a:p>
            <a:pPr indent="0" lvl="0" marL="0" marR="0" rtl="0" algn="l">
              <a:lnSpc>
                <a:spcPct val="115000"/>
              </a:lnSpc>
              <a:spcBef>
                <a:spcPts val="1600"/>
              </a:spcBef>
              <a:spcAft>
                <a:spcPts val="0"/>
              </a:spcAft>
              <a:buNone/>
            </a:pPr>
            <a:r>
              <a:rPr lang="en-US" sz="1200">
                <a:solidFill>
                  <a:srgbClr val="000000"/>
                </a:solidFill>
              </a:rPr>
              <a:t>Viết unit test cho function </a:t>
            </a:r>
            <a:r>
              <a:rPr lang="en-US" sz="1200">
                <a:solidFill>
                  <a:schemeClr val="dk1"/>
                </a:solidFill>
              </a:rPr>
              <a:t>device(chia) &amp; function calculate(giải phương trình bậc 2)</a:t>
            </a:r>
            <a:endParaRPr sz="1200">
              <a:solidFill>
                <a:srgbClr val="000000"/>
              </a:solidFill>
            </a:endParaRPr>
          </a:p>
        </p:txBody>
      </p:sp>
      <p:grpSp>
        <p:nvGrpSpPr>
          <p:cNvPr id="107" name="Google Shape;107;p21"/>
          <p:cNvGrpSpPr/>
          <p:nvPr/>
        </p:nvGrpSpPr>
        <p:grpSpPr>
          <a:xfrm>
            <a:off x="8425175" y="4731928"/>
            <a:ext cx="718875" cy="411446"/>
            <a:chOff x="8425175" y="4731928"/>
            <a:chExt cx="718875" cy="411446"/>
          </a:xfrm>
        </p:grpSpPr>
        <p:pic>
          <p:nvPicPr>
            <p:cNvPr id="108" name="Google Shape;108;p21"/>
            <p:cNvPicPr preferRelativeResize="0"/>
            <p:nvPr/>
          </p:nvPicPr>
          <p:blipFill rotWithShape="1">
            <a:blip r:embed="rId3">
              <a:alphaModFix/>
            </a:blip>
            <a:srcRect b="30844" l="0" r="0" t="30710"/>
            <a:stretch/>
          </p:blipFill>
          <p:spPr>
            <a:xfrm>
              <a:off x="8425175" y="4866750"/>
              <a:ext cx="718826" cy="276625"/>
            </a:xfrm>
            <a:prstGeom prst="rect">
              <a:avLst/>
            </a:prstGeom>
            <a:noFill/>
            <a:ln>
              <a:noFill/>
            </a:ln>
          </p:spPr>
        </p:pic>
        <p:sp>
          <p:nvSpPr>
            <p:cNvPr id="109" name="Google Shape;109;p21"/>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