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7planning.org/vi/10197/huong-dan-java-annotation" TargetMode="External"/><Relationship Id="rId3" Type="http://schemas.openxmlformats.org/officeDocument/2006/relationships/hyperlink" Target="https://www.geeksforgeeks.org/annotations-in-java/" TargetMode="External"/><Relationship Id="rId4" Type="http://schemas.openxmlformats.org/officeDocument/2006/relationships/hyperlink" Target="https://docs.oracle.com/javase/tutorial/java/data/autoboxing.html" TargetMode="External"/><Relationship Id="rId5" Type="http://schemas.openxmlformats.org/officeDocument/2006/relationships/hyperlink" Target="https://www.sourcetreeapp.com/" TargetMode="External"/><Relationship Id="rId6" Type="http://schemas.openxmlformats.org/officeDocument/2006/relationships/hyperlink" Target="https://www.syntevo.com/smartgit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otch.io/bar-talk/s-o-l-i-d-the-first-five-principles-of-object-oriented-design" TargetMode="External"/><Relationship Id="rId3" Type="http://schemas.openxmlformats.org/officeDocument/2006/relationships/hyperlink" Target="http://blog.gauffin.org/2012/05/solid-principles-with-real-world-examples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c7adae44a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3c7adae4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Annotation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https://o7planning.org/vi/10197/huong-dan-java-annotation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https://www.geeksforgeeks.org/annotations-in-java/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Autoboxing &amp; Unboxing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https://docs.oracle.com/javase/tutorial/java/data/autoboxing.html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https://www.sourcetreeapp.com/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https://www.syntevo.com/smartgit/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31386dd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31386dd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https://www.quora.com/What-is-the-difference-between-an-integer-and-int-in-Java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Lập trình tốt: validate + exception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1386dd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1386dd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1386dd5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1386dd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1386dd5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1386dd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https://scotch.io/bar-talk/s-o-l-i-d-the-first-five-principles-of-object-oriented-design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http://blog.gauffin.org/2012/05/solid-principles-with-real-world-examples/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1386dd5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1386dd5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Singleton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Factory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Proxy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Intepreter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Template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test online → </a:t>
            </a:r>
            <a:r>
              <a:rPr lang="en-US"/>
              <a:t>https://www.javatpoint.com/directload.jsp?val=92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utorialspoint.com/java/index.htm" TargetMode="External"/><Relationship Id="rId4" Type="http://schemas.openxmlformats.org/officeDocument/2006/relationships/hyperlink" Target="https://itwiki.topica.vn/display/ND/Dev+-+Setup+Java+enviroment" TargetMode="External"/><Relationship Id="rId5" Type="http://schemas.openxmlformats.org/officeDocument/2006/relationships/hyperlink" Target="http://maven.apache.org/guides/getting-started/maven-in-five-minutes.html" TargetMode="External"/><Relationship Id="rId6" Type="http://schemas.openxmlformats.org/officeDocument/2006/relationships/hyperlink" Target="https://www.tutorialspoint.com/maven/" TargetMode="External"/><Relationship Id="rId7" Type="http://schemas.openxmlformats.org/officeDocument/2006/relationships/hyperlink" Target="https://itwiki.topica.vn/display/ND/FORKING+WORKFLOW" TargetMode="External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utorialspoint.com/design_pattern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43483" y="852678"/>
            <a:ext cx="7875171" cy="1412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-US" sz="2800"/>
              <a:t>JAVA BASIC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4"/>
            <a:ext cx="8520600" cy="11396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1600"/>
              <a:t>HuyNQ12</a:t>
            </a: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@topica.edu.vn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/>
              <a:t>Kiến thức cơ bản</a:t>
            </a:r>
            <a:b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Lý thuyết: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https://www.tutorialspoint.com/java/index.htm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Môi trường làm việc: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https://itwiki.topica.vn/display/ND/Dev+-+Setup+Java+enviroment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Maven: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http://maven.apache.org/guides/getting-started/maven-in-five-minutes.html</a:t>
            </a:r>
            <a:endParaRPr>
              <a:solidFill>
                <a:srgbClr val="0070C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https://www.tutorialspoint.com/maven/</a:t>
            </a:r>
            <a:endParaRPr>
              <a:solidFill>
                <a:srgbClr val="0070C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Git Flow: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https://itwiki.topica.vn/display/ND/FORKING+WORKFLOW</a:t>
            </a:r>
            <a:endParaRPr>
              <a:solidFill>
                <a:srgbClr val="0070C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8425175" y="4731928"/>
            <a:ext cx="718875" cy="411446"/>
            <a:chOff x="8425175" y="4731928"/>
            <a:chExt cx="718875" cy="411446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8">
              <a:alphaModFix/>
            </a:blip>
            <a:srcRect b="30844" l="0" r="0" t="30710"/>
            <a:stretch/>
          </p:blipFill>
          <p:spPr>
            <a:xfrm>
              <a:off x="8425175" y="4866750"/>
              <a:ext cx="718826" cy="27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8425250" y="4731928"/>
              <a:ext cx="718800" cy="150300"/>
            </a:xfrm>
            <a:prstGeom prst="rect">
              <a:avLst/>
            </a:prstGeom>
            <a:solidFill>
              <a:srgbClr val="DDA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b="0" i="0" lang="en-US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‹#›</a:t>
              </a:fld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05375"/>
            <a:ext cx="8520600" cy="4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Câu hỏi: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làm sao để chạy được chương trình viết bằng Java?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/>
              <a:t>static vs non-static?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/>
              <a:t>có những loại input, output nào?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/>
              <a:t>int vs Integer?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Bài toán (10’):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viết chương trình cho phép người dùng nhập vào 2 số tự nhiên và in ra tổng của 2 số đó (yêu cầu validate &amp; try-catch)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Hierarchy of Collection Framework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812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5461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225" y="1256125"/>
            <a:ext cx="4266500" cy="360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05375"/>
            <a:ext cx="8520600" cy="4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Câu hỏi: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Hash vs List?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Queue vs Stack?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Bài toán (v</a:t>
            </a:r>
            <a:r>
              <a:rPr b="1" lang="en-US" sz="1800"/>
              <a:t>ề nhà</a:t>
            </a:r>
            <a:r>
              <a:rPr b="1" lang="en-US" sz="1800"/>
              <a:t>):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implement Queue </a:t>
            </a:r>
            <a:r>
              <a:rPr lang="en-US" sz="1800"/>
              <a:t>bằng mảng hoặc danh sách liên kết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05375"/>
            <a:ext cx="8520600" cy="4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Câu hỏi: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Annotation?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Autoboxing &amp; Unboxing?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Về nhà</a:t>
            </a:r>
            <a:r>
              <a:rPr b="1" lang="en-US" sz="1800"/>
              <a:t>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Viết 1 annotation, khi 1 class sử dụng annotation đó thì log thời gian xử lý các hàm trong class đó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474075"/>
            <a:ext cx="85206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S.O.L.I.D: The First 5 Principles of Object Oriented Design</a:t>
            </a:r>
            <a:endParaRPr b="1" sz="18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S</a:t>
            </a:r>
            <a:r>
              <a:rPr lang="en-US" sz="1100"/>
              <a:t> - Single-responsiblity principle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O</a:t>
            </a:r>
            <a:r>
              <a:rPr lang="en-US" sz="1100"/>
              <a:t> - Open-closed principle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L</a:t>
            </a:r>
            <a:r>
              <a:rPr lang="en-US" sz="1100"/>
              <a:t> - Liskov substitution principle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I</a:t>
            </a:r>
            <a:r>
              <a:rPr lang="en-US" sz="1100"/>
              <a:t> - Interface segregation principle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D</a:t>
            </a:r>
            <a:r>
              <a:rPr lang="en-US" sz="1100"/>
              <a:t> - Dependency Inversion Principle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926625"/>
            <a:ext cx="8520600" cy="20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Design pattern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https://www.tutorialspoint.com/design_pattern/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b="30847" l="0" r="0" t="30708"/>
          <a:stretch/>
        </p:blipFill>
        <p:spPr>
          <a:xfrm>
            <a:off x="8425175" y="4866750"/>
            <a:ext cx="718826" cy="2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8425250" y="4731928"/>
            <a:ext cx="718800" cy="150300"/>
          </a:xfrm>
          <a:prstGeom prst="rect">
            <a:avLst/>
          </a:prstGeom>
          <a:solidFill>
            <a:srgbClr val="DDA4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1246" y="1063417"/>
            <a:ext cx="6161518" cy="301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