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pring.io/spring-framework/docs/5.0.7.RELEASE/javadoc-api/org/springframework/context/support/ClassPathXmlApplicationContext.html" TargetMode="External"/><Relationship Id="rId3" Type="http://schemas.openxmlformats.org/officeDocument/2006/relationships/hyperlink" Target="https://docs.spring.io/spring-framework/docs/5.0.7.RELEASE/javadoc-api/org/springframework/context/support/ClassPathXmlApplicationContext.html" TargetMode="External"/><Relationship Id="rId4" Type="http://schemas.openxmlformats.org/officeDocument/2006/relationships/hyperlink" Target="https://docs.spring.io/spring-framework/docs/5.0.7.RELEASE/javadoc-api/org/springframework/context/support/FileSystemXmlApplicationContext.html" TargetMode="External"/><Relationship Id="rId5" Type="http://schemas.openxmlformats.org/officeDocument/2006/relationships/hyperlink" Target="https://docs.spring.io/spring-framework/docs/5.0.7.RELEASE/javadoc-api/org/springframework/context/support/FileSystemXmlApplicationContext.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eebf9e5c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ceebf9e5c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eebf9e5c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ceebf9e5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As a rule, use the prototype scope for all stateful beans and the singleton scope for stateless beans.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ceebf9e5c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ceebf9e5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As a rule, use the prototype scope for all stateful beans and the singleton scope for stateless beans.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ceebf9e5c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ceebf9e5c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As a rule, use the prototype scope for all stateful beans and the singleton scope for stateless beans.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ceebf9e5c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ceebf9e5c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ceebf9e5c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ceebf9e5c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ceebf9e5c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ceebf9e5c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cf05aa4fe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cf05aa4f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ceebf9e5c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ceebf9e5c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cf065381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cf065381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7adae44a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3c7adae44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At the heart are the modules of the core container, including a configuration model and a dependency injection mechanism</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US"/>
              <a:t>While some consider Java EE and Spring to be in competition, Spring is, in fact, complementary to Java EE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ceebf9e5c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3ceebf9e5c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ceebf9e5c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ceebf9e5c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ceebf9e5c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ceebf9e5c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ceebf9e5c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3ceebf9e5c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http://www.baeldung.com/spring-aop-pointcut-tutorial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ceebf9e5c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3ceebf9e5c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cf05aa4f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cf05aa4f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ce8214d80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3ce8214d80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66a48e25a_2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566a48e25a_2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cf6337283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cf6337283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ceebf9e5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ceebf9e5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At the heart are the modules of the core container, including a configuration model and a dependency injection mechanism</a:t>
            </a:r>
            <a:endParaRPr/>
          </a:p>
          <a:p>
            <a:pPr indent="0" lvl="0" marL="0" marR="0" rtl="0" algn="l">
              <a:lnSpc>
                <a:spcPct val="100000"/>
              </a:lnSpc>
              <a:spcBef>
                <a:spcPts val="0"/>
              </a:spcBef>
              <a:spcAft>
                <a:spcPts val="0"/>
              </a:spcAft>
              <a:buClr>
                <a:srgbClr val="000000"/>
              </a:buClr>
              <a:buSzPts val="1100"/>
              <a:buFont typeface="Arial"/>
              <a:buNone/>
            </a:pPr>
            <a:r>
              <a:rPr lang="en-US"/>
              <a:t>While some consider Java EE and Spring to be in competition, Spring is, in fact, complementary to Java EE</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US"/>
              <a:t>https://docs.spring.io/spring/docs/current/spring-framework-reference/overview.html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e8214d80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3ce8214d80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eebf9e5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3ceebf9e5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The container gets its instructions on what objects to instantiate, configure, and assemble by reading configuration metadata. The configuration metadata is represented in XML, Java annotations, or Java code.</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US">
                <a:solidFill>
                  <a:schemeClr val="dk1"/>
                </a:solidFill>
              </a:rPr>
              <a:t>In standalone applications it is common to create an instance of</a:t>
            </a:r>
            <a:r>
              <a:rPr lang="en-US">
                <a:solidFill>
                  <a:schemeClr val="dk1"/>
                </a:solidFill>
                <a:uFill>
                  <a:noFill/>
                </a:uFill>
                <a:hlinkClick r:id="rId2"/>
              </a:rPr>
              <a:t> </a:t>
            </a:r>
            <a:r>
              <a:rPr lang="en-US" u="sng">
                <a:solidFill>
                  <a:schemeClr val="hlink"/>
                </a:solidFill>
                <a:hlinkClick r:id="rId3"/>
              </a:rPr>
              <a:t>ClassPathXmlApplicationContext</a:t>
            </a:r>
            <a:r>
              <a:rPr lang="en-US">
                <a:solidFill>
                  <a:schemeClr val="dk1"/>
                </a:solidFill>
              </a:rPr>
              <a:t> or</a:t>
            </a:r>
            <a:r>
              <a:rPr lang="en-US">
                <a:solidFill>
                  <a:schemeClr val="dk1"/>
                </a:solidFill>
                <a:uFill>
                  <a:noFill/>
                </a:uFill>
                <a:hlinkClick r:id="rId4"/>
              </a:rPr>
              <a:t> </a:t>
            </a:r>
            <a:r>
              <a:rPr lang="en-US" u="sng">
                <a:solidFill>
                  <a:schemeClr val="hlink"/>
                </a:solidFill>
                <a:hlinkClick r:id="rId5"/>
              </a:rPr>
              <a:t>FileSystemXmlApplicationContext</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US"/>
              <a:t>https://docs.spring.io/spring/docs/current/spring-framework-reference/core.html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ceebf9e5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ceebf9e5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ceebf9e5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ceebf9e5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ceebf9e5c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3ceebf9e5c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ceebf9e5c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ceebf9e5c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In XML-based configuration metadata, you use the id and/or name attributes to specify the bean identifier(s). The id attribute allows you to specify exactly one id. Conventionally these names are alphanumeric ('myBean', 'fooService', etc.), but may contain special characters as well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jcp.org/en/jsr/detail?id=340" TargetMode="External"/><Relationship Id="rId4" Type="http://schemas.openxmlformats.org/officeDocument/2006/relationships/hyperlink" Target="https://www.jcp.org/en/jsr/detail?id=356" TargetMode="External"/><Relationship Id="rId11" Type="http://schemas.openxmlformats.org/officeDocument/2006/relationships/hyperlink" Target="https://jcp.org/en/jsr/detail?id=250" TargetMode="External"/><Relationship Id="rId10" Type="http://schemas.openxmlformats.org/officeDocument/2006/relationships/hyperlink" Target="https://www.jcp.org/en/jsr/detail?id=330" TargetMode="External"/><Relationship Id="rId12" Type="http://schemas.openxmlformats.org/officeDocument/2006/relationships/image" Target="../media/image1.png"/><Relationship Id="rId9" Type="http://schemas.openxmlformats.org/officeDocument/2006/relationships/hyperlink" Target="https://jcp.org/en/jsr/detail?id=914" TargetMode="External"/><Relationship Id="rId5" Type="http://schemas.openxmlformats.org/officeDocument/2006/relationships/hyperlink" Target="https://www.jcp.org/en/jsr/detail?id=236" TargetMode="External"/><Relationship Id="rId6" Type="http://schemas.openxmlformats.org/officeDocument/2006/relationships/hyperlink" Target="https://jcp.org/en/jsr/detail?id=367" TargetMode="External"/><Relationship Id="rId7" Type="http://schemas.openxmlformats.org/officeDocument/2006/relationships/hyperlink" Target="https://jcp.org/en/jsr/detail?id=303" TargetMode="External"/><Relationship Id="rId8" Type="http://schemas.openxmlformats.org/officeDocument/2006/relationships/hyperlink" Target="https://jcp.org/en/jsr/detail?id=33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43483" y="852678"/>
            <a:ext cx="7875171" cy="1412756"/>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lang="en-US" sz="2800"/>
              <a:t>Java</a:t>
            </a:r>
            <a:r>
              <a:rPr b="1" i="0" lang="en-US" sz="2800" u="none" cap="none" strike="noStrike">
                <a:solidFill>
                  <a:schemeClr val="dk1"/>
                </a:solidFill>
                <a:latin typeface="Arial"/>
                <a:ea typeface="Arial"/>
                <a:cs typeface="Arial"/>
                <a:sym typeface="Arial"/>
              </a:rPr>
              <a:t> </a:t>
            </a:r>
            <a:r>
              <a:rPr b="1" lang="en-US" sz="2800"/>
              <a:t>Spring Basic</a:t>
            </a:r>
            <a:endParaRPr b="1" i="0" sz="2800" u="none" cap="none" strike="noStrike">
              <a:solidFill>
                <a:schemeClr val="dk1"/>
              </a:solidFill>
              <a:latin typeface="Arial"/>
              <a:ea typeface="Arial"/>
              <a:cs typeface="Arial"/>
              <a:sym typeface="Arial"/>
            </a:endParaRPr>
          </a:p>
        </p:txBody>
      </p:sp>
      <p:sp>
        <p:nvSpPr>
          <p:cNvPr id="55" name="Google Shape;55;p13"/>
          <p:cNvSpPr txBox="1"/>
          <p:nvPr>
            <p:ph idx="1" type="subTitle"/>
          </p:nvPr>
        </p:nvSpPr>
        <p:spPr>
          <a:xfrm>
            <a:off x="311700" y="2834124"/>
            <a:ext cx="8520600" cy="113966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lang="en-US" sz="1600"/>
              <a:t>HuyNQ12</a:t>
            </a:r>
            <a:r>
              <a:rPr b="0" i="0" lang="en-US" sz="1600" u="none" cap="none" strike="noStrike">
                <a:solidFill>
                  <a:schemeClr val="dk2"/>
                </a:solidFill>
                <a:latin typeface="Arial"/>
                <a:ea typeface="Arial"/>
                <a:cs typeface="Arial"/>
                <a:sym typeface="Arial"/>
              </a:rPr>
              <a:t>@topica.edu.vn</a:t>
            </a:r>
            <a:endParaRPr b="0" i="0" sz="1600" u="none" cap="none" strike="noStrike">
              <a:solidFill>
                <a:schemeClr val="dk2"/>
              </a:solidFill>
              <a:latin typeface="Arial"/>
              <a:ea typeface="Arial"/>
              <a:cs typeface="Arial"/>
              <a:sym typeface="Arial"/>
            </a:endParaRPr>
          </a:p>
        </p:txBody>
      </p:sp>
      <p:pic>
        <p:nvPicPr>
          <p:cNvPr id="56" name="Google Shape;56;p1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57" name="Google Shape;57;p1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2"/>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27" name="Google Shape;127;p22"/>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28" name="Google Shape;128;p22"/>
          <p:cNvPicPr preferRelativeResize="0"/>
          <p:nvPr/>
        </p:nvPicPr>
        <p:blipFill>
          <a:blip r:embed="rId4">
            <a:alphaModFix/>
          </a:blip>
          <a:stretch>
            <a:fillRect/>
          </a:stretch>
        </p:blipFill>
        <p:spPr>
          <a:xfrm>
            <a:off x="152400" y="421800"/>
            <a:ext cx="8839200" cy="42999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3"/>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34" name="Google Shape;134;p2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35" name="Google Shape;135;p23"/>
          <p:cNvPicPr preferRelativeResize="0"/>
          <p:nvPr/>
        </p:nvPicPr>
        <p:blipFill>
          <a:blip r:embed="rId4">
            <a:alphaModFix/>
          </a:blip>
          <a:stretch>
            <a:fillRect/>
          </a:stretch>
        </p:blipFill>
        <p:spPr>
          <a:xfrm>
            <a:off x="726300" y="152400"/>
            <a:ext cx="740693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4"/>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41" name="Google Shape;141;p2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42" name="Google Shape;142;p24"/>
          <p:cNvPicPr preferRelativeResize="0"/>
          <p:nvPr/>
        </p:nvPicPr>
        <p:blipFill>
          <a:blip r:embed="rId4">
            <a:alphaModFix/>
          </a:blip>
          <a:stretch>
            <a:fillRect/>
          </a:stretch>
        </p:blipFill>
        <p:spPr>
          <a:xfrm>
            <a:off x="781050" y="723900"/>
            <a:ext cx="7581900" cy="369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5"/>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48" name="Google Shape;148;p2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49" name="Google Shape;149;p25"/>
          <p:cNvPicPr preferRelativeResize="0"/>
          <p:nvPr/>
        </p:nvPicPr>
        <p:blipFill>
          <a:blip r:embed="rId4">
            <a:alphaModFix/>
          </a:blip>
          <a:stretch>
            <a:fillRect/>
          </a:stretch>
        </p:blipFill>
        <p:spPr>
          <a:xfrm>
            <a:off x="785813" y="723900"/>
            <a:ext cx="7572375" cy="369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The IoC container - </a:t>
            </a:r>
            <a:r>
              <a:rPr b="1" lang="en-US" sz="2400"/>
              <a:t>Dependency Injection</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155" name="Google Shape;155;p26"/>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Code is cleaner with the DI principle and decoupling is more effective when objects are provided with their dependencies</a:t>
            </a:r>
            <a:endParaRPr sz="1100">
              <a:solidFill>
                <a:schemeClr val="dk1"/>
              </a:solidFill>
            </a:endParaRPr>
          </a:p>
          <a:p>
            <a:pPr indent="-260350" lvl="0" marL="285750" marR="0" rtl="0" algn="l">
              <a:lnSpc>
                <a:spcPct val="115000"/>
              </a:lnSpc>
              <a:spcBef>
                <a:spcPts val="0"/>
              </a:spcBef>
              <a:spcAft>
                <a:spcPts val="0"/>
              </a:spcAft>
              <a:buClr>
                <a:schemeClr val="dk1"/>
              </a:buClr>
              <a:buSzPts val="1400"/>
              <a:buFont typeface="Noto Sans Symbols"/>
              <a:buChar char="❑"/>
            </a:pPr>
            <a:r>
              <a:rPr lang="en-US" sz="1400">
                <a:solidFill>
                  <a:srgbClr val="000000"/>
                </a:solidFill>
              </a:rPr>
              <a:t>The object does not look up its dependencies, and does not know the location or class of the dependencies</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DI exists in two major variants</a:t>
            </a:r>
            <a:endParaRPr sz="14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Constructor-based dependency injection</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Setter-based dependency injection</a:t>
            </a:r>
            <a:endParaRPr sz="11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The Spring container can autowire relationships between collaborating beans</a:t>
            </a:r>
            <a:endParaRPr sz="1400">
              <a:solidFill>
                <a:srgbClr val="000000"/>
              </a:solidFill>
            </a:endParaRPr>
          </a:p>
          <a:p>
            <a:pPr indent="0" lvl="0" marL="285750" marR="0" rtl="0" algn="l">
              <a:lnSpc>
                <a:spcPct val="115000"/>
              </a:lnSpc>
              <a:spcBef>
                <a:spcPts val="0"/>
              </a:spcBef>
              <a:spcAft>
                <a:spcPts val="0"/>
              </a:spcAft>
              <a:buNone/>
            </a:pPr>
            <a:r>
              <a:t/>
            </a:r>
            <a:endParaRPr sz="1100">
              <a:solidFill>
                <a:srgbClr val="000000"/>
              </a:solidFill>
            </a:endParaRPr>
          </a:p>
        </p:txBody>
      </p:sp>
      <p:grpSp>
        <p:nvGrpSpPr>
          <p:cNvPr id="156" name="Google Shape;156;p26"/>
          <p:cNvGrpSpPr/>
          <p:nvPr/>
        </p:nvGrpSpPr>
        <p:grpSpPr>
          <a:xfrm>
            <a:off x="8425175" y="4731928"/>
            <a:ext cx="718875" cy="411446"/>
            <a:chOff x="8425175" y="4731928"/>
            <a:chExt cx="718875" cy="411446"/>
          </a:xfrm>
        </p:grpSpPr>
        <p:pic>
          <p:nvPicPr>
            <p:cNvPr id="157" name="Google Shape;157;p26"/>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58" name="Google Shape;158;p2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7"/>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64" name="Google Shape;164;p2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65" name="Google Shape;165;p27"/>
          <p:cNvPicPr preferRelativeResize="0"/>
          <p:nvPr/>
        </p:nvPicPr>
        <p:blipFill>
          <a:blip r:embed="rId4">
            <a:alphaModFix/>
          </a:blip>
          <a:stretch>
            <a:fillRect/>
          </a:stretch>
        </p:blipFill>
        <p:spPr>
          <a:xfrm>
            <a:off x="666750" y="442913"/>
            <a:ext cx="7810500" cy="42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t>
            </a:r>
            <a:r>
              <a:rPr b="1" lang="en-US" sz="2400"/>
              <a:t>Resources</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171" name="Google Shape;171;p28"/>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Built-in Resource implements</a:t>
            </a:r>
            <a:endParaRPr sz="14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UrlResource	</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ClassPathResource</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FileSystemResource</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ServletContextResource</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InputStreamResource</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ByteArrayResource</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p:txBody>
      </p:sp>
      <p:grpSp>
        <p:nvGrpSpPr>
          <p:cNvPr id="172" name="Google Shape;172;p28"/>
          <p:cNvGrpSpPr/>
          <p:nvPr/>
        </p:nvGrpSpPr>
        <p:grpSpPr>
          <a:xfrm>
            <a:off x="8425175" y="4731928"/>
            <a:ext cx="718875" cy="411446"/>
            <a:chOff x="8425175" y="4731928"/>
            <a:chExt cx="718875" cy="411446"/>
          </a:xfrm>
        </p:grpSpPr>
        <p:pic>
          <p:nvPicPr>
            <p:cNvPr id="173" name="Google Shape;173;p28"/>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74" name="Google Shape;174;p2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175" name="Google Shape;175;p28"/>
          <p:cNvPicPr preferRelativeResize="0"/>
          <p:nvPr/>
        </p:nvPicPr>
        <p:blipFill>
          <a:blip r:embed="rId4">
            <a:alphaModFix/>
          </a:blip>
          <a:stretch>
            <a:fillRect/>
          </a:stretch>
        </p:blipFill>
        <p:spPr>
          <a:xfrm>
            <a:off x="1294912" y="2767626"/>
            <a:ext cx="6554175" cy="2220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9"/>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81" name="Google Shape;181;p2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82" name="Google Shape;182;p29"/>
          <p:cNvPicPr preferRelativeResize="0"/>
          <p:nvPr/>
        </p:nvPicPr>
        <p:blipFill>
          <a:blip r:embed="rId4">
            <a:alphaModFix/>
          </a:blip>
          <a:stretch>
            <a:fillRect/>
          </a:stretch>
        </p:blipFill>
        <p:spPr>
          <a:xfrm>
            <a:off x="152400" y="1031750"/>
            <a:ext cx="8839202" cy="28128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t>
            </a:r>
            <a:r>
              <a:rPr b="1" lang="en-US" sz="2400"/>
              <a:t>Validation, Data Binding, and Type Conversion</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188" name="Google Shape;188;p30"/>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400">
              <a:solidFill>
                <a:srgbClr val="000000"/>
              </a:solidFill>
            </a:endParaRPr>
          </a:p>
          <a:p>
            <a:pPr indent="0" lvl="0" marL="285750" marR="0" rtl="0" algn="l">
              <a:lnSpc>
                <a:spcPct val="115000"/>
              </a:lnSpc>
              <a:spcBef>
                <a:spcPts val="0"/>
              </a:spcBef>
              <a:spcAft>
                <a:spcPts val="0"/>
              </a:spcAft>
              <a:buNone/>
            </a:pPr>
            <a:r>
              <a:t/>
            </a:r>
            <a:endParaRPr sz="1100">
              <a:solidFill>
                <a:srgbClr val="000000"/>
              </a:solidFill>
            </a:endParaRPr>
          </a:p>
        </p:txBody>
      </p:sp>
      <p:grpSp>
        <p:nvGrpSpPr>
          <p:cNvPr id="189" name="Google Shape;189;p30"/>
          <p:cNvGrpSpPr/>
          <p:nvPr/>
        </p:nvGrpSpPr>
        <p:grpSpPr>
          <a:xfrm>
            <a:off x="8425175" y="4731928"/>
            <a:ext cx="718875" cy="411446"/>
            <a:chOff x="8425175" y="4731928"/>
            <a:chExt cx="718875" cy="411446"/>
          </a:xfrm>
        </p:grpSpPr>
        <p:pic>
          <p:nvPicPr>
            <p:cNvPr id="190" name="Google Shape;190;p30"/>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91" name="Google Shape;191;p30"/>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192" name="Google Shape;192;p30"/>
          <p:cNvPicPr preferRelativeResize="0"/>
          <p:nvPr/>
        </p:nvPicPr>
        <p:blipFill>
          <a:blip r:embed="rId4">
            <a:alphaModFix/>
          </a:blip>
          <a:stretch>
            <a:fillRect/>
          </a:stretch>
        </p:blipFill>
        <p:spPr>
          <a:xfrm>
            <a:off x="975461" y="1254925"/>
            <a:ext cx="7193076" cy="347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1"/>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98" name="Google Shape;198;p3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99" name="Google Shape;199;p31"/>
          <p:cNvPicPr preferRelativeResize="0"/>
          <p:nvPr/>
        </p:nvPicPr>
        <p:blipFill>
          <a:blip r:embed="rId4">
            <a:alphaModFix/>
          </a:blip>
          <a:stretch>
            <a:fillRect/>
          </a:stretch>
        </p:blipFill>
        <p:spPr>
          <a:xfrm>
            <a:off x="152400" y="152400"/>
            <a:ext cx="8839202" cy="43617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Overview</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63" name="Google Shape;63;p14"/>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"Spring" means different things in different contexts</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The Spring Framework is divided into modules, applications can choose which modules they need. </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The Spring Framework provides foundational support for different application architectures</a:t>
            </a:r>
            <a:endParaRPr sz="14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messaging</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transactional data and persistence</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web</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servlet-based Spring MVC web framework</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Spring WebFlux reactive web framework</a:t>
            </a:r>
            <a:endParaRPr sz="1100">
              <a:solidFill>
                <a:srgbClr val="000000"/>
              </a:solidFill>
            </a:endParaRPr>
          </a:p>
          <a:p>
            <a:pPr indent="-285750" lvl="0" marL="285750" marR="0" rtl="0" algn="l">
              <a:lnSpc>
                <a:spcPct val="115000"/>
              </a:lnSpc>
              <a:spcBef>
                <a:spcPts val="0"/>
              </a:spcBef>
              <a:spcAft>
                <a:spcPts val="0"/>
              </a:spcAft>
              <a:buClr>
                <a:srgbClr val="000000"/>
              </a:buClr>
              <a:buSzPts val="1800"/>
              <a:buFont typeface="Noto Sans Symbols"/>
              <a:buChar char="❑"/>
            </a:pPr>
            <a:r>
              <a:rPr lang="en-US" sz="1400">
                <a:solidFill>
                  <a:srgbClr val="000000"/>
                </a:solidFill>
              </a:rPr>
              <a:t>Came into being in 2003 as a response to the complexity of the early J2EE specifications</a:t>
            </a:r>
            <a:endParaRPr>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Integrates with carefully selected individual specifications from the EE umbrella: </a:t>
            </a:r>
            <a:r>
              <a:rPr lang="en-US" sz="1100">
                <a:solidFill>
                  <a:schemeClr val="dk1"/>
                </a:solidFill>
              </a:rPr>
              <a:t>Servlet API (</a:t>
            </a:r>
            <a:r>
              <a:rPr lang="en-US" sz="1100" u="sng">
                <a:solidFill>
                  <a:schemeClr val="hlink"/>
                </a:solidFill>
                <a:hlinkClick r:id="rId3"/>
              </a:rPr>
              <a:t>JSR 340</a:t>
            </a:r>
            <a:r>
              <a:rPr lang="en-US" sz="1100">
                <a:solidFill>
                  <a:schemeClr val="dk1"/>
                </a:solidFill>
              </a:rPr>
              <a:t>), </a:t>
            </a:r>
            <a:r>
              <a:rPr lang="en-US" sz="1100">
                <a:solidFill>
                  <a:srgbClr val="000000"/>
                </a:solidFill>
              </a:rPr>
              <a:t> </a:t>
            </a:r>
            <a:r>
              <a:rPr lang="en-US" sz="1100">
                <a:solidFill>
                  <a:schemeClr val="dk1"/>
                </a:solidFill>
              </a:rPr>
              <a:t>WebSocket API (</a:t>
            </a:r>
            <a:r>
              <a:rPr lang="en-US" sz="1100" u="sng">
                <a:solidFill>
                  <a:schemeClr val="hlink"/>
                </a:solidFill>
                <a:hlinkClick r:id="rId4"/>
              </a:rPr>
              <a:t>JSR 356</a:t>
            </a:r>
            <a:r>
              <a:rPr lang="en-US" sz="1100">
                <a:solidFill>
                  <a:schemeClr val="dk1"/>
                </a:solidFill>
              </a:rPr>
              <a:t>), Concurrency Utilities (</a:t>
            </a:r>
            <a:r>
              <a:rPr lang="en-US" sz="1100" u="sng">
                <a:solidFill>
                  <a:schemeClr val="hlink"/>
                </a:solidFill>
                <a:hlinkClick r:id="rId5"/>
              </a:rPr>
              <a:t>JSR 236</a:t>
            </a:r>
            <a:r>
              <a:rPr lang="en-US" sz="1100">
                <a:solidFill>
                  <a:schemeClr val="dk1"/>
                </a:solidFill>
              </a:rPr>
              <a:t>), JSON Binding API (</a:t>
            </a:r>
            <a:r>
              <a:rPr lang="en-US" sz="1100" u="sng">
                <a:solidFill>
                  <a:schemeClr val="hlink"/>
                </a:solidFill>
                <a:hlinkClick r:id="rId6"/>
              </a:rPr>
              <a:t>JSR 367</a:t>
            </a:r>
            <a:r>
              <a:rPr lang="en-US" sz="1100">
                <a:solidFill>
                  <a:schemeClr val="dk1"/>
                </a:solidFill>
              </a:rPr>
              <a:t>), Bean Validation (</a:t>
            </a:r>
            <a:r>
              <a:rPr lang="en-US" sz="1100" u="sng">
                <a:solidFill>
                  <a:schemeClr val="hlink"/>
                </a:solidFill>
                <a:hlinkClick r:id="rId7"/>
              </a:rPr>
              <a:t>JSR 303</a:t>
            </a:r>
            <a:r>
              <a:rPr lang="en-US" sz="1100">
                <a:solidFill>
                  <a:schemeClr val="dk1"/>
                </a:solidFill>
              </a:rPr>
              <a:t>), JPA (</a:t>
            </a:r>
            <a:r>
              <a:rPr lang="en-US" sz="1100" u="sng">
                <a:solidFill>
                  <a:schemeClr val="hlink"/>
                </a:solidFill>
                <a:hlinkClick r:id="rId8"/>
              </a:rPr>
              <a:t>JSR 338</a:t>
            </a:r>
            <a:r>
              <a:rPr lang="en-US" sz="1100">
                <a:solidFill>
                  <a:schemeClr val="dk1"/>
                </a:solidFill>
              </a:rPr>
              <a:t>), JMS (</a:t>
            </a:r>
            <a:r>
              <a:rPr lang="en-US" sz="1100" u="sng">
                <a:solidFill>
                  <a:schemeClr val="hlink"/>
                </a:solidFill>
                <a:hlinkClick r:id="rId9"/>
              </a:rPr>
              <a:t>JSR 914</a:t>
            </a:r>
            <a:r>
              <a:rPr lang="en-US" sz="1100">
                <a:solidFill>
                  <a:schemeClr val="dk1"/>
                </a:solidFill>
              </a:rPr>
              <a:t>), Dependency Injection (</a:t>
            </a:r>
            <a:r>
              <a:rPr lang="en-US" sz="1100" u="sng">
                <a:solidFill>
                  <a:schemeClr val="hlink"/>
                </a:solidFill>
                <a:hlinkClick r:id="rId10"/>
              </a:rPr>
              <a:t>JSR 330</a:t>
            </a:r>
            <a:r>
              <a:rPr lang="en-US" sz="1100">
                <a:solidFill>
                  <a:schemeClr val="dk1"/>
                </a:solidFill>
              </a:rPr>
              <a:t>), Common Annotations (</a:t>
            </a:r>
            <a:r>
              <a:rPr lang="en-US" sz="1100" u="sng">
                <a:solidFill>
                  <a:schemeClr val="hlink"/>
                </a:solidFill>
                <a:hlinkClick r:id="rId11"/>
              </a:rPr>
              <a:t>JSR 250</a:t>
            </a:r>
            <a:r>
              <a:rPr lang="en-US" sz="1100">
                <a:solidFill>
                  <a:schemeClr val="dk1"/>
                </a:solidFill>
              </a:rPr>
              <a:t>)</a:t>
            </a:r>
            <a:endParaRPr sz="1100">
              <a:solidFill>
                <a:schemeClr val="dk1"/>
              </a:solidFill>
            </a:endParaRPr>
          </a:p>
          <a:p>
            <a:pPr indent="-260350" lvl="0" marL="285750" marR="0" rtl="0" algn="l">
              <a:lnSpc>
                <a:spcPct val="115000"/>
              </a:lnSpc>
              <a:spcBef>
                <a:spcPts val="0"/>
              </a:spcBef>
              <a:spcAft>
                <a:spcPts val="0"/>
              </a:spcAft>
              <a:buClr>
                <a:schemeClr val="dk1"/>
              </a:buClr>
              <a:buSzPts val="1400"/>
              <a:buFont typeface="Noto Sans Symbols"/>
              <a:buChar char="❑"/>
            </a:pPr>
            <a:r>
              <a:rPr lang="en-US" sz="1400">
                <a:solidFill>
                  <a:schemeClr val="dk1"/>
                </a:solidFill>
              </a:rPr>
              <a:t>As of Spring Framework 5.0, Spring requires JDK 8+ (Java SE 8+), Spring requires the Java EE 7 level (e.g. Servlet 3.1+, JPA 2.1+) as a minimum</a:t>
            </a:r>
            <a:endParaRPr sz="1100">
              <a:solidFill>
                <a:schemeClr val="dk1"/>
              </a:solidFill>
            </a:endParaRPr>
          </a:p>
        </p:txBody>
      </p:sp>
      <p:grpSp>
        <p:nvGrpSpPr>
          <p:cNvPr id="64" name="Google Shape;64;p14"/>
          <p:cNvGrpSpPr/>
          <p:nvPr/>
        </p:nvGrpSpPr>
        <p:grpSpPr>
          <a:xfrm>
            <a:off x="8425175" y="4731928"/>
            <a:ext cx="718875" cy="411446"/>
            <a:chOff x="8425175" y="4731928"/>
            <a:chExt cx="718875" cy="411446"/>
          </a:xfrm>
        </p:grpSpPr>
        <p:pic>
          <p:nvPicPr>
            <p:cNvPr id="65" name="Google Shape;65;p14"/>
            <p:cNvPicPr preferRelativeResize="0"/>
            <p:nvPr/>
          </p:nvPicPr>
          <p:blipFill rotWithShape="1">
            <a:blip r:embed="rId12">
              <a:alphaModFix/>
            </a:blip>
            <a:srcRect b="30844" l="0" r="0" t="30710"/>
            <a:stretch/>
          </p:blipFill>
          <p:spPr>
            <a:xfrm>
              <a:off x="8425175" y="4866750"/>
              <a:ext cx="718826" cy="276625"/>
            </a:xfrm>
            <a:prstGeom prst="rect">
              <a:avLst/>
            </a:prstGeom>
            <a:noFill/>
            <a:ln>
              <a:noFill/>
            </a:ln>
          </p:spPr>
        </p:pic>
        <p:sp>
          <p:nvSpPr>
            <p:cNvPr id="66" name="Google Shape;66;p1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t>
            </a:r>
            <a:r>
              <a:rPr b="1" lang="en-US" sz="2400"/>
              <a:t>Spring Expression Language (SpEL)</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05" name="Google Shape;205;p32"/>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A powerful expression language that supports querying and manipulating an object graph at runtime</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DEMO</a:t>
            </a:r>
            <a:endParaRPr b="1" sz="1400">
              <a:solidFill>
                <a:srgbClr val="000000"/>
              </a:solidFill>
            </a:endParaRPr>
          </a:p>
          <a:p>
            <a:pPr indent="0" lvl="0" marL="285750" marR="0" rtl="0" algn="l">
              <a:lnSpc>
                <a:spcPct val="115000"/>
              </a:lnSpc>
              <a:spcBef>
                <a:spcPts val="0"/>
              </a:spcBef>
              <a:spcAft>
                <a:spcPts val="0"/>
              </a:spcAft>
              <a:buNone/>
            </a:pPr>
            <a:r>
              <a:t/>
            </a:r>
            <a:endParaRPr sz="1100">
              <a:solidFill>
                <a:srgbClr val="000000"/>
              </a:solidFill>
            </a:endParaRPr>
          </a:p>
        </p:txBody>
      </p:sp>
      <p:grpSp>
        <p:nvGrpSpPr>
          <p:cNvPr id="206" name="Google Shape;206;p32"/>
          <p:cNvGrpSpPr/>
          <p:nvPr/>
        </p:nvGrpSpPr>
        <p:grpSpPr>
          <a:xfrm>
            <a:off x="8425175" y="4731928"/>
            <a:ext cx="718875" cy="411446"/>
            <a:chOff x="8425175" y="4731928"/>
            <a:chExt cx="718875" cy="411446"/>
          </a:xfrm>
        </p:grpSpPr>
        <p:pic>
          <p:nvPicPr>
            <p:cNvPr id="207" name="Google Shape;207;p32"/>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08" name="Google Shape;208;p32"/>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AOP - Cross Cutting Concerns</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14" name="Google Shape;214;p33"/>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Applications are generally developed with multiple layers. A typical Java application has</a:t>
            </a:r>
            <a:endParaRPr sz="14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Web layer</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Business layer</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Data layer</a:t>
            </a:r>
            <a:endParaRPr sz="11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While the responsibilities of each of these layers are different, there are a few </a:t>
            </a:r>
            <a:r>
              <a:rPr b="1" lang="en-US" sz="1400">
                <a:solidFill>
                  <a:srgbClr val="000000"/>
                </a:solidFill>
              </a:rPr>
              <a:t>common aspects</a:t>
            </a:r>
            <a:r>
              <a:rPr lang="en-US" sz="1400">
                <a:solidFill>
                  <a:srgbClr val="000000"/>
                </a:solidFill>
              </a:rPr>
              <a:t> that </a:t>
            </a:r>
            <a:r>
              <a:rPr b="1" lang="en-US" sz="1400">
                <a:solidFill>
                  <a:srgbClr val="000000"/>
                </a:solidFill>
              </a:rPr>
              <a:t>apply to all layers</a:t>
            </a:r>
            <a:endParaRPr b="1" sz="14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Logging</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Security</a:t>
            </a:r>
            <a:endParaRPr sz="1100">
              <a:solidFill>
                <a:srgbClr val="000000"/>
              </a:solidFill>
            </a:endParaRPr>
          </a:p>
          <a:p>
            <a:pPr indent="0" lvl="0" marL="0" marR="0" rtl="0" algn="l">
              <a:lnSpc>
                <a:spcPct val="115000"/>
              </a:lnSpc>
              <a:spcBef>
                <a:spcPts val="0"/>
              </a:spcBef>
              <a:spcAft>
                <a:spcPts val="0"/>
              </a:spcAft>
              <a:buNone/>
            </a:pPr>
            <a:r>
              <a:rPr lang="en-US">
                <a:solidFill>
                  <a:srgbClr val="000000"/>
                </a:solidFill>
              </a:rPr>
              <a:t>→ These </a:t>
            </a:r>
            <a:r>
              <a:rPr b="1" lang="en-US">
                <a:solidFill>
                  <a:srgbClr val="000000"/>
                </a:solidFill>
              </a:rPr>
              <a:t>common aspects</a:t>
            </a:r>
            <a:r>
              <a:rPr lang="en-US">
                <a:solidFill>
                  <a:srgbClr val="000000"/>
                </a:solidFill>
              </a:rPr>
              <a:t> are called Cross Cutting Concerns</a:t>
            </a:r>
            <a:endParaRPr>
              <a:solidFill>
                <a:srgbClr val="000000"/>
              </a:solidFill>
            </a:endParaRPr>
          </a:p>
        </p:txBody>
      </p:sp>
      <p:grpSp>
        <p:nvGrpSpPr>
          <p:cNvPr id="215" name="Google Shape;215;p33"/>
          <p:cNvGrpSpPr/>
          <p:nvPr/>
        </p:nvGrpSpPr>
        <p:grpSpPr>
          <a:xfrm>
            <a:off x="8425175" y="4731928"/>
            <a:ext cx="718875" cy="411446"/>
            <a:chOff x="8425175" y="4731928"/>
            <a:chExt cx="718875" cy="411446"/>
          </a:xfrm>
        </p:grpSpPr>
        <p:pic>
          <p:nvPicPr>
            <p:cNvPr id="216" name="Google Shape;216;p33"/>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17" name="Google Shape;217;p3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AOP - I</a:t>
            </a:r>
            <a:r>
              <a:rPr b="1" lang="en-US" sz="2400"/>
              <a:t>mplement cross cutting concerns</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23" name="Google Shape;223;p34"/>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If you would want to log every request to a web application, what are the options you can think of?</a:t>
            </a:r>
            <a:endParaRPr sz="11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If you would want to track performance of every request, what options can you think of?</a:t>
            </a:r>
            <a:endParaRPr sz="1100">
              <a:solidFill>
                <a:srgbClr val="000000"/>
              </a:solidFill>
            </a:endParaRPr>
          </a:p>
          <a:p>
            <a:pPr indent="-241300" lvl="0" marL="285750" marR="0" rtl="0" algn="l">
              <a:lnSpc>
                <a:spcPct val="115000"/>
              </a:lnSpc>
              <a:spcBef>
                <a:spcPts val="0"/>
              </a:spcBef>
              <a:spcAft>
                <a:spcPts val="0"/>
              </a:spcAft>
              <a:buClr>
                <a:srgbClr val="000000"/>
              </a:buClr>
              <a:buSzPts val="1100"/>
              <a:buFont typeface="Noto Sans Symbols"/>
              <a:buChar char="❑"/>
            </a:pPr>
            <a:r>
              <a:rPr b="1" lang="en-US" sz="1100">
                <a:solidFill>
                  <a:srgbClr val="000000"/>
                </a:solidFill>
              </a:rPr>
              <a:t>DEMO AOP</a:t>
            </a:r>
            <a:endParaRPr b="1" sz="1100">
              <a:solidFill>
                <a:srgbClr val="000000"/>
              </a:solidFill>
            </a:endParaRPr>
          </a:p>
        </p:txBody>
      </p:sp>
      <p:grpSp>
        <p:nvGrpSpPr>
          <p:cNvPr id="224" name="Google Shape;224;p34"/>
          <p:cNvGrpSpPr/>
          <p:nvPr/>
        </p:nvGrpSpPr>
        <p:grpSpPr>
          <a:xfrm>
            <a:off x="8425175" y="4731928"/>
            <a:ext cx="718875" cy="411446"/>
            <a:chOff x="8425175" y="4731928"/>
            <a:chExt cx="718875" cy="411446"/>
          </a:xfrm>
        </p:grpSpPr>
        <p:pic>
          <p:nvPicPr>
            <p:cNvPr id="225" name="Google Shape;225;p34"/>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26" name="Google Shape;226;p3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AOP - </a:t>
            </a:r>
            <a:r>
              <a:rPr b="1" lang="en-US" sz="2400"/>
              <a:t>Terminology</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32" name="Google Shape;232;p35"/>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Pointcut</a:t>
            </a:r>
            <a:r>
              <a:rPr lang="en-US" sz="1400">
                <a:solidFill>
                  <a:srgbClr val="000000"/>
                </a:solidFill>
              </a:rPr>
              <a:t> - Pointcut is the expression used to define when a call to a method should be intercepted</a:t>
            </a:r>
            <a:endParaRPr sz="11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Advice</a:t>
            </a:r>
            <a:r>
              <a:rPr lang="en-US" sz="1400">
                <a:solidFill>
                  <a:srgbClr val="000000"/>
                </a:solidFill>
              </a:rPr>
              <a:t> - What do you want to do? It is the logic that you would want to invoke when you intercept a method</a:t>
            </a:r>
            <a:endParaRPr sz="11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Aspect</a:t>
            </a:r>
            <a:r>
              <a:rPr lang="en-US" sz="1400">
                <a:solidFill>
                  <a:srgbClr val="000000"/>
                </a:solidFill>
              </a:rPr>
              <a:t> - A combination of defining when you want to intercept a method call (</a:t>
            </a:r>
            <a:r>
              <a:rPr b="1" lang="en-US" sz="1400">
                <a:solidFill>
                  <a:srgbClr val="000000"/>
                </a:solidFill>
              </a:rPr>
              <a:t>Pointcut</a:t>
            </a:r>
            <a:r>
              <a:rPr lang="en-US" sz="1400">
                <a:solidFill>
                  <a:srgbClr val="000000"/>
                </a:solidFill>
              </a:rPr>
              <a:t>) and what to do (</a:t>
            </a:r>
            <a:r>
              <a:rPr b="1" lang="en-US" sz="1400">
                <a:solidFill>
                  <a:srgbClr val="000000"/>
                </a:solidFill>
              </a:rPr>
              <a:t>Advice</a:t>
            </a:r>
            <a:r>
              <a:rPr lang="en-US" sz="1400">
                <a:solidFill>
                  <a:srgbClr val="000000"/>
                </a:solidFill>
              </a:rPr>
              <a:t>) is called an Aspect</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Join Point </a:t>
            </a:r>
            <a:r>
              <a:rPr lang="en-US" sz="1400">
                <a:solidFill>
                  <a:srgbClr val="000000"/>
                </a:solidFill>
              </a:rPr>
              <a:t>- When the code is executed and the condition for pointcut is met, the advice is executed. The </a:t>
            </a:r>
            <a:r>
              <a:rPr b="1" lang="en-US" sz="1400">
                <a:solidFill>
                  <a:srgbClr val="000000"/>
                </a:solidFill>
              </a:rPr>
              <a:t>Join Point </a:t>
            </a:r>
            <a:r>
              <a:rPr lang="en-US" sz="1400">
                <a:solidFill>
                  <a:srgbClr val="000000"/>
                </a:solidFill>
              </a:rPr>
              <a:t>is a specific execution instance of an advice</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Weaver</a:t>
            </a:r>
            <a:r>
              <a:rPr lang="en-US" sz="1400">
                <a:solidFill>
                  <a:srgbClr val="000000"/>
                </a:solidFill>
              </a:rPr>
              <a:t> - Weaver is the framework which implements AOP - AspectJ or Spring AOP</a:t>
            </a:r>
            <a:endParaRPr sz="1400">
              <a:solidFill>
                <a:srgbClr val="000000"/>
              </a:solidFill>
            </a:endParaRPr>
          </a:p>
        </p:txBody>
      </p:sp>
      <p:grpSp>
        <p:nvGrpSpPr>
          <p:cNvPr id="233" name="Google Shape;233;p35"/>
          <p:cNvGrpSpPr/>
          <p:nvPr/>
        </p:nvGrpSpPr>
        <p:grpSpPr>
          <a:xfrm>
            <a:off x="8425175" y="4731928"/>
            <a:ext cx="718875" cy="411446"/>
            <a:chOff x="8425175" y="4731928"/>
            <a:chExt cx="718875" cy="411446"/>
          </a:xfrm>
        </p:grpSpPr>
        <p:pic>
          <p:nvPicPr>
            <p:cNvPr id="234" name="Google Shape;234;p35"/>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35" name="Google Shape;235;p3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AOP - I</a:t>
            </a:r>
            <a:r>
              <a:rPr b="1" lang="en-US" sz="2400"/>
              <a:t>nterception</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41" name="Google Shape;241;p36"/>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@After -</a:t>
            </a:r>
            <a:r>
              <a:rPr lang="en-US" sz="1400">
                <a:solidFill>
                  <a:srgbClr val="000000"/>
                </a:solidFill>
              </a:rPr>
              <a:t> Executed in two situations - when a method executes successfully or it throws an exception</a:t>
            </a:r>
            <a:endParaRPr sz="11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@AfterReturning -</a:t>
            </a:r>
            <a:r>
              <a:rPr lang="en-US" sz="1400">
                <a:solidFill>
                  <a:srgbClr val="000000"/>
                </a:solidFill>
              </a:rPr>
              <a:t> Executed only when a method executes successfully</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@AfterThrowing</a:t>
            </a:r>
            <a:r>
              <a:rPr lang="en-US" sz="1400">
                <a:solidFill>
                  <a:srgbClr val="000000"/>
                </a:solidFill>
              </a:rPr>
              <a:t> - Executed only when a method throws an exception</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@Around</a:t>
            </a:r>
            <a:r>
              <a:rPr lang="en-US" sz="1400">
                <a:solidFill>
                  <a:srgbClr val="000000"/>
                </a:solidFill>
              </a:rPr>
              <a:t> - Uses an around advice. Intercepts the method call and uses joinPoint.proceed() to execute the method</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b="1" lang="en-US" sz="1400">
                <a:solidFill>
                  <a:srgbClr val="000000"/>
                </a:solidFill>
              </a:rPr>
              <a:t>@annotation</a:t>
            </a:r>
            <a:r>
              <a:rPr lang="en-US" sz="1400">
                <a:solidFill>
                  <a:srgbClr val="000000"/>
                </a:solidFill>
              </a:rPr>
              <a:t>(net.friend.TrackTime) - Pointcut to define interception based on an annotation - @annotation followed by the complete type name of the annotation</a:t>
            </a:r>
            <a:endParaRPr sz="1400">
              <a:solidFill>
                <a:srgbClr val="000000"/>
              </a:solidFill>
            </a:endParaRPr>
          </a:p>
        </p:txBody>
      </p:sp>
      <p:grpSp>
        <p:nvGrpSpPr>
          <p:cNvPr id="242" name="Google Shape;242;p36"/>
          <p:cNvGrpSpPr/>
          <p:nvPr/>
        </p:nvGrpSpPr>
        <p:grpSpPr>
          <a:xfrm>
            <a:off x="8425175" y="4731928"/>
            <a:ext cx="718875" cy="411446"/>
            <a:chOff x="8425175" y="4731928"/>
            <a:chExt cx="718875" cy="411446"/>
          </a:xfrm>
        </p:grpSpPr>
        <p:pic>
          <p:nvPicPr>
            <p:cNvPr id="243" name="Google Shape;243;p36"/>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44" name="Google Shape;244;p3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37"/>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50" name="Google Shape;250;p3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251" name="Google Shape;251;p37"/>
          <p:cNvPicPr preferRelativeResize="0"/>
          <p:nvPr/>
        </p:nvPicPr>
        <p:blipFill rotWithShape="1">
          <a:blip r:embed="rId4">
            <a:alphaModFix/>
          </a:blip>
          <a:srcRect b="0" l="0" r="0" t="0"/>
          <a:stretch/>
        </p:blipFill>
        <p:spPr>
          <a:xfrm>
            <a:off x="1491246" y="1063417"/>
            <a:ext cx="6161518" cy="30166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Task</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57" name="Google Shape;257;p38"/>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Build an application use Spring Framework 5.x (Sring boot 2.x)</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US">
                <a:solidFill>
                  <a:srgbClr val="000000"/>
                </a:solidFill>
              </a:rPr>
              <a:t>Business requirements:</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Allow user search by type in Vietnamese</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Allow search by “tiếng Việt có dấu hoặc không dấu”</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Technical requirement</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Use IoC, Resources, Validation, Type Conversion, SpEL</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Bonus: build application use </a:t>
            </a:r>
            <a:r>
              <a:rPr b="1" lang="en-US" sz="1200">
                <a:solidFill>
                  <a:srgbClr val="000000"/>
                </a:solidFill>
              </a:rPr>
              <a:t>Spring MVC</a:t>
            </a:r>
            <a:r>
              <a:rPr lang="en-US" sz="1200">
                <a:solidFill>
                  <a:srgbClr val="000000"/>
                </a:solidFill>
              </a:rPr>
              <a:t> and use </a:t>
            </a:r>
            <a:r>
              <a:rPr b="1" lang="en-US" sz="1200">
                <a:solidFill>
                  <a:srgbClr val="000000"/>
                </a:solidFill>
              </a:rPr>
              <a:t>Spring MVC Validation</a:t>
            </a:r>
            <a:endParaRPr b="1"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p:txBody>
      </p:sp>
      <p:grpSp>
        <p:nvGrpSpPr>
          <p:cNvPr id="258" name="Google Shape;258;p38"/>
          <p:cNvGrpSpPr/>
          <p:nvPr/>
        </p:nvGrpSpPr>
        <p:grpSpPr>
          <a:xfrm>
            <a:off x="8425175" y="4731928"/>
            <a:ext cx="718875" cy="411446"/>
            <a:chOff x="8425175" y="4731928"/>
            <a:chExt cx="718875" cy="411446"/>
          </a:xfrm>
        </p:grpSpPr>
        <p:pic>
          <p:nvPicPr>
            <p:cNvPr id="259" name="Google Shape;259;p38"/>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60" name="Google Shape;260;p3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Task</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66" name="Google Shape;266;p39"/>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47650" lvl="0" marL="285750" marR="0" rtl="0" algn="l">
              <a:lnSpc>
                <a:spcPct val="115000"/>
              </a:lnSpc>
              <a:spcBef>
                <a:spcPts val="0"/>
              </a:spcBef>
              <a:spcAft>
                <a:spcPts val="0"/>
              </a:spcAft>
              <a:buClr>
                <a:srgbClr val="000000"/>
              </a:buClr>
              <a:buSzPts val="1200"/>
              <a:buFont typeface="Noto Sans Symbols"/>
              <a:buChar char="❑"/>
            </a:pPr>
            <a:r>
              <a:rPr lang="en-US" sz="1200">
                <a:solidFill>
                  <a:srgbClr val="000000"/>
                </a:solidFill>
              </a:rPr>
              <a:t>Build an application use Spring Framework 5.x (Sring boot 2.x)</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Business requirements:</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Read data from local file, database</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Convert data from unicode to ASCII</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Insert output to database</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Technical requirement</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Use IoC, Type Conversion, Spring Integration</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Test requirement:</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Input local file address: D:/_tmp/input.txt</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Input database address: 127.0.0.1:3306/ai-lab</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Input database account: root/123456a@A</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Input database table:</a:t>
            </a:r>
            <a:endParaRPr sz="1200">
              <a:solidFill>
                <a:srgbClr val="000000"/>
              </a:solidFill>
            </a:endParaRPr>
          </a:p>
          <a:p>
            <a:pPr indent="-304800" lvl="3" marL="1828800" marR="0" rtl="0" algn="l">
              <a:lnSpc>
                <a:spcPct val="115000"/>
              </a:lnSpc>
              <a:spcBef>
                <a:spcPts val="0"/>
              </a:spcBef>
              <a:spcAft>
                <a:spcPts val="0"/>
              </a:spcAft>
              <a:buClr>
                <a:srgbClr val="000000"/>
              </a:buClr>
              <a:buSzPts val="1200"/>
              <a:buChar char="●"/>
            </a:pPr>
            <a:r>
              <a:rPr lang="en-US" sz="1200">
                <a:solidFill>
                  <a:srgbClr val="000000"/>
                </a:solidFill>
              </a:rPr>
              <a:t>Name: spring_integration_input</a:t>
            </a:r>
            <a:endParaRPr sz="1200">
              <a:solidFill>
                <a:srgbClr val="000000"/>
              </a:solidFill>
            </a:endParaRPr>
          </a:p>
          <a:p>
            <a:pPr indent="-304800" lvl="3" marL="1828800" marR="0" rtl="0" algn="l">
              <a:lnSpc>
                <a:spcPct val="115000"/>
              </a:lnSpc>
              <a:spcBef>
                <a:spcPts val="0"/>
              </a:spcBef>
              <a:spcAft>
                <a:spcPts val="0"/>
              </a:spcAft>
              <a:buClr>
                <a:srgbClr val="000000"/>
              </a:buClr>
              <a:buSzPts val="1200"/>
              <a:buChar char="●"/>
            </a:pPr>
            <a:r>
              <a:rPr lang="en-US" sz="1200">
                <a:solidFill>
                  <a:srgbClr val="000000"/>
                </a:solidFill>
              </a:rPr>
              <a:t>Columns: id (bigint, PK), content (varchar 1000)</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US" sz="1200">
                <a:solidFill>
                  <a:srgbClr val="000000"/>
                </a:solidFill>
              </a:rPr>
              <a:t> Output file address: D:/_tmp/output.txt</a:t>
            </a:r>
            <a:endParaRPr sz="1200">
              <a:solidFill>
                <a:srgbClr val="000000"/>
              </a:solidFill>
            </a:endParaRPr>
          </a:p>
          <a:p>
            <a:pPr indent="0" lvl="0" marL="0" marR="0" rtl="0" algn="l">
              <a:lnSpc>
                <a:spcPct val="115000"/>
              </a:lnSpc>
              <a:spcBef>
                <a:spcPts val="0"/>
              </a:spcBef>
              <a:spcAft>
                <a:spcPts val="0"/>
              </a:spcAft>
              <a:buNone/>
            </a:pPr>
            <a:r>
              <a:t/>
            </a:r>
            <a:endParaRPr sz="1200">
              <a:solidFill>
                <a:srgbClr val="000000"/>
              </a:solidFill>
            </a:endParaRPr>
          </a:p>
        </p:txBody>
      </p:sp>
      <p:grpSp>
        <p:nvGrpSpPr>
          <p:cNvPr id="267" name="Google Shape;267;p39"/>
          <p:cNvGrpSpPr/>
          <p:nvPr/>
        </p:nvGrpSpPr>
        <p:grpSpPr>
          <a:xfrm>
            <a:off x="8425175" y="4731928"/>
            <a:ext cx="718875" cy="411446"/>
            <a:chOff x="8425175" y="4731928"/>
            <a:chExt cx="718875" cy="411446"/>
          </a:xfrm>
        </p:grpSpPr>
        <p:pic>
          <p:nvPicPr>
            <p:cNvPr id="268" name="Google Shape;268;p39"/>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69" name="Google Shape;269;p3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Task</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275" name="Google Shape;275;p40"/>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Build an application use AOP of Spring Framework 5.x (Spring boot 2.x)</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US">
                <a:solidFill>
                  <a:srgbClr val="000000"/>
                </a:solidFill>
              </a:rPr>
              <a:t>Business requirements:</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Write a function to sum of 2 elements (String) , example: “2”, “3” --: output “5”</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String sum(String first, String second) Class MySum</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Class MyAop</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Technical requirement</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Use AOP to check input, if input not numeric then return “N/A”</a:t>
            </a:r>
            <a:endParaRPr b="1"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p:txBody>
      </p:sp>
      <p:grpSp>
        <p:nvGrpSpPr>
          <p:cNvPr id="276" name="Google Shape;276;p40"/>
          <p:cNvGrpSpPr/>
          <p:nvPr/>
        </p:nvGrpSpPr>
        <p:grpSpPr>
          <a:xfrm>
            <a:off x="8425175" y="4731928"/>
            <a:ext cx="718875" cy="411446"/>
            <a:chOff x="8425175" y="4731928"/>
            <a:chExt cx="718875" cy="411446"/>
          </a:xfrm>
        </p:grpSpPr>
        <p:pic>
          <p:nvPicPr>
            <p:cNvPr id="277" name="Google Shape;277;p40"/>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278" name="Google Shape;278;p40"/>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t>
            </a:r>
            <a:r>
              <a:rPr b="1" lang="en-US" sz="2400"/>
              <a:t>Design Philosophy</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72" name="Google Shape;72;p15"/>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Provide choice at every level</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Accommodate diverse perspectives</a:t>
            </a:r>
            <a:endParaRPr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Maintain strong backward compatibility</a:t>
            </a:r>
            <a:endParaRPr sz="1100">
              <a:solidFill>
                <a:srgbClr val="000000"/>
              </a:solidFill>
            </a:endParaRPr>
          </a:p>
          <a:p>
            <a:pPr indent="-285750" lvl="0" marL="285750" marR="0" rtl="0" algn="l">
              <a:lnSpc>
                <a:spcPct val="115000"/>
              </a:lnSpc>
              <a:spcBef>
                <a:spcPts val="0"/>
              </a:spcBef>
              <a:spcAft>
                <a:spcPts val="0"/>
              </a:spcAft>
              <a:buClr>
                <a:srgbClr val="000000"/>
              </a:buClr>
              <a:buSzPts val="1800"/>
              <a:buFont typeface="Noto Sans Symbols"/>
              <a:buChar char="❑"/>
            </a:pPr>
            <a:r>
              <a:rPr lang="en-US" sz="1400">
                <a:solidFill>
                  <a:srgbClr val="000000"/>
                </a:solidFill>
              </a:rPr>
              <a:t>Care about API design</a:t>
            </a:r>
            <a:endParaRPr>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Set high standards for code quality</a:t>
            </a:r>
            <a:endParaRPr sz="1100">
              <a:solidFill>
                <a:schemeClr val="dk1"/>
              </a:solidFill>
            </a:endParaRPr>
          </a:p>
        </p:txBody>
      </p:sp>
      <p:grpSp>
        <p:nvGrpSpPr>
          <p:cNvPr id="73" name="Google Shape;73;p15"/>
          <p:cNvGrpSpPr/>
          <p:nvPr/>
        </p:nvGrpSpPr>
        <p:grpSpPr>
          <a:xfrm>
            <a:off x="8425175" y="4731928"/>
            <a:ext cx="718875" cy="411446"/>
            <a:chOff x="8425175" y="4731928"/>
            <a:chExt cx="718875" cy="411446"/>
          </a:xfrm>
        </p:grpSpPr>
        <p:pic>
          <p:nvPicPr>
            <p:cNvPr id="74" name="Google Shape;74;p15"/>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75" name="Google Shape;75;p1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81" name="Google Shape;81;p1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82" name="Google Shape;82;p16"/>
          <p:cNvPicPr preferRelativeResize="0"/>
          <p:nvPr/>
        </p:nvPicPr>
        <p:blipFill>
          <a:blip r:embed="rId4">
            <a:alphaModFix/>
          </a:blip>
          <a:stretch>
            <a:fillRect/>
          </a:stretch>
        </p:blipFill>
        <p:spPr>
          <a:xfrm>
            <a:off x="726850" y="152400"/>
            <a:ext cx="7690307"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a:t>
            </a:r>
            <a:r>
              <a:rPr b="1" lang="en-US" sz="2400"/>
              <a:t>The IoC container - Container overview</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88" name="Google Shape;88;p17"/>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IoC (Inversion of Control) is also known as dependency injection (DI), it is a process whereby</a:t>
            </a:r>
            <a:endParaRPr sz="1400">
              <a:solidFill>
                <a:srgbClr val="000000"/>
              </a:solidFill>
            </a:endParaRPr>
          </a:p>
          <a:p>
            <a:pPr indent="-298450" lvl="1" marL="914400" marR="0" rtl="0" algn="l">
              <a:lnSpc>
                <a:spcPct val="115000"/>
              </a:lnSpc>
              <a:spcBef>
                <a:spcPts val="0"/>
              </a:spcBef>
              <a:spcAft>
                <a:spcPts val="0"/>
              </a:spcAft>
              <a:buClr>
                <a:srgbClr val="000000"/>
              </a:buClr>
              <a:buSzPts val="1100"/>
              <a:buChar char="○"/>
            </a:pPr>
            <a:r>
              <a:rPr b="1" lang="en-US" sz="1100">
                <a:solidFill>
                  <a:srgbClr val="000000"/>
                </a:solidFill>
              </a:rPr>
              <a:t>objects</a:t>
            </a:r>
            <a:r>
              <a:rPr lang="en-US" sz="1100">
                <a:solidFill>
                  <a:srgbClr val="000000"/>
                </a:solidFill>
              </a:rPr>
              <a:t> define their dependencies (the other objects they work with)</a:t>
            </a:r>
            <a:endParaRPr sz="1100">
              <a:solidFill>
                <a:srgbClr val="000000"/>
              </a:solidFill>
            </a:endParaRPr>
          </a:p>
          <a:p>
            <a:pPr indent="-298450" lvl="2" marL="1371600" marR="0" rtl="0" algn="l">
              <a:lnSpc>
                <a:spcPct val="115000"/>
              </a:lnSpc>
              <a:spcBef>
                <a:spcPts val="0"/>
              </a:spcBef>
              <a:spcAft>
                <a:spcPts val="0"/>
              </a:spcAft>
              <a:buClr>
                <a:srgbClr val="000000"/>
              </a:buClr>
              <a:buSzPts val="1100"/>
              <a:buChar char="■"/>
            </a:pPr>
            <a:r>
              <a:rPr lang="en-US" sz="1100">
                <a:solidFill>
                  <a:srgbClr val="000000"/>
                </a:solidFill>
              </a:rPr>
              <a:t>through constructor arguments</a:t>
            </a:r>
            <a:endParaRPr sz="1100">
              <a:solidFill>
                <a:srgbClr val="000000"/>
              </a:solidFill>
            </a:endParaRPr>
          </a:p>
          <a:p>
            <a:pPr indent="-298450" lvl="2" marL="1371600" marR="0" rtl="0" algn="l">
              <a:lnSpc>
                <a:spcPct val="115000"/>
              </a:lnSpc>
              <a:spcBef>
                <a:spcPts val="0"/>
              </a:spcBef>
              <a:spcAft>
                <a:spcPts val="0"/>
              </a:spcAft>
              <a:buClr>
                <a:srgbClr val="000000"/>
              </a:buClr>
              <a:buSzPts val="1100"/>
              <a:buChar char="■"/>
            </a:pPr>
            <a:r>
              <a:rPr lang="en-US" sz="1100">
                <a:solidFill>
                  <a:srgbClr val="000000"/>
                </a:solidFill>
              </a:rPr>
              <a:t>arguments to a factory method</a:t>
            </a:r>
            <a:endParaRPr sz="1100">
              <a:solidFill>
                <a:srgbClr val="000000"/>
              </a:solidFill>
            </a:endParaRPr>
          </a:p>
          <a:p>
            <a:pPr indent="-298450" lvl="2" marL="1371600" marR="0" rtl="0" algn="l">
              <a:lnSpc>
                <a:spcPct val="115000"/>
              </a:lnSpc>
              <a:spcBef>
                <a:spcPts val="0"/>
              </a:spcBef>
              <a:spcAft>
                <a:spcPts val="0"/>
              </a:spcAft>
              <a:buClr>
                <a:srgbClr val="000000"/>
              </a:buClr>
              <a:buSzPts val="1100"/>
              <a:buChar char="■"/>
            </a:pPr>
            <a:r>
              <a:rPr lang="en-US" sz="1100">
                <a:solidFill>
                  <a:srgbClr val="000000"/>
                </a:solidFill>
              </a:rPr>
              <a:t>or properties that are set on the object instance after it is constructed</a:t>
            </a:r>
            <a:endParaRPr sz="1100">
              <a:solidFill>
                <a:srgbClr val="000000"/>
              </a:solidFill>
            </a:endParaRPr>
          </a:p>
          <a:p>
            <a:pPr indent="-298450" lvl="2" marL="1371600" marR="0" rtl="0" algn="l">
              <a:lnSpc>
                <a:spcPct val="115000"/>
              </a:lnSpc>
              <a:spcBef>
                <a:spcPts val="0"/>
              </a:spcBef>
              <a:spcAft>
                <a:spcPts val="0"/>
              </a:spcAft>
              <a:buClr>
                <a:srgbClr val="000000"/>
              </a:buClr>
              <a:buSzPts val="1100"/>
              <a:buChar char="■"/>
            </a:pPr>
            <a:r>
              <a:rPr lang="en-US" sz="1100">
                <a:solidFill>
                  <a:srgbClr val="000000"/>
                </a:solidFill>
              </a:rPr>
              <a:t>or returned from a factory method</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the container then </a:t>
            </a:r>
            <a:r>
              <a:rPr b="1" lang="en-US" sz="1100">
                <a:solidFill>
                  <a:srgbClr val="000000"/>
                </a:solidFill>
              </a:rPr>
              <a:t>injects</a:t>
            </a:r>
            <a:r>
              <a:rPr lang="en-US" sz="1100">
                <a:solidFill>
                  <a:srgbClr val="000000"/>
                </a:solidFill>
              </a:rPr>
              <a:t> those dependencies when it creates the bean</a:t>
            </a:r>
            <a:endParaRPr sz="1100">
              <a:solidFill>
                <a:srgbClr val="000000"/>
              </a:solidFill>
            </a:endParaRPr>
          </a:p>
          <a:p>
            <a:pPr indent="-260350" lvl="0" marL="285750" marR="0" rtl="0" algn="l">
              <a:lnSpc>
                <a:spcPct val="115000"/>
              </a:lnSpc>
              <a:spcBef>
                <a:spcPts val="0"/>
              </a:spcBef>
              <a:spcAft>
                <a:spcPts val="0"/>
              </a:spcAft>
              <a:buClr>
                <a:schemeClr val="dk1"/>
              </a:buClr>
              <a:buSzPts val="1400"/>
              <a:buFont typeface="Noto Sans Symbols"/>
              <a:buChar char="❑"/>
            </a:pPr>
            <a:r>
              <a:rPr lang="en-US" sz="1400">
                <a:solidFill>
                  <a:srgbClr val="000000"/>
                </a:solidFill>
              </a:rPr>
              <a:t>In Spring, the </a:t>
            </a:r>
            <a:r>
              <a:rPr b="1" lang="en-US" sz="1400">
                <a:solidFill>
                  <a:srgbClr val="000000"/>
                </a:solidFill>
              </a:rPr>
              <a:t>objects</a:t>
            </a:r>
            <a:r>
              <a:rPr lang="en-US" sz="1400">
                <a:solidFill>
                  <a:srgbClr val="000000"/>
                </a:solidFill>
              </a:rPr>
              <a:t> that form the backbone of your application and that are managed by the Spring IoC </a:t>
            </a:r>
            <a:r>
              <a:rPr b="1" lang="en-US" sz="1400">
                <a:solidFill>
                  <a:srgbClr val="000000"/>
                </a:solidFill>
              </a:rPr>
              <a:t>container</a:t>
            </a:r>
            <a:r>
              <a:rPr lang="en-US" sz="1400">
                <a:solidFill>
                  <a:srgbClr val="000000"/>
                </a:solidFill>
              </a:rPr>
              <a:t> are called </a:t>
            </a:r>
            <a:r>
              <a:rPr b="1" lang="en-US" sz="1400">
                <a:solidFill>
                  <a:srgbClr val="000000"/>
                </a:solidFill>
              </a:rPr>
              <a:t>beans</a:t>
            </a:r>
            <a:endParaRPr b="1" sz="1400">
              <a:solidFill>
                <a:srgbClr val="000000"/>
              </a:solidFill>
            </a:endParaRPr>
          </a:p>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The interface </a:t>
            </a:r>
            <a:r>
              <a:rPr i="1" lang="en-US" sz="1400">
                <a:solidFill>
                  <a:srgbClr val="000000"/>
                </a:solidFill>
              </a:rPr>
              <a:t>org.springframework.context.ApplicationContext</a:t>
            </a:r>
            <a:r>
              <a:rPr lang="en-US" sz="1400">
                <a:solidFill>
                  <a:srgbClr val="000000"/>
                </a:solidFill>
              </a:rPr>
              <a:t> represents the Spring IoC container and is responsible for </a:t>
            </a:r>
            <a:r>
              <a:rPr lang="en-US" sz="1100">
                <a:solidFill>
                  <a:srgbClr val="000000"/>
                </a:solidFill>
              </a:rPr>
              <a:t>instantiating, configuring, and assembling the aforementioned beans</a:t>
            </a:r>
            <a:endParaRPr sz="1100">
              <a:solidFill>
                <a:srgbClr val="000000"/>
              </a:solidFill>
            </a:endParaRPr>
          </a:p>
        </p:txBody>
      </p:sp>
      <p:grpSp>
        <p:nvGrpSpPr>
          <p:cNvPr id="89" name="Google Shape;89;p17"/>
          <p:cNvGrpSpPr/>
          <p:nvPr/>
        </p:nvGrpSpPr>
        <p:grpSpPr>
          <a:xfrm>
            <a:off x="8425175" y="4731928"/>
            <a:ext cx="718875" cy="411446"/>
            <a:chOff x="8425175" y="4731928"/>
            <a:chExt cx="718875" cy="411446"/>
          </a:xfrm>
        </p:grpSpPr>
        <p:pic>
          <p:nvPicPr>
            <p:cNvPr id="90" name="Google Shape;90;p17"/>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91" name="Google Shape;91;p1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97" name="Google Shape;97;p1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98" name="Google Shape;98;p18"/>
          <p:cNvPicPr preferRelativeResize="0"/>
          <p:nvPr/>
        </p:nvPicPr>
        <p:blipFill>
          <a:blip r:embed="rId4">
            <a:alphaModFix/>
          </a:blip>
          <a:stretch>
            <a:fillRect/>
          </a:stretch>
        </p:blipFill>
        <p:spPr>
          <a:xfrm>
            <a:off x="152400" y="473788"/>
            <a:ext cx="8839199" cy="41959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04" name="Google Shape;104;p1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05" name="Google Shape;105;p19"/>
          <p:cNvPicPr preferRelativeResize="0"/>
          <p:nvPr/>
        </p:nvPicPr>
        <p:blipFill>
          <a:blip r:embed="rId4">
            <a:alphaModFix/>
          </a:blip>
          <a:stretch>
            <a:fillRect/>
          </a:stretch>
        </p:blipFill>
        <p:spPr>
          <a:xfrm>
            <a:off x="196150" y="466963"/>
            <a:ext cx="8839200" cy="42095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11" name="Google Shape;111;p20"/>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12" name="Google Shape;112;p20"/>
          <p:cNvPicPr preferRelativeResize="0"/>
          <p:nvPr/>
        </p:nvPicPr>
        <p:blipFill>
          <a:blip r:embed="rId4">
            <a:alphaModFix/>
          </a:blip>
          <a:stretch>
            <a:fillRect/>
          </a:stretch>
        </p:blipFill>
        <p:spPr>
          <a:xfrm>
            <a:off x="152400" y="1531325"/>
            <a:ext cx="8839200" cy="2080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Spring - The IoC container - Bean overview</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118" name="Google Shape;118;p21"/>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Bean definitions are represented as </a:t>
            </a:r>
            <a:r>
              <a:rPr i="1" lang="en-US" sz="1400">
                <a:solidFill>
                  <a:srgbClr val="000000"/>
                </a:solidFill>
              </a:rPr>
              <a:t>BeanDefinition</a:t>
            </a:r>
            <a:r>
              <a:rPr lang="en-US" sz="1400">
                <a:solidFill>
                  <a:srgbClr val="000000"/>
                </a:solidFill>
              </a:rPr>
              <a:t> objects, which contain (among other information) the following metadata</a:t>
            </a:r>
            <a:endParaRPr sz="1400">
              <a:solidFill>
                <a:srgbClr val="000000"/>
              </a:solidFill>
            </a:endParaRPr>
          </a:p>
          <a:p>
            <a:pPr indent="-298450" lvl="1" marL="914400" marR="0" rtl="0" algn="l">
              <a:lnSpc>
                <a:spcPct val="115000"/>
              </a:lnSpc>
              <a:spcBef>
                <a:spcPts val="0"/>
              </a:spcBef>
              <a:spcAft>
                <a:spcPts val="0"/>
              </a:spcAft>
              <a:buClr>
                <a:srgbClr val="000000"/>
              </a:buClr>
              <a:buSzPts val="1100"/>
              <a:buChar char="○"/>
            </a:pPr>
            <a:r>
              <a:rPr i="1" lang="en-US" sz="1100">
                <a:solidFill>
                  <a:schemeClr val="dk1"/>
                </a:solidFill>
              </a:rPr>
              <a:t>A package-qualified class name:</a:t>
            </a:r>
            <a:r>
              <a:rPr lang="en-US" sz="1100">
                <a:solidFill>
                  <a:schemeClr val="dk1"/>
                </a:solidFill>
              </a:rPr>
              <a:t> typically the actual implementation class of the bean being defined</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Bean behavioral configuration elements, which state how the bean should behave in the container (scope, lifecycle callbacks, and so forth)</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chemeClr val="dk1"/>
                </a:solidFill>
              </a:rPr>
              <a:t>References to other beans that are needed for the bean to do its work; these references are also called </a:t>
            </a:r>
            <a:r>
              <a:rPr i="1" lang="en-US" sz="1100">
                <a:solidFill>
                  <a:schemeClr val="dk1"/>
                </a:solidFill>
              </a:rPr>
              <a:t>collaborators</a:t>
            </a:r>
            <a:r>
              <a:rPr lang="en-US" sz="1100">
                <a:solidFill>
                  <a:schemeClr val="dk1"/>
                </a:solidFill>
              </a:rPr>
              <a:t> or </a:t>
            </a:r>
            <a:r>
              <a:rPr i="1" lang="en-US" sz="1100">
                <a:solidFill>
                  <a:schemeClr val="dk1"/>
                </a:solidFill>
              </a:rPr>
              <a:t>dependencies</a:t>
            </a:r>
            <a:endParaRPr i="1" sz="1100">
              <a:solidFill>
                <a:schemeClr val="dk1"/>
              </a:solidFill>
            </a:endParaRPr>
          </a:p>
          <a:p>
            <a:pPr indent="-298450" lvl="1" marL="914400" marR="0" rtl="0" algn="l">
              <a:lnSpc>
                <a:spcPct val="115000"/>
              </a:lnSpc>
              <a:spcBef>
                <a:spcPts val="0"/>
              </a:spcBef>
              <a:spcAft>
                <a:spcPts val="0"/>
              </a:spcAft>
              <a:buClr>
                <a:schemeClr val="dk1"/>
              </a:buClr>
              <a:buSzPts val="1100"/>
              <a:buChar char="○"/>
            </a:pPr>
            <a:r>
              <a:rPr lang="en-US" sz="1100">
                <a:solidFill>
                  <a:schemeClr val="dk1"/>
                </a:solidFill>
              </a:rPr>
              <a:t>Other configuration settings to set in the newly created object, for example, the number of connections to use in a bean that manages a connection pool, or the size limit of the pool</a:t>
            </a:r>
            <a:endParaRPr sz="1100">
              <a:solidFill>
                <a:schemeClr val="dk1"/>
              </a:solidFill>
            </a:endParaRPr>
          </a:p>
          <a:p>
            <a:pPr indent="-260350" lvl="0" marL="285750" marR="0" rtl="0" algn="l">
              <a:lnSpc>
                <a:spcPct val="115000"/>
              </a:lnSpc>
              <a:spcBef>
                <a:spcPts val="0"/>
              </a:spcBef>
              <a:spcAft>
                <a:spcPts val="0"/>
              </a:spcAft>
              <a:buClr>
                <a:schemeClr val="dk1"/>
              </a:buClr>
              <a:buSzPts val="1400"/>
              <a:buFont typeface="Noto Sans Symbols"/>
              <a:buChar char="❑"/>
            </a:pPr>
            <a:r>
              <a:rPr lang="en-US" sz="1400">
                <a:solidFill>
                  <a:srgbClr val="000000"/>
                </a:solidFill>
              </a:rPr>
              <a:t>Every bean has one or more identifiers. These identifiers must be unique within the container that hosts the bean</a:t>
            </a:r>
            <a:endParaRPr b="1" sz="1400">
              <a:solidFill>
                <a:srgbClr val="000000"/>
              </a:solidFill>
            </a:endParaRPr>
          </a:p>
          <a:p>
            <a:pPr indent="0" lvl="0" marL="285750" marR="0" rtl="0" algn="l">
              <a:lnSpc>
                <a:spcPct val="115000"/>
              </a:lnSpc>
              <a:spcBef>
                <a:spcPts val="0"/>
              </a:spcBef>
              <a:spcAft>
                <a:spcPts val="0"/>
              </a:spcAft>
              <a:buNone/>
            </a:pPr>
            <a:r>
              <a:t/>
            </a:r>
            <a:endParaRPr sz="1100">
              <a:solidFill>
                <a:srgbClr val="000000"/>
              </a:solidFill>
            </a:endParaRPr>
          </a:p>
        </p:txBody>
      </p:sp>
      <p:grpSp>
        <p:nvGrpSpPr>
          <p:cNvPr id="119" name="Google Shape;119;p21"/>
          <p:cNvGrpSpPr/>
          <p:nvPr/>
        </p:nvGrpSpPr>
        <p:grpSpPr>
          <a:xfrm>
            <a:off x="8425175" y="4731928"/>
            <a:ext cx="718875" cy="411446"/>
            <a:chOff x="8425175" y="4731928"/>
            <a:chExt cx="718875" cy="411446"/>
          </a:xfrm>
        </p:grpSpPr>
        <p:pic>
          <p:nvPicPr>
            <p:cNvPr id="120" name="Google Shape;120;p21"/>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21" name="Google Shape;121;p2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