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743483" y="852678"/>
            <a:ext cx="7875171" cy="1412756"/>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1" i="0" lang="en-US" sz="2800" u="none" cap="none" strike="noStrike">
                <a:solidFill>
                  <a:schemeClr val="dk1"/>
                </a:solidFill>
                <a:latin typeface="Arial"/>
                <a:ea typeface="Arial"/>
                <a:cs typeface="Arial"/>
                <a:sym typeface="Arial"/>
              </a:rPr>
              <a:t>Bài 6: Networking, Socket</a:t>
            </a:r>
            <a:endParaRPr b="1" i="0" sz="2800" u="none" cap="none" strike="noStrike">
              <a:solidFill>
                <a:schemeClr val="dk1"/>
              </a:solidFill>
              <a:latin typeface="Arial"/>
              <a:ea typeface="Arial"/>
              <a:cs typeface="Arial"/>
              <a:sym typeface="Arial"/>
            </a:endParaRPr>
          </a:p>
        </p:txBody>
      </p:sp>
      <p:sp>
        <p:nvSpPr>
          <p:cNvPr id="55" name="Google Shape;55;p13"/>
          <p:cNvSpPr txBox="1"/>
          <p:nvPr>
            <p:ph idx="1" type="subTitle"/>
          </p:nvPr>
        </p:nvSpPr>
        <p:spPr>
          <a:xfrm>
            <a:off x="311700" y="2834124"/>
            <a:ext cx="8520600" cy="113966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Arial"/>
              <a:buNone/>
            </a:pPr>
            <a:r>
              <a:rPr b="0" i="0" lang="en-US" sz="1600" u="none" cap="none" strike="noStrike">
                <a:solidFill>
                  <a:schemeClr val="dk2"/>
                </a:solidFill>
                <a:latin typeface="Arial"/>
                <a:ea typeface="Arial"/>
                <a:cs typeface="Arial"/>
                <a:sym typeface="Arial"/>
              </a:rPr>
              <a:t>Giảng viên: Nguyễn Thành Trung</a:t>
            </a:r>
            <a:endParaRPr/>
          </a:p>
          <a:p>
            <a:pPr indent="0" lvl="0" marL="0" marR="0" rtl="0" algn="ctr">
              <a:lnSpc>
                <a:spcPct val="100000"/>
              </a:lnSpc>
              <a:spcBef>
                <a:spcPts val="0"/>
              </a:spcBef>
              <a:spcAft>
                <a:spcPts val="0"/>
              </a:spcAft>
              <a:buClr>
                <a:schemeClr val="dk2"/>
              </a:buClr>
              <a:buSzPts val="2800"/>
              <a:buFont typeface="Arial"/>
              <a:buNone/>
            </a:pPr>
            <a:r>
              <a:rPr b="0" i="0" lang="en-US" sz="1600" u="none" cap="none" strike="noStrike">
                <a:solidFill>
                  <a:schemeClr val="dk2"/>
                </a:solidFill>
                <a:latin typeface="Arial"/>
                <a:ea typeface="Arial"/>
                <a:cs typeface="Arial"/>
                <a:sym typeface="Arial"/>
              </a:rPr>
              <a:t>Email: Trungnt9@topica.edu.vn</a:t>
            </a:r>
            <a:endParaRPr b="0" i="0" sz="1600" u="none" cap="none" strike="noStrike">
              <a:solidFill>
                <a:schemeClr val="dk2"/>
              </a:solidFill>
              <a:latin typeface="Arial"/>
              <a:ea typeface="Arial"/>
              <a:cs typeface="Arial"/>
              <a:sym typeface="Arial"/>
            </a:endParaRPr>
          </a:p>
        </p:txBody>
      </p:sp>
      <p:pic>
        <p:nvPicPr>
          <p:cNvPr id="56" name="Google Shape;56;p13"/>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57" name="Google Shape;57;p13"/>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SOCKET PROGRAMMING USING TCP </a:t>
            </a:r>
            <a:endParaRPr b="0" i="0" sz="2800" u="none" cap="none" strike="noStrike">
              <a:solidFill>
                <a:schemeClr val="dk1"/>
              </a:solidFill>
              <a:latin typeface="Arial"/>
              <a:ea typeface="Arial"/>
              <a:cs typeface="Arial"/>
              <a:sym typeface="Arial"/>
            </a:endParaRPr>
          </a:p>
        </p:txBody>
      </p:sp>
      <p:sp>
        <p:nvSpPr>
          <p:cNvPr id="133" name="Google Shape;133;p22"/>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285749" lvl="1" marL="560070" marR="0" rtl="0" algn="l">
              <a:lnSpc>
                <a:spcPct val="100000"/>
              </a:lnSpc>
              <a:spcBef>
                <a:spcPts val="1000"/>
              </a:spcBef>
              <a:spcAft>
                <a:spcPts val="0"/>
              </a:spcAft>
              <a:buClr>
                <a:schemeClr val="dk2"/>
              </a:buClr>
              <a:buSzPts val="1400"/>
              <a:buFont typeface="Arial"/>
              <a:buChar char="•"/>
            </a:pPr>
            <a:r>
              <a:rPr b="0" i="0" lang="en-US" sz="1600" u="none" cap="none" strike="noStrike">
                <a:solidFill>
                  <a:schemeClr val="dk2"/>
                </a:solidFill>
                <a:latin typeface="Arial"/>
                <a:ea typeface="Arial"/>
                <a:cs typeface="Arial"/>
                <a:sym typeface="Arial"/>
              </a:rPr>
              <a:t>A server program creates a specific type of socket that is used to listen for client requests (server socket), In the case of a connection request, the program creates a new socket through which it will exchange data with the client using input and output streams. </a:t>
            </a:r>
            <a:endParaRPr b="0" i="0" sz="1600" u="none" cap="none" strike="noStrike">
              <a:solidFill>
                <a:schemeClr val="dk2"/>
              </a:solidFill>
              <a:latin typeface="Arial"/>
              <a:ea typeface="Arial"/>
              <a:cs typeface="Arial"/>
              <a:sym typeface="Arial"/>
            </a:endParaRPr>
          </a:p>
          <a:p>
            <a:pPr indent="0" lvl="1" marL="274320" marR="0" rtl="0" algn="l">
              <a:lnSpc>
                <a:spcPct val="100000"/>
              </a:lnSpc>
              <a:spcBef>
                <a:spcPts val="1600"/>
              </a:spcBef>
              <a:spcAft>
                <a:spcPts val="0"/>
              </a:spcAft>
              <a:buClr>
                <a:schemeClr val="dk2"/>
              </a:buClr>
              <a:buSzPts val="1400"/>
              <a:buFont typeface="Arial"/>
              <a:buNone/>
            </a:pPr>
            <a:r>
              <a:t/>
            </a:r>
            <a:endParaRPr b="0" i="1"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34" name="Google Shape;134;p22"/>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35" name="Google Shape;135;p22"/>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36" name="Google Shape;136;p22"/>
          <p:cNvPicPr preferRelativeResize="0"/>
          <p:nvPr/>
        </p:nvPicPr>
        <p:blipFill rotWithShape="1">
          <a:blip r:embed="rId4">
            <a:alphaModFix/>
          </a:blip>
          <a:srcRect b="0" l="0" r="0" t="0"/>
          <a:stretch/>
        </p:blipFill>
        <p:spPr>
          <a:xfrm>
            <a:off x="2919464" y="2479423"/>
            <a:ext cx="5912836" cy="20742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STEPS TO CREATE SERVER PROGRAM </a:t>
            </a:r>
            <a:endParaRPr b="0" i="0" sz="2800" u="none" cap="none" strike="noStrike">
              <a:solidFill>
                <a:schemeClr val="dk1"/>
              </a:solidFill>
              <a:latin typeface="Arial"/>
              <a:ea typeface="Arial"/>
              <a:cs typeface="Arial"/>
              <a:sym typeface="Arial"/>
            </a:endParaRPr>
          </a:p>
        </p:txBody>
      </p:sp>
      <p:sp>
        <p:nvSpPr>
          <p:cNvPr id="142" name="Google Shape;142;p23"/>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0" lvl="0" marL="114300" marR="0" rtl="0" algn="l">
              <a:lnSpc>
                <a:spcPct val="150000"/>
              </a:lnSpc>
              <a:spcBef>
                <a:spcPts val="0"/>
              </a:spcBef>
              <a:spcAft>
                <a:spcPts val="0"/>
              </a:spcAft>
              <a:buClr>
                <a:schemeClr val="dk2"/>
              </a:buClr>
              <a:buSzPts val="1800"/>
              <a:buFont typeface="Arial"/>
              <a:buNone/>
            </a:pPr>
            <a:r>
              <a:rPr b="0" i="0" lang="en-US" sz="1400" u="none" cap="none" strike="noStrike">
                <a:solidFill>
                  <a:schemeClr val="dk2"/>
                </a:solidFill>
                <a:latin typeface="Arial"/>
                <a:ea typeface="Arial"/>
                <a:cs typeface="Arial"/>
                <a:sym typeface="Arial"/>
              </a:rPr>
              <a:t>1. Open the Server Socket:</a:t>
            </a:r>
            <a:br>
              <a:rPr b="0" i="0" lang="en-US" sz="1400" u="none" cap="none" strike="noStrike">
                <a:solidFill>
                  <a:schemeClr val="dk2"/>
                </a:solidFill>
                <a:latin typeface="Arial"/>
                <a:ea typeface="Arial"/>
                <a:cs typeface="Arial"/>
                <a:sym typeface="Arial"/>
              </a:rPr>
            </a:br>
            <a:r>
              <a:rPr b="0" i="0" lang="en-US" sz="1400" u="none" cap="none" strike="noStrike">
                <a:solidFill>
                  <a:schemeClr val="dk2"/>
                </a:solidFill>
                <a:latin typeface="Arial"/>
                <a:ea typeface="Arial"/>
                <a:cs typeface="Arial"/>
                <a:sym typeface="Arial"/>
              </a:rPr>
              <a:t>ServerSocket server = new ServerSocket( PORT ); </a:t>
            </a:r>
            <a:endParaRPr b="0" i="0" sz="1400" u="none" cap="none" strike="noStrike">
              <a:solidFill>
                <a:schemeClr val="dk2"/>
              </a:solidFill>
              <a:latin typeface="Arial"/>
              <a:ea typeface="Arial"/>
              <a:cs typeface="Arial"/>
              <a:sym typeface="Arial"/>
            </a:endParaRPr>
          </a:p>
          <a:p>
            <a:pPr indent="0" lvl="0" marL="114300" marR="0" rtl="0" algn="l">
              <a:lnSpc>
                <a:spcPct val="150000"/>
              </a:lnSpc>
              <a:spcBef>
                <a:spcPts val="0"/>
              </a:spcBef>
              <a:spcAft>
                <a:spcPts val="0"/>
              </a:spcAft>
              <a:buClr>
                <a:schemeClr val="dk2"/>
              </a:buClr>
              <a:buSzPts val="1800"/>
              <a:buFont typeface="Arial"/>
              <a:buNone/>
            </a:pPr>
            <a:r>
              <a:rPr b="0" i="0" lang="en-US" sz="1400" u="none" cap="none" strike="noStrike">
                <a:solidFill>
                  <a:schemeClr val="dk2"/>
                </a:solidFill>
                <a:latin typeface="Arial"/>
                <a:ea typeface="Arial"/>
                <a:cs typeface="Arial"/>
                <a:sym typeface="Arial"/>
              </a:rPr>
              <a:t>2. Wait for the Client Request: Socket client = server.accept(); </a:t>
            </a:r>
            <a:endParaRPr b="0" i="0" sz="1400" u="none" cap="none" strike="noStrike">
              <a:solidFill>
                <a:schemeClr val="dk2"/>
              </a:solidFill>
              <a:latin typeface="Arial"/>
              <a:ea typeface="Arial"/>
              <a:cs typeface="Arial"/>
              <a:sym typeface="Arial"/>
            </a:endParaRPr>
          </a:p>
          <a:p>
            <a:pPr indent="0" lvl="0" marL="114300" marR="0" rtl="0" algn="l">
              <a:lnSpc>
                <a:spcPct val="150000"/>
              </a:lnSpc>
              <a:spcBef>
                <a:spcPts val="0"/>
              </a:spcBef>
              <a:spcAft>
                <a:spcPts val="0"/>
              </a:spcAft>
              <a:buClr>
                <a:schemeClr val="dk2"/>
              </a:buClr>
              <a:buSzPts val="1800"/>
              <a:buFont typeface="Arial"/>
              <a:buNone/>
            </a:pPr>
            <a:r>
              <a:rPr b="0" i="0" lang="en-US" sz="1400" u="none" cap="none" strike="noStrike">
                <a:solidFill>
                  <a:schemeClr val="dk2"/>
                </a:solidFill>
                <a:latin typeface="Arial"/>
                <a:ea typeface="Arial"/>
                <a:cs typeface="Arial"/>
                <a:sym typeface="Arial"/>
              </a:rPr>
              <a:t>3. Create I/O streams for communicating to the client </a:t>
            </a:r>
            <a:endParaRPr b="0" i="0" sz="1400" u="none" cap="none" strike="noStrike">
              <a:solidFill>
                <a:schemeClr val="dk2"/>
              </a:solidFill>
              <a:latin typeface="Arial"/>
              <a:ea typeface="Arial"/>
              <a:cs typeface="Arial"/>
              <a:sym typeface="Arial"/>
            </a:endParaRPr>
          </a:p>
          <a:p>
            <a:pPr indent="0" lvl="0" marL="114300" marR="0" rtl="0" algn="l">
              <a:lnSpc>
                <a:spcPct val="150000"/>
              </a:lnSpc>
              <a:spcBef>
                <a:spcPts val="0"/>
              </a:spcBef>
              <a:spcAft>
                <a:spcPts val="0"/>
              </a:spcAft>
              <a:buClr>
                <a:schemeClr val="dk2"/>
              </a:buClr>
              <a:buSzPts val="1800"/>
              <a:buFont typeface="Arial"/>
              <a:buNone/>
            </a:pPr>
            <a:r>
              <a:rPr b="0" i="0" lang="en-US" sz="1400" u="none" cap="none" strike="noStrike">
                <a:solidFill>
                  <a:schemeClr val="dk2"/>
                </a:solidFill>
                <a:latin typeface="Arial"/>
                <a:ea typeface="Arial"/>
                <a:cs typeface="Arial"/>
                <a:sym typeface="Arial"/>
              </a:rPr>
              <a:t>DataInputStream is = new DataInputStream(client.getInputStream()); </a:t>
            </a:r>
            <a:endParaRPr b="0" i="0" sz="1400" u="none" cap="none" strike="noStrike">
              <a:solidFill>
                <a:schemeClr val="dk2"/>
              </a:solidFill>
              <a:latin typeface="Arial"/>
              <a:ea typeface="Arial"/>
              <a:cs typeface="Arial"/>
              <a:sym typeface="Arial"/>
            </a:endParaRPr>
          </a:p>
          <a:p>
            <a:pPr indent="0" lvl="0" marL="114300" marR="0" rtl="0" algn="l">
              <a:lnSpc>
                <a:spcPct val="150000"/>
              </a:lnSpc>
              <a:spcBef>
                <a:spcPts val="0"/>
              </a:spcBef>
              <a:spcAft>
                <a:spcPts val="0"/>
              </a:spcAft>
              <a:buClr>
                <a:schemeClr val="dk2"/>
              </a:buClr>
              <a:buSzPts val="1800"/>
              <a:buFont typeface="Arial"/>
              <a:buNone/>
            </a:pPr>
            <a:r>
              <a:rPr b="0" i="0" lang="en-US" sz="1400" u="none" cap="none" strike="noStrike">
                <a:solidFill>
                  <a:schemeClr val="dk2"/>
                </a:solidFill>
                <a:latin typeface="Arial"/>
                <a:ea typeface="Arial"/>
                <a:cs typeface="Arial"/>
                <a:sym typeface="Arial"/>
              </a:rPr>
              <a:t>DataOutputStream os = new DataOutputStream(client.getOutputStream()); </a:t>
            </a:r>
            <a:endParaRPr b="0" i="0" sz="1400" u="none" cap="none" strike="noStrike">
              <a:solidFill>
                <a:schemeClr val="dk2"/>
              </a:solidFill>
              <a:latin typeface="Arial"/>
              <a:ea typeface="Arial"/>
              <a:cs typeface="Arial"/>
              <a:sym typeface="Arial"/>
            </a:endParaRPr>
          </a:p>
          <a:p>
            <a:pPr indent="0" lvl="0" marL="114300" marR="0" rtl="0" algn="l">
              <a:lnSpc>
                <a:spcPct val="150000"/>
              </a:lnSpc>
              <a:spcBef>
                <a:spcPts val="0"/>
              </a:spcBef>
              <a:spcAft>
                <a:spcPts val="0"/>
              </a:spcAft>
              <a:buClr>
                <a:schemeClr val="dk2"/>
              </a:buClr>
              <a:buSzPts val="1800"/>
              <a:buFont typeface="Arial"/>
              <a:buNone/>
            </a:pPr>
            <a:r>
              <a:rPr b="0" i="0" lang="en-US" sz="1400" u="none" cap="none" strike="noStrike">
                <a:solidFill>
                  <a:schemeClr val="dk2"/>
                </a:solidFill>
                <a:latin typeface="Arial"/>
                <a:ea typeface="Arial"/>
                <a:cs typeface="Arial"/>
                <a:sym typeface="Arial"/>
              </a:rPr>
              <a:t>4. Perform communication with client</a:t>
            </a:r>
            <a:br>
              <a:rPr b="0" i="0" lang="en-US" sz="1400" u="none" cap="none" strike="noStrike">
                <a:solidFill>
                  <a:schemeClr val="dk2"/>
                </a:solidFill>
                <a:latin typeface="Arial"/>
                <a:ea typeface="Arial"/>
                <a:cs typeface="Arial"/>
                <a:sym typeface="Arial"/>
              </a:rPr>
            </a:br>
            <a:r>
              <a:rPr b="0" i="0" lang="en-US" sz="1400" u="none" cap="none" strike="noStrike">
                <a:solidFill>
                  <a:schemeClr val="dk2"/>
                </a:solidFill>
                <a:latin typeface="Arial"/>
                <a:ea typeface="Arial"/>
                <a:cs typeface="Arial"/>
                <a:sym typeface="Arial"/>
              </a:rPr>
              <a:t>Receive from client: String line = is.readLine(); Send to client: os.writeBytes(“Hello\n”); </a:t>
            </a:r>
            <a:endParaRPr b="0" i="0" sz="1400" u="none" cap="none" strike="noStrike">
              <a:solidFill>
                <a:schemeClr val="dk2"/>
              </a:solidFill>
              <a:latin typeface="Arial"/>
              <a:ea typeface="Arial"/>
              <a:cs typeface="Arial"/>
              <a:sym typeface="Arial"/>
            </a:endParaRPr>
          </a:p>
          <a:p>
            <a:pPr indent="0" lvl="0" marL="114300" marR="0" rtl="0" algn="l">
              <a:lnSpc>
                <a:spcPct val="150000"/>
              </a:lnSpc>
              <a:spcBef>
                <a:spcPts val="0"/>
              </a:spcBef>
              <a:spcAft>
                <a:spcPts val="0"/>
              </a:spcAft>
              <a:buClr>
                <a:schemeClr val="dk2"/>
              </a:buClr>
              <a:buSzPts val="1800"/>
              <a:buFont typeface="Arial"/>
              <a:buNone/>
            </a:pPr>
            <a:r>
              <a:rPr b="0" i="0" lang="en-US" sz="1400" u="none" cap="none" strike="noStrike">
                <a:solidFill>
                  <a:schemeClr val="dk2"/>
                </a:solidFill>
                <a:latin typeface="Arial"/>
                <a:ea typeface="Arial"/>
                <a:cs typeface="Arial"/>
                <a:sym typeface="Arial"/>
              </a:rPr>
              <a:t>5. Close socket: client.close(); </a:t>
            </a:r>
            <a:endParaRPr b="0" i="0" sz="1400" u="none" cap="none" strike="noStrike">
              <a:solidFill>
                <a:schemeClr val="dk2"/>
              </a:solidFill>
              <a:latin typeface="Arial"/>
              <a:ea typeface="Arial"/>
              <a:cs typeface="Arial"/>
              <a:sym typeface="Arial"/>
            </a:endParaRPr>
          </a:p>
          <a:p>
            <a:pPr indent="-228600" lvl="1" marL="914400" marR="0" rtl="0" algn="l">
              <a:lnSpc>
                <a:spcPct val="100000"/>
              </a:lnSpc>
              <a:spcBef>
                <a:spcPts val="4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0" lvl="1" marL="274320" marR="0" rtl="0" algn="l">
              <a:lnSpc>
                <a:spcPct val="100000"/>
              </a:lnSpc>
              <a:spcBef>
                <a:spcPts val="1000"/>
              </a:spcBef>
              <a:spcAft>
                <a:spcPts val="0"/>
              </a:spcAft>
              <a:buClr>
                <a:schemeClr val="dk2"/>
              </a:buClr>
              <a:buSzPts val="1400"/>
              <a:buFont typeface="Arial"/>
              <a:buNone/>
            </a:pPr>
            <a:r>
              <a:t/>
            </a:r>
            <a:endParaRPr b="0" i="1"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43" name="Google Shape;143;p23"/>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44" name="Google Shape;144;p23"/>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STEPS TO CREATE CLIENT PROGRAM </a:t>
            </a:r>
            <a:endParaRPr b="0" i="0" sz="2800" u="none" cap="none" strike="noStrike">
              <a:solidFill>
                <a:schemeClr val="dk1"/>
              </a:solidFill>
              <a:latin typeface="Arial"/>
              <a:ea typeface="Arial"/>
              <a:cs typeface="Arial"/>
              <a:sym typeface="Arial"/>
            </a:endParaRPr>
          </a:p>
        </p:txBody>
      </p:sp>
      <p:sp>
        <p:nvSpPr>
          <p:cNvPr id="150" name="Google Shape;150;p24"/>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0" lvl="0" marL="114300" marR="0" rtl="0" algn="l">
              <a:lnSpc>
                <a:spcPct val="150000"/>
              </a:lnSpc>
              <a:spcBef>
                <a:spcPts val="0"/>
              </a:spcBef>
              <a:spcAft>
                <a:spcPts val="0"/>
              </a:spcAft>
              <a:buClr>
                <a:schemeClr val="dk2"/>
              </a:buClr>
              <a:buSzPts val="1800"/>
              <a:buFont typeface="Arial"/>
              <a:buNone/>
            </a:pPr>
            <a:r>
              <a:rPr b="0" i="0" lang="en-US" sz="1400" u="none" cap="none" strike="noStrike">
                <a:solidFill>
                  <a:schemeClr val="dk2"/>
                </a:solidFill>
                <a:latin typeface="Arial"/>
                <a:ea typeface="Arial"/>
                <a:cs typeface="Arial"/>
                <a:sym typeface="Arial"/>
              </a:rPr>
              <a:t>1. Create a Socket Object:</a:t>
            </a:r>
            <a:br>
              <a:rPr b="0" i="0" lang="en-US" sz="1400" u="none" cap="none" strike="noStrike">
                <a:solidFill>
                  <a:schemeClr val="dk2"/>
                </a:solidFill>
                <a:latin typeface="Arial"/>
                <a:ea typeface="Arial"/>
                <a:cs typeface="Arial"/>
                <a:sym typeface="Arial"/>
              </a:rPr>
            </a:br>
            <a:r>
              <a:rPr b="0" i="0" lang="en-US" sz="1400" u="none" cap="none" strike="noStrike">
                <a:solidFill>
                  <a:schemeClr val="dk2"/>
                </a:solidFill>
                <a:latin typeface="Arial"/>
                <a:ea typeface="Arial"/>
                <a:cs typeface="Arial"/>
                <a:sym typeface="Arial"/>
              </a:rPr>
              <a:t>Socket client = new Socket(server, port_id); </a:t>
            </a:r>
            <a:endParaRPr b="0" i="0" sz="1400" u="none" cap="none" strike="noStrike">
              <a:solidFill>
                <a:schemeClr val="dk2"/>
              </a:solidFill>
              <a:latin typeface="Arial"/>
              <a:ea typeface="Arial"/>
              <a:cs typeface="Arial"/>
              <a:sym typeface="Arial"/>
            </a:endParaRPr>
          </a:p>
          <a:p>
            <a:pPr indent="0" lvl="0" marL="114300" marR="0" rtl="0" algn="l">
              <a:lnSpc>
                <a:spcPct val="150000"/>
              </a:lnSpc>
              <a:spcBef>
                <a:spcPts val="0"/>
              </a:spcBef>
              <a:spcAft>
                <a:spcPts val="0"/>
              </a:spcAft>
              <a:buClr>
                <a:schemeClr val="dk2"/>
              </a:buClr>
              <a:buSzPts val="1800"/>
              <a:buFont typeface="Arial"/>
              <a:buNone/>
            </a:pPr>
            <a:r>
              <a:rPr b="0" i="0" lang="en-US" sz="1400" u="none" cap="none" strike="noStrike">
                <a:solidFill>
                  <a:schemeClr val="dk2"/>
                </a:solidFill>
                <a:latin typeface="Arial"/>
                <a:ea typeface="Arial"/>
                <a:cs typeface="Arial"/>
                <a:sym typeface="Arial"/>
              </a:rPr>
              <a:t>2. Create I/O streams for communicating with the server. </a:t>
            </a:r>
            <a:endParaRPr b="0" i="0" sz="1400" u="none" cap="none" strike="noStrike">
              <a:solidFill>
                <a:schemeClr val="dk2"/>
              </a:solidFill>
              <a:latin typeface="Arial"/>
              <a:ea typeface="Arial"/>
              <a:cs typeface="Arial"/>
              <a:sym typeface="Arial"/>
            </a:endParaRPr>
          </a:p>
          <a:p>
            <a:pPr indent="0" lvl="0" marL="114300" marR="0" rtl="0" algn="l">
              <a:lnSpc>
                <a:spcPct val="150000"/>
              </a:lnSpc>
              <a:spcBef>
                <a:spcPts val="0"/>
              </a:spcBef>
              <a:spcAft>
                <a:spcPts val="0"/>
              </a:spcAft>
              <a:buClr>
                <a:schemeClr val="dk2"/>
              </a:buClr>
              <a:buSzPts val="1800"/>
              <a:buFont typeface="Arial"/>
              <a:buNone/>
            </a:pPr>
            <a:r>
              <a:rPr b="0" i="0" lang="en-US" sz="1400" u="none" cap="none" strike="noStrike">
                <a:solidFill>
                  <a:schemeClr val="dk2"/>
                </a:solidFill>
                <a:latin typeface="Arial"/>
                <a:ea typeface="Arial"/>
                <a:cs typeface="Arial"/>
                <a:sym typeface="Arial"/>
              </a:rPr>
              <a:t>is = new DataInputStream(client.getInputStream()); </a:t>
            </a:r>
            <a:endParaRPr b="0" i="0" sz="1400" u="none" cap="none" strike="noStrike">
              <a:solidFill>
                <a:schemeClr val="dk2"/>
              </a:solidFill>
              <a:latin typeface="Arial"/>
              <a:ea typeface="Arial"/>
              <a:cs typeface="Arial"/>
              <a:sym typeface="Arial"/>
            </a:endParaRPr>
          </a:p>
          <a:p>
            <a:pPr indent="0" lvl="0" marL="114300" marR="0" rtl="0" algn="l">
              <a:lnSpc>
                <a:spcPct val="150000"/>
              </a:lnSpc>
              <a:spcBef>
                <a:spcPts val="0"/>
              </a:spcBef>
              <a:spcAft>
                <a:spcPts val="0"/>
              </a:spcAft>
              <a:buClr>
                <a:schemeClr val="dk2"/>
              </a:buClr>
              <a:buSzPts val="1800"/>
              <a:buFont typeface="Arial"/>
              <a:buNone/>
            </a:pPr>
            <a:r>
              <a:rPr b="0" i="0" lang="en-US" sz="1400" u="none" cap="none" strike="noStrike">
                <a:solidFill>
                  <a:schemeClr val="dk2"/>
                </a:solidFill>
                <a:latin typeface="Arial"/>
                <a:ea typeface="Arial"/>
                <a:cs typeface="Arial"/>
                <a:sym typeface="Arial"/>
              </a:rPr>
              <a:t>os = new DataOutputStream(client.getOutputStream()); </a:t>
            </a:r>
            <a:endParaRPr b="0" i="0" sz="1400" u="none" cap="none" strike="noStrike">
              <a:solidFill>
                <a:schemeClr val="dk2"/>
              </a:solidFill>
              <a:latin typeface="Arial"/>
              <a:ea typeface="Arial"/>
              <a:cs typeface="Arial"/>
              <a:sym typeface="Arial"/>
            </a:endParaRPr>
          </a:p>
          <a:p>
            <a:pPr indent="0" lvl="0" marL="114300" marR="0" rtl="0" algn="l">
              <a:lnSpc>
                <a:spcPct val="150000"/>
              </a:lnSpc>
              <a:spcBef>
                <a:spcPts val="0"/>
              </a:spcBef>
              <a:spcAft>
                <a:spcPts val="0"/>
              </a:spcAft>
              <a:buClr>
                <a:schemeClr val="dk2"/>
              </a:buClr>
              <a:buSzPts val="1800"/>
              <a:buFont typeface="Arial"/>
              <a:buNone/>
            </a:pPr>
            <a:r>
              <a:rPr b="0" i="0" lang="en-US" sz="1400" u="none" cap="none" strike="noStrike">
                <a:solidFill>
                  <a:schemeClr val="dk2"/>
                </a:solidFill>
                <a:latin typeface="Arial"/>
                <a:ea typeface="Arial"/>
                <a:cs typeface="Arial"/>
                <a:sym typeface="Arial"/>
              </a:rPr>
              <a:t>3. Perform I/O or communication with the server: Receive data from the server:</a:t>
            </a:r>
            <a:br>
              <a:rPr b="0" i="0" lang="en-US" sz="1400" u="none" cap="none" strike="noStrike">
                <a:solidFill>
                  <a:schemeClr val="dk2"/>
                </a:solidFill>
                <a:latin typeface="Arial"/>
                <a:ea typeface="Arial"/>
                <a:cs typeface="Arial"/>
                <a:sym typeface="Arial"/>
              </a:rPr>
            </a:br>
            <a:r>
              <a:rPr b="0" i="0" lang="en-US" sz="1400" u="none" cap="none" strike="noStrike">
                <a:solidFill>
                  <a:schemeClr val="dk2"/>
                </a:solidFill>
                <a:latin typeface="Arial"/>
                <a:ea typeface="Arial"/>
                <a:cs typeface="Arial"/>
                <a:sym typeface="Arial"/>
              </a:rPr>
              <a:t>String line = is.readLine();</a:t>
            </a:r>
            <a:br>
              <a:rPr b="0" i="0" lang="en-US" sz="1400" u="none" cap="none" strike="noStrike">
                <a:solidFill>
                  <a:schemeClr val="dk2"/>
                </a:solidFill>
                <a:latin typeface="Arial"/>
                <a:ea typeface="Arial"/>
                <a:cs typeface="Arial"/>
                <a:sym typeface="Arial"/>
              </a:rPr>
            </a:br>
            <a:r>
              <a:rPr b="0" i="0" lang="en-US" sz="1400" u="none" cap="none" strike="noStrike">
                <a:solidFill>
                  <a:schemeClr val="dk2"/>
                </a:solidFill>
                <a:latin typeface="Arial"/>
                <a:ea typeface="Arial"/>
                <a:cs typeface="Arial"/>
                <a:sym typeface="Arial"/>
              </a:rPr>
              <a:t>Send data to the server: os.writeBytes(“Hello\n”); </a:t>
            </a:r>
            <a:endParaRPr b="0" i="0" sz="1400" u="none" cap="none" strike="noStrike">
              <a:solidFill>
                <a:schemeClr val="dk2"/>
              </a:solidFill>
              <a:latin typeface="Arial"/>
              <a:ea typeface="Arial"/>
              <a:cs typeface="Arial"/>
              <a:sym typeface="Arial"/>
            </a:endParaRPr>
          </a:p>
          <a:p>
            <a:pPr indent="0" lvl="0" marL="114300" marR="0" rtl="0" algn="l">
              <a:lnSpc>
                <a:spcPct val="150000"/>
              </a:lnSpc>
              <a:spcBef>
                <a:spcPts val="0"/>
              </a:spcBef>
              <a:spcAft>
                <a:spcPts val="0"/>
              </a:spcAft>
              <a:buClr>
                <a:schemeClr val="dk2"/>
              </a:buClr>
              <a:buSzPts val="1800"/>
              <a:buFont typeface="Arial"/>
              <a:buNone/>
            </a:pPr>
            <a:r>
              <a:rPr b="0" i="0" lang="en-US" sz="1400" u="none" cap="none" strike="noStrike">
                <a:solidFill>
                  <a:schemeClr val="dk2"/>
                </a:solidFill>
                <a:latin typeface="Arial"/>
                <a:ea typeface="Arial"/>
                <a:cs typeface="Arial"/>
                <a:sym typeface="Arial"/>
              </a:rPr>
              <a:t>4. Close the socket when done: client.close(); </a:t>
            </a:r>
            <a:endParaRPr b="0" i="0" sz="1400" u="none" cap="none" strike="noStrike">
              <a:solidFill>
                <a:schemeClr val="dk2"/>
              </a:solidFill>
              <a:latin typeface="Arial"/>
              <a:ea typeface="Arial"/>
              <a:cs typeface="Arial"/>
              <a:sym typeface="Arial"/>
            </a:endParaRPr>
          </a:p>
          <a:p>
            <a:pPr indent="-228600" lvl="0" marL="457200" marR="0" rtl="0" algn="l">
              <a:lnSpc>
                <a:spcPct val="150000"/>
              </a:lnSpc>
              <a:spcBef>
                <a:spcPts val="0"/>
              </a:spcBef>
              <a:spcAft>
                <a:spcPts val="0"/>
              </a:spcAft>
              <a:buClr>
                <a:schemeClr val="dk2"/>
              </a:buClr>
              <a:buSzPts val="1800"/>
              <a:buFont typeface="Arial"/>
              <a:buNone/>
            </a:pPr>
            <a:r>
              <a:t/>
            </a:r>
            <a:endParaRPr b="0" i="0" sz="1400" u="none" cap="none" strike="noStrike">
              <a:solidFill>
                <a:schemeClr val="dk2"/>
              </a:solidFill>
              <a:latin typeface="Arial"/>
              <a:ea typeface="Arial"/>
              <a:cs typeface="Arial"/>
              <a:sym typeface="Aria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1" marL="274320" marR="0" rtl="0" algn="l">
              <a:lnSpc>
                <a:spcPct val="100000"/>
              </a:lnSpc>
              <a:spcBef>
                <a:spcPts val="1000"/>
              </a:spcBef>
              <a:spcAft>
                <a:spcPts val="0"/>
              </a:spcAft>
              <a:buClr>
                <a:schemeClr val="dk2"/>
              </a:buClr>
              <a:buSzPts val="1400"/>
              <a:buFont typeface="Arial"/>
              <a:buNone/>
            </a:pPr>
            <a:r>
              <a:t/>
            </a:r>
            <a:endParaRPr b="0" i="1"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51" name="Google Shape;151;p24"/>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52" name="Google Shape;152;p24"/>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Internet addresses </a:t>
            </a:r>
            <a:endParaRPr b="0" i="0" sz="2800" u="none" cap="none" strike="noStrike">
              <a:solidFill>
                <a:schemeClr val="dk1"/>
              </a:solidFill>
              <a:latin typeface="Arial"/>
              <a:ea typeface="Arial"/>
              <a:cs typeface="Arial"/>
              <a:sym typeface="Arial"/>
            </a:endParaRPr>
          </a:p>
        </p:txBody>
      </p:sp>
      <p:sp>
        <p:nvSpPr>
          <p:cNvPr id="158" name="Google Shape;158;p25"/>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Usually, you don't have to worry too much about Internet addresses—the numerical host addresses that consist of four bytes such as 132.163.4.102. However, you can use the InetAddress class if you need to convert between host names and Internet addresses. </a:t>
            </a:r>
            <a:endParaRPr b="0" i="0" sz="14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The static getByName method returns an InetAddress object of a host. </a:t>
            </a:r>
            <a:endParaRPr b="0" i="0" sz="14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For example,</a:t>
            </a:r>
            <a:br>
              <a:rPr b="0" i="0" lang="en-US" sz="1400" u="none" cap="none" strike="noStrike">
                <a:solidFill>
                  <a:schemeClr val="dk2"/>
                </a:solidFill>
                <a:latin typeface="Arial"/>
                <a:ea typeface="Arial"/>
                <a:cs typeface="Arial"/>
                <a:sym typeface="Arial"/>
              </a:rPr>
            </a:br>
            <a:r>
              <a:rPr b="0" i="0" lang="en-US" sz="1400" u="none" cap="none" strike="noStrike">
                <a:solidFill>
                  <a:schemeClr val="dk2"/>
                </a:solidFill>
                <a:latin typeface="Arial"/>
                <a:ea typeface="Arial"/>
                <a:cs typeface="Arial"/>
                <a:sym typeface="Arial"/>
              </a:rPr>
              <a:t>InetAddress address= InetAddress.getByName(“india.gov"); </a:t>
            </a:r>
            <a:endParaRPr b="0" i="0" sz="14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returns an InetAddress object that encapsulates the sequence of four bytes 132.163.4.102. </a:t>
            </a:r>
            <a:endParaRPr b="0" i="0" sz="14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 You can access the bytes with the getAddress method. byte[] addressBytes = address.getAddress(); </a:t>
            </a:r>
            <a:endParaRPr b="0" i="0" sz="1400" u="none" cap="none" strike="noStrike">
              <a:solidFill>
                <a:schemeClr val="dk2"/>
              </a:solidFill>
              <a:latin typeface="Arial"/>
              <a:ea typeface="Arial"/>
              <a:cs typeface="Arial"/>
              <a:sym typeface="Arial"/>
            </a:endParaRPr>
          </a:p>
          <a:p>
            <a:pPr indent="-228600" lvl="1" marL="914400" marR="0" rtl="0" algn="l">
              <a:lnSpc>
                <a:spcPct val="150000"/>
              </a:lnSpc>
              <a:spcBef>
                <a:spcPts val="16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228600" lvl="0" marL="457200" marR="0" rtl="0" algn="l">
              <a:lnSpc>
                <a:spcPct val="150000"/>
              </a:lnSpc>
              <a:spcBef>
                <a:spcPts val="0"/>
              </a:spcBef>
              <a:spcAft>
                <a:spcPts val="0"/>
              </a:spcAft>
              <a:buClr>
                <a:schemeClr val="dk2"/>
              </a:buClr>
              <a:buSzPts val="1800"/>
              <a:buFont typeface="Arial"/>
              <a:buNone/>
            </a:pPr>
            <a:r>
              <a:t/>
            </a:r>
            <a:endParaRPr b="0" i="0" sz="1400" u="none" cap="none" strike="noStrike">
              <a:solidFill>
                <a:schemeClr val="dk2"/>
              </a:solidFill>
              <a:latin typeface="Arial"/>
              <a:ea typeface="Arial"/>
              <a:cs typeface="Arial"/>
              <a:sym typeface="Aria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1" marL="274320" marR="0" rtl="0" algn="l">
              <a:lnSpc>
                <a:spcPct val="100000"/>
              </a:lnSpc>
              <a:spcBef>
                <a:spcPts val="1000"/>
              </a:spcBef>
              <a:spcAft>
                <a:spcPts val="0"/>
              </a:spcAft>
              <a:buClr>
                <a:schemeClr val="dk2"/>
              </a:buClr>
              <a:buSzPts val="1400"/>
              <a:buFont typeface="Arial"/>
              <a:buNone/>
            </a:pPr>
            <a:r>
              <a:t/>
            </a:r>
            <a:endParaRPr b="0" i="1"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59" name="Google Shape;159;p25"/>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60" name="Google Shape;160;p25"/>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Internet addresses </a:t>
            </a:r>
            <a:endParaRPr b="0" i="0" sz="2800" u="none" cap="none" strike="noStrike">
              <a:solidFill>
                <a:schemeClr val="dk1"/>
              </a:solidFill>
              <a:latin typeface="Arial"/>
              <a:ea typeface="Arial"/>
              <a:cs typeface="Arial"/>
              <a:sym typeface="Arial"/>
            </a:endParaRPr>
          </a:p>
        </p:txBody>
      </p:sp>
      <p:sp>
        <p:nvSpPr>
          <p:cNvPr id="166" name="Google Shape;166;p26"/>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Some host names with a lot of traffic correspond to multiple Internet addresses, to facilitate load balancing. </a:t>
            </a:r>
            <a:endParaRPr b="0" i="0" sz="14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For example, at the time of this writing, the host name google.com corresponds to different Internet addresses. One of them is picked at random when the host is accessed. You can get all hosts with the getAllByName method. </a:t>
            </a:r>
            <a:endParaRPr b="0" i="0" sz="14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InetAddress[] addresses =InetAddress.getAllByName(host); </a:t>
            </a:r>
            <a:endParaRPr b="0" i="0" sz="14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Finally, you sometimes need the address of the local host. If you simply ask for the address of localhost, you always get the address 127.0.0.1, which isn't very useful. Instead, use the static getLocalHost method to get the address of your local host. </a:t>
            </a:r>
            <a:endParaRPr b="0" i="0" sz="14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InetAddress address= InetAddress.getLocalHost(); </a:t>
            </a:r>
            <a:endParaRPr b="0" i="0" sz="1400" u="none" cap="none" strike="noStrike">
              <a:solidFill>
                <a:schemeClr val="dk2"/>
              </a:solidFill>
              <a:latin typeface="Arial"/>
              <a:ea typeface="Arial"/>
              <a:cs typeface="Arial"/>
              <a:sym typeface="Arial"/>
            </a:endParaRPr>
          </a:p>
          <a:p>
            <a:pPr indent="-228600" lvl="1" marL="914400" marR="0" rtl="0" algn="l">
              <a:lnSpc>
                <a:spcPct val="150000"/>
              </a:lnSpc>
              <a:spcBef>
                <a:spcPts val="16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228600" lvl="0" marL="457200" marR="0" rtl="0" algn="l">
              <a:lnSpc>
                <a:spcPct val="150000"/>
              </a:lnSpc>
              <a:spcBef>
                <a:spcPts val="0"/>
              </a:spcBef>
              <a:spcAft>
                <a:spcPts val="0"/>
              </a:spcAft>
              <a:buClr>
                <a:schemeClr val="dk2"/>
              </a:buClr>
              <a:buSzPts val="1800"/>
              <a:buFont typeface="Arial"/>
              <a:buNone/>
            </a:pPr>
            <a:r>
              <a:t/>
            </a:r>
            <a:endParaRPr b="0" i="0" sz="1400" u="none" cap="none" strike="noStrike">
              <a:solidFill>
                <a:schemeClr val="dk2"/>
              </a:solidFill>
              <a:latin typeface="Arial"/>
              <a:ea typeface="Arial"/>
              <a:cs typeface="Arial"/>
              <a:sym typeface="Aria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1" marL="274320" marR="0" rtl="0" algn="l">
              <a:lnSpc>
                <a:spcPct val="100000"/>
              </a:lnSpc>
              <a:spcBef>
                <a:spcPts val="1000"/>
              </a:spcBef>
              <a:spcAft>
                <a:spcPts val="0"/>
              </a:spcAft>
              <a:buClr>
                <a:schemeClr val="dk2"/>
              </a:buClr>
              <a:buSzPts val="1400"/>
              <a:buFont typeface="Arial"/>
              <a:buNone/>
            </a:pPr>
            <a:r>
              <a:t/>
            </a:r>
            <a:endParaRPr b="0" i="1"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67" name="Google Shape;167;p26"/>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68" name="Google Shape;168;p26"/>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URL Connections </a:t>
            </a:r>
            <a:endParaRPr b="0" i="0" sz="2800" u="none" cap="none" strike="noStrike">
              <a:solidFill>
                <a:schemeClr val="dk1"/>
              </a:solidFill>
              <a:latin typeface="Arial"/>
              <a:ea typeface="Arial"/>
              <a:cs typeface="Arial"/>
              <a:sym typeface="Arial"/>
            </a:endParaRPr>
          </a:p>
        </p:txBody>
      </p:sp>
      <p:sp>
        <p:nvSpPr>
          <p:cNvPr id="174" name="Google Shape;174;p27"/>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The URL and URLConnection classes encapsulate much of the complexity of retrieving information from a remote site. </a:t>
            </a:r>
            <a:endParaRPr b="0" i="0" sz="1400" u="none" cap="none" strike="noStrike">
              <a:solidFill>
                <a:schemeClr val="dk2"/>
              </a:solidFill>
              <a:latin typeface="Arial"/>
              <a:ea typeface="Arial"/>
              <a:cs typeface="Arial"/>
              <a:sym typeface="Arial"/>
            </a:endParaRPr>
          </a:p>
          <a:p>
            <a:pPr indent="-317500" lvl="1" marL="914400" marR="0" rtl="0" algn="l">
              <a:lnSpc>
                <a:spcPct val="150000"/>
              </a:lnSpc>
              <a:spcBef>
                <a:spcPts val="1600"/>
              </a:spcBef>
              <a:spcAft>
                <a:spcPts val="0"/>
              </a:spcAft>
              <a:buClr>
                <a:schemeClr val="dk2"/>
              </a:buClr>
              <a:buSzPts val="1400"/>
              <a:buFont typeface="Arial"/>
              <a:buChar char="○"/>
            </a:pPr>
            <a:r>
              <a:rPr b="0" i="0" lang="en-US" sz="1600" u="none" cap="none" strike="noStrike">
                <a:solidFill>
                  <a:schemeClr val="dk2"/>
                </a:solidFill>
                <a:latin typeface="Arial"/>
                <a:ea typeface="Arial"/>
                <a:cs typeface="Arial"/>
                <a:sym typeface="Arial"/>
              </a:rPr>
              <a:t>URL url = new URL(urlString); </a:t>
            </a:r>
            <a:endParaRPr b="0" i="0" sz="16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The Java 2 platform supports both HTTP and FTP resources. </a:t>
            </a:r>
            <a:endParaRPr b="0" i="0" sz="14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If you simply want to fetch the contents of the resource, then you can use the openStream method of the URL class. This method yields an InputStream object. Using this stream object, you can easily read the contents of the resource. </a:t>
            </a:r>
            <a:endParaRPr b="0" i="0" sz="1400" u="none" cap="none" strike="noStrike">
              <a:solidFill>
                <a:schemeClr val="dk2"/>
              </a:solidFill>
              <a:latin typeface="Arial"/>
              <a:ea typeface="Arial"/>
              <a:cs typeface="Arial"/>
              <a:sym typeface="Arial"/>
            </a:endParaRPr>
          </a:p>
          <a:p>
            <a:pPr indent="0" lvl="0" marL="114300" marR="0" rtl="0" algn="l">
              <a:lnSpc>
                <a:spcPct val="150000"/>
              </a:lnSpc>
              <a:spcBef>
                <a:spcPts val="0"/>
              </a:spcBef>
              <a:spcAft>
                <a:spcPts val="0"/>
              </a:spcAft>
              <a:buClr>
                <a:schemeClr val="dk2"/>
              </a:buClr>
              <a:buSzPts val="1800"/>
              <a:buFont typeface="Arial"/>
              <a:buNone/>
            </a:pPr>
            <a:r>
              <a:rPr b="0" i="0" lang="en-US" sz="1400" u="none" cap="none" strike="noStrike">
                <a:solidFill>
                  <a:schemeClr val="dk2"/>
                </a:solidFill>
                <a:latin typeface="Arial"/>
                <a:ea typeface="Arial"/>
                <a:cs typeface="Arial"/>
                <a:sym typeface="Arial"/>
              </a:rPr>
              <a:t>	InputStream uin = url.openStream(); BufferedReader in = </a:t>
            </a:r>
            <a:endParaRPr b="0" i="0" sz="1400" u="none" cap="none" strike="noStrike">
              <a:solidFill>
                <a:schemeClr val="dk2"/>
              </a:solidFill>
              <a:latin typeface="Arial"/>
              <a:ea typeface="Arial"/>
              <a:cs typeface="Arial"/>
              <a:sym typeface="Arial"/>
            </a:endParaRPr>
          </a:p>
          <a:p>
            <a:pPr indent="0" lvl="0" marL="114300" marR="0" rtl="0" algn="l">
              <a:lnSpc>
                <a:spcPct val="150000"/>
              </a:lnSpc>
              <a:spcBef>
                <a:spcPts val="0"/>
              </a:spcBef>
              <a:spcAft>
                <a:spcPts val="0"/>
              </a:spcAft>
              <a:buClr>
                <a:schemeClr val="dk2"/>
              </a:buClr>
              <a:buSzPts val="1800"/>
              <a:buFont typeface="Arial"/>
              <a:buNone/>
            </a:pPr>
            <a:r>
              <a:rPr b="0" i="0" lang="en-US" sz="1400" u="none" cap="none" strike="noStrike">
                <a:solidFill>
                  <a:schemeClr val="dk2"/>
                </a:solidFill>
                <a:latin typeface="Arial"/>
                <a:ea typeface="Arial"/>
                <a:cs typeface="Arial"/>
                <a:sym typeface="Arial"/>
              </a:rPr>
              <a:t>	new BufferedReader(new InputStreamReader(uin)); String line; </a:t>
            </a:r>
            <a:endParaRPr b="0" i="0" sz="1400" u="none" cap="none" strike="noStrike">
              <a:solidFill>
                <a:schemeClr val="dk2"/>
              </a:solidFill>
              <a:latin typeface="Arial"/>
              <a:ea typeface="Arial"/>
              <a:cs typeface="Arial"/>
              <a:sym typeface="Arial"/>
            </a:endParaRPr>
          </a:p>
          <a:p>
            <a:pPr indent="0" lvl="0" marL="114300" marR="0" rtl="0" algn="l">
              <a:lnSpc>
                <a:spcPct val="150000"/>
              </a:lnSpc>
              <a:spcBef>
                <a:spcPts val="0"/>
              </a:spcBef>
              <a:spcAft>
                <a:spcPts val="0"/>
              </a:spcAft>
              <a:buClr>
                <a:schemeClr val="dk2"/>
              </a:buClr>
              <a:buSzPts val="1800"/>
              <a:buFont typeface="Arial"/>
              <a:buNone/>
            </a:pPr>
            <a:r>
              <a:rPr b="0" i="0" lang="en-US" sz="1400" u="none" cap="none" strike="noStrike">
                <a:solidFill>
                  <a:schemeClr val="dk2"/>
                </a:solidFill>
                <a:latin typeface="Arial"/>
                <a:ea typeface="Arial"/>
                <a:cs typeface="Arial"/>
                <a:sym typeface="Arial"/>
              </a:rPr>
              <a:t>	while ((line = in.readLine()) != null) { </a:t>
            </a:r>
            <a:endParaRPr b="0" i="0" sz="1400" u="none" cap="none" strike="noStrike">
              <a:solidFill>
                <a:schemeClr val="dk2"/>
              </a:solidFill>
              <a:latin typeface="Arial"/>
              <a:ea typeface="Arial"/>
              <a:cs typeface="Arial"/>
              <a:sym typeface="Arial"/>
            </a:endParaRPr>
          </a:p>
          <a:p>
            <a:pPr indent="0" lvl="0" marL="114300" marR="0" rtl="0" algn="l">
              <a:lnSpc>
                <a:spcPct val="150000"/>
              </a:lnSpc>
              <a:spcBef>
                <a:spcPts val="0"/>
              </a:spcBef>
              <a:spcAft>
                <a:spcPts val="0"/>
              </a:spcAft>
              <a:buClr>
                <a:schemeClr val="dk2"/>
              </a:buClr>
              <a:buSzPts val="1800"/>
              <a:buFont typeface="Arial"/>
              <a:buNone/>
            </a:pPr>
            <a:r>
              <a:rPr b="0" i="1" lang="en-US" sz="1400" u="none" cap="none" strike="noStrike">
                <a:solidFill>
                  <a:schemeClr val="dk2"/>
                </a:solidFill>
                <a:latin typeface="Arial"/>
                <a:ea typeface="Arial"/>
                <a:cs typeface="Arial"/>
                <a:sym typeface="Arial"/>
              </a:rPr>
              <a:t>	process </a:t>
            </a:r>
            <a:r>
              <a:rPr b="0" i="0" lang="en-US" sz="1400" u="none" cap="none" strike="noStrike">
                <a:solidFill>
                  <a:schemeClr val="dk2"/>
                </a:solidFill>
                <a:latin typeface="Arial"/>
                <a:ea typeface="Arial"/>
                <a:cs typeface="Arial"/>
                <a:sym typeface="Arial"/>
              </a:rPr>
              <a:t>line; } </a:t>
            </a:r>
            <a:endParaRPr b="0" i="0" sz="1400" u="none" cap="none" strike="noStrike">
              <a:solidFill>
                <a:schemeClr val="dk2"/>
              </a:solidFill>
              <a:latin typeface="Arial"/>
              <a:ea typeface="Arial"/>
              <a:cs typeface="Arial"/>
              <a:sym typeface="Arial"/>
            </a:endParaRPr>
          </a:p>
          <a:p>
            <a:pPr indent="-228600" lvl="0" marL="457200" marR="0" rtl="0" algn="l">
              <a:lnSpc>
                <a:spcPct val="150000"/>
              </a:lnSpc>
              <a:spcBef>
                <a:spcPts val="0"/>
              </a:spcBef>
              <a:spcAft>
                <a:spcPts val="0"/>
              </a:spcAft>
              <a:buClr>
                <a:schemeClr val="dk2"/>
              </a:buClr>
              <a:buSzPts val="1800"/>
              <a:buFont typeface="Arial"/>
              <a:buNone/>
            </a:pPr>
            <a:r>
              <a:t/>
            </a:r>
            <a:endParaRPr b="0" i="0" sz="1400" u="none" cap="none" strike="noStrike">
              <a:solidFill>
                <a:schemeClr val="dk2"/>
              </a:solidFill>
              <a:latin typeface="Arial"/>
              <a:ea typeface="Arial"/>
              <a:cs typeface="Arial"/>
              <a:sym typeface="Arial"/>
            </a:endParaRPr>
          </a:p>
          <a:p>
            <a:pPr indent="-228600" lvl="1" marL="914400" marR="0" rtl="0" algn="l">
              <a:lnSpc>
                <a:spcPct val="150000"/>
              </a:lnSpc>
              <a:spcBef>
                <a:spcPts val="16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228600" lvl="0" marL="457200" marR="0" rtl="0" algn="l">
              <a:lnSpc>
                <a:spcPct val="150000"/>
              </a:lnSpc>
              <a:spcBef>
                <a:spcPts val="0"/>
              </a:spcBef>
              <a:spcAft>
                <a:spcPts val="0"/>
              </a:spcAft>
              <a:buClr>
                <a:schemeClr val="dk2"/>
              </a:buClr>
              <a:buSzPts val="1800"/>
              <a:buFont typeface="Arial"/>
              <a:buNone/>
            </a:pPr>
            <a:r>
              <a:t/>
            </a:r>
            <a:endParaRPr b="0" i="0" sz="1400" u="none" cap="none" strike="noStrike">
              <a:solidFill>
                <a:schemeClr val="dk2"/>
              </a:solidFill>
              <a:latin typeface="Arial"/>
              <a:ea typeface="Arial"/>
              <a:cs typeface="Arial"/>
              <a:sym typeface="Aria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1" marL="274320" marR="0" rtl="0" algn="l">
              <a:lnSpc>
                <a:spcPct val="100000"/>
              </a:lnSpc>
              <a:spcBef>
                <a:spcPts val="1000"/>
              </a:spcBef>
              <a:spcAft>
                <a:spcPts val="0"/>
              </a:spcAft>
              <a:buClr>
                <a:schemeClr val="dk2"/>
              </a:buClr>
              <a:buSzPts val="1400"/>
              <a:buFont typeface="Arial"/>
              <a:buNone/>
            </a:pPr>
            <a:r>
              <a:t/>
            </a:r>
            <a:endParaRPr b="0" i="1"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75" name="Google Shape;175;p27"/>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76" name="Google Shape;176;p27"/>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Posting Form Data </a:t>
            </a:r>
            <a:endParaRPr b="0" i="0" sz="2800" u="none" cap="none" strike="noStrike">
              <a:solidFill>
                <a:schemeClr val="dk1"/>
              </a:solidFill>
              <a:latin typeface="Arial"/>
              <a:ea typeface="Arial"/>
              <a:cs typeface="Arial"/>
              <a:sym typeface="Arial"/>
            </a:endParaRPr>
          </a:p>
        </p:txBody>
      </p:sp>
      <p:sp>
        <p:nvSpPr>
          <p:cNvPr id="182" name="Google Shape;182;p28"/>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0" lvl="0" marL="114300" marR="0" rtl="0" algn="l">
              <a:lnSpc>
                <a:spcPct val="150000"/>
              </a:lnSpc>
              <a:spcBef>
                <a:spcPts val="0"/>
              </a:spcBef>
              <a:spcAft>
                <a:spcPts val="0"/>
              </a:spcAft>
              <a:buClr>
                <a:schemeClr val="dk2"/>
              </a:buClr>
              <a:buSzPts val="1800"/>
              <a:buFont typeface="Arial"/>
              <a:buNone/>
            </a:pPr>
            <a:r>
              <a:t/>
            </a:r>
            <a:endParaRPr b="0" i="0" sz="1400" u="none" cap="none" strike="noStrike">
              <a:solidFill>
                <a:schemeClr val="dk2"/>
              </a:solidFill>
              <a:latin typeface="Arial"/>
              <a:ea typeface="Arial"/>
              <a:cs typeface="Arial"/>
              <a:sym typeface="Arial"/>
            </a:endParaRPr>
          </a:p>
          <a:p>
            <a:pPr indent="-228600" lvl="0" marL="457200" marR="0" rtl="0" algn="l">
              <a:lnSpc>
                <a:spcPct val="150000"/>
              </a:lnSpc>
              <a:spcBef>
                <a:spcPts val="0"/>
              </a:spcBef>
              <a:spcAft>
                <a:spcPts val="0"/>
              </a:spcAft>
              <a:buClr>
                <a:schemeClr val="dk2"/>
              </a:buClr>
              <a:buSzPts val="1800"/>
              <a:buFont typeface="Arial"/>
              <a:buNone/>
            </a:pPr>
            <a:r>
              <a:t/>
            </a:r>
            <a:endParaRPr b="0" i="0" sz="1400" u="none" cap="none" strike="noStrike">
              <a:solidFill>
                <a:schemeClr val="dk2"/>
              </a:solidFill>
              <a:latin typeface="Arial"/>
              <a:ea typeface="Arial"/>
              <a:cs typeface="Arial"/>
              <a:sym typeface="Arial"/>
            </a:endParaRPr>
          </a:p>
          <a:p>
            <a:pPr indent="-228600" lvl="1" marL="914400" marR="0" rtl="0" algn="l">
              <a:lnSpc>
                <a:spcPct val="150000"/>
              </a:lnSpc>
              <a:spcBef>
                <a:spcPts val="16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228600" lvl="0" marL="457200" marR="0" rtl="0" algn="l">
              <a:lnSpc>
                <a:spcPct val="150000"/>
              </a:lnSpc>
              <a:spcBef>
                <a:spcPts val="0"/>
              </a:spcBef>
              <a:spcAft>
                <a:spcPts val="0"/>
              </a:spcAft>
              <a:buClr>
                <a:schemeClr val="dk2"/>
              </a:buClr>
              <a:buSzPts val="1800"/>
              <a:buFont typeface="Arial"/>
              <a:buNone/>
            </a:pPr>
            <a:r>
              <a:t/>
            </a:r>
            <a:endParaRPr b="0" i="0" sz="1400" u="none" cap="none" strike="noStrike">
              <a:solidFill>
                <a:schemeClr val="dk2"/>
              </a:solidFill>
              <a:latin typeface="Arial"/>
              <a:ea typeface="Arial"/>
              <a:cs typeface="Arial"/>
              <a:sym typeface="Aria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1" marL="274320" marR="0" rtl="0" algn="l">
              <a:lnSpc>
                <a:spcPct val="100000"/>
              </a:lnSpc>
              <a:spcBef>
                <a:spcPts val="1000"/>
              </a:spcBef>
              <a:spcAft>
                <a:spcPts val="0"/>
              </a:spcAft>
              <a:buClr>
                <a:schemeClr val="dk2"/>
              </a:buClr>
              <a:buSzPts val="1400"/>
              <a:buFont typeface="Arial"/>
              <a:buNone/>
            </a:pPr>
            <a:r>
              <a:t/>
            </a:r>
            <a:endParaRPr b="0" i="1"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83" name="Google Shape;183;p28"/>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84" name="Google Shape;184;p28"/>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85" name="Google Shape;185;p28"/>
          <p:cNvPicPr preferRelativeResize="0"/>
          <p:nvPr/>
        </p:nvPicPr>
        <p:blipFill rotWithShape="1">
          <a:blip r:embed="rId4">
            <a:alphaModFix/>
          </a:blip>
          <a:srcRect b="0" l="0" r="0" t="0"/>
          <a:stretch/>
        </p:blipFill>
        <p:spPr>
          <a:xfrm>
            <a:off x="818801" y="1140184"/>
            <a:ext cx="7294623" cy="383721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t/>
            </a:r>
            <a:endParaRPr b="1" i="0" sz="2800" u="none" cap="none" strike="noStrike">
              <a:solidFill>
                <a:schemeClr val="dk1"/>
              </a:solidFill>
              <a:latin typeface="Arial"/>
              <a:ea typeface="Arial"/>
              <a:cs typeface="Arial"/>
              <a:sym typeface="Arial"/>
            </a:endParaRPr>
          </a:p>
        </p:txBody>
      </p:sp>
      <p:sp>
        <p:nvSpPr>
          <p:cNvPr id="191" name="Google Shape;191;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1" marL="457200" marR="0" rtl="0" algn="l">
              <a:lnSpc>
                <a:spcPct val="115000"/>
              </a:lnSpc>
              <a:spcBef>
                <a:spcPts val="0"/>
              </a:spcBef>
              <a:spcAft>
                <a:spcPts val="1600"/>
              </a:spcAft>
              <a:buClr>
                <a:schemeClr val="dk2"/>
              </a:buClr>
              <a:buSzPts val="1400"/>
              <a:buFont typeface="Arial"/>
              <a:buNone/>
            </a:pPr>
            <a:r>
              <a:t/>
            </a:r>
            <a:endParaRPr b="0" i="0" sz="1400" u="none" cap="none" strike="noStrike">
              <a:solidFill>
                <a:schemeClr val="dk2"/>
              </a:solidFill>
              <a:latin typeface="Arial"/>
              <a:ea typeface="Arial"/>
              <a:cs typeface="Arial"/>
              <a:sym typeface="Arial"/>
            </a:endParaRPr>
          </a:p>
        </p:txBody>
      </p:sp>
      <p:pic>
        <p:nvPicPr>
          <p:cNvPr id="192" name="Google Shape;192;p29"/>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93" name="Google Shape;193;p29"/>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94" name="Google Shape;194;p29"/>
          <p:cNvPicPr preferRelativeResize="0"/>
          <p:nvPr/>
        </p:nvPicPr>
        <p:blipFill rotWithShape="1">
          <a:blip r:embed="rId4">
            <a:alphaModFix/>
          </a:blip>
          <a:srcRect b="0" l="0" r="0" t="0"/>
          <a:stretch/>
        </p:blipFill>
        <p:spPr>
          <a:xfrm>
            <a:off x="1657883" y="1352342"/>
            <a:ext cx="6161518" cy="30166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dk1"/>
                </a:solidFill>
                <a:latin typeface="Arial"/>
                <a:ea typeface="Arial"/>
                <a:cs typeface="Arial"/>
                <a:sym typeface="Arial"/>
              </a:rPr>
              <a:t>CLIENT/SERVER COMMUNICATION </a:t>
            </a:r>
            <a:endParaRPr b="0" i="0" sz="2400" u="none" cap="none" strike="noStrike">
              <a:solidFill>
                <a:schemeClr val="dk1"/>
              </a:solidFill>
              <a:latin typeface="Arial"/>
              <a:ea typeface="Arial"/>
              <a:cs typeface="Arial"/>
              <a:sym typeface="Arial"/>
            </a:endParaRPr>
          </a:p>
        </p:txBody>
      </p:sp>
      <p:sp>
        <p:nvSpPr>
          <p:cNvPr id="63" name="Google Shape;63;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At a basic level, network-based systems consist of a server , client , and a media for communication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A computer running a program that makes a request for services is called client machine.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A computer running a program that offers requested services from one or more clients is called server machine.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The media for communication can be wired or wireless network. </a:t>
            </a:r>
            <a:endParaRPr b="0" i="0" sz="1800" u="none" cap="none" strike="noStrike">
              <a:solidFill>
                <a:schemeClr val="dk2"/>
              </a:solidFill>
              <a:latin typeface="Arial"/>
              <a:ea typeface="Arial"/>
              <a:cs typeface="Arial"/>
              <a:sym typeface="Arial"/>
            </a:endParaRPr>
          </a:p>
          <a:p>
            <a:pPr indent="-171450" lvl="0" marL="285750" marR="0" rtl="0" algn="l">
              <a:lnSpc>
                <a:spcPct val="100000"/>
              </a:lnSpc>
              <a:spcBef>
                <a:spcPts val="0"/>
              </a:spcBef>
              <a:spcAft>
                <a:spcPts val="0"/>
              </a:spcAft>
              <a:buClr>
                <a:schemeClr val="dk2"/>
              </a:buClr>
              <a:buSzPts val="1800"/>
              <a:buFont typeface="Noto Sans Symbols"/>
              <a:buNone/>
            </a:pPr>
            <a:r>
              <a:t/>
            </a:r>
            <a:endParaRPr b="1"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rgbClr val="0070C0"/>
              </a:solidFill>
              <a:latin typeface="Arial"/>
              <a:ea typeface="Arial"/>
              <a:cs typeface="Arial"/>
              <a:sym typeface="Arial"/>
            </a:endParaRPr>
          </a:p>
        </p:txBody>
      </p:sp>
      <p:grpSp>
        <p:nvGrpSpPr>
          <p:cNvPr id="64" name="Google Shape;64;p14"/>
          <p:cNvGrpSpPr/>
          <p:nvPr/>
        </p:nvGrpSpPr>
        <p:grpSpPr>
          <a:xfrm>
            <a:off x="8425175" y="4731928"/>
            <a:ext cx="718875" cy="411447"/>
            <a:chOff x="8425175" y="4731928"/>
            <a:chExt cx="718875" cy="411447"/>
          </a:xfrm>
        </p:grpSpPr>
        <p:pic>
          <p:nvPicPr>
            <p:cNvPr id="65" name="Google Shape;65;p14"/>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66" name="Google Shape;66;p14"/>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pic>
        <p:nvPicPr>
          <p:cNvPr id="67" name="Google Shape;67;p14"/>
          <p:cNvPicPr preferRelativeResize="0"/>
          <p:nvPr/>
        </p:nvPicPr>
        <p:blipFill rotWithShape="1">
          <a:blip r:embed="rId4">
            <a:alphaModFix/>
          </a:blip>
          <a:srcRect b="0" l="0" r="0" t="0"/>
          <a:stretch/>
        </p:blipFill>
        <p:spPr>
          <a:xfrm>
            <a:off x="8178800" y="4178300"/>
            <a:ext cx="812800" cy="812800"/>
          </a:xfrm>
          <a:prstGeom prst="rect">
            <a:avLst/>
          </a:prstGeom>
          <a:noFill/>
          <a:ln>
            <a:noFill/>
          </a:ln>
        </p:spPr>
      </p:pic>
      <p:pic>
        <p:nvPicPr>
          <p:cNvPr id="68" name="Google Shape;68;p14"/>
          <p:cNvPicPr preferRelativeResize="0"/>
          <p:nvPr/>
        </p:nvPicPr>
        <p:blipFill rotWithShape="1">
          <a:blip r:embed="rId5">
            <a:alphaModFix/>
          </a:blip>
          <a:srcRect b="0" l="0" r="0" t="0"/>
          <a:stretch/>
        </p:blipFill>
        <p:spPr>
          <a:xfrm>
            <a:off x="2099934" y="3499776"/>
            <a:ext cx="5048290" cy="13379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dk1"/>
                </a:solidFill>
                <a:latin typeface="Arial"/>
                <a:ea typeface="Arial"/>
                <a:cs typeface="Arial"/>
                <a:sym typeface="Arial"/>
              </a:rPr>
              <a:t>CLIENT/SERVER COMMUNICATION </a:t>
            </a:r>
            <a:endParaRPr b="1" i="0" sz="2400" u="none" cap="none" strike="noStrike">
              <a:solidFill>
                <a:schemeClr val="dk1"/>
              </a:solidFill>
              <a:latin typeface="Arial"/>
              <a:ea typeface="Arial"/>
              <a:cs typeface="Arial"/>
              <a:sym typeface="Arial"/>
            </a:endParaRPr>
          </a:p>
        </p:txBody>
      </p:sp>
      <p:sp>
        <p:nvSpPr>
          <p:cNvPr id="74" name="Google Shape;74;p15"/>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Generally, programs running on client machines make requests to a program running on a server machine. They involve networking services provided by the transport layer, which is part of the Internet software stack, often called </a:t>
            </a:r>
            <a:r>
              <a:rPr b="0" i="1" lang="en-US" sz="1800" u="none" cap="none" strike="noStrike">
                <a:solidFill>
                  <a:schemeClr val="dk2"/>
                </a:solidFill>
                <a:latin typeface="Arial"/>
                <a:ea typeface="Arial"/>
                <a:cs typeface="Arial"/>
                <a:sym typeface="Arial"/>
              </a:rPr>
              <a:t>TCP/IP (Transport Control Protocol/Internet Protocol)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1" lang="en-US" sz="1800" u="none" cap="none" strike="noStrike">
                <a:solidFill>
                  <a:schemeClr val="dk2"/>
                </a:solidFill>
                <a:latin typeface="Arial"/>
                <a:ea typeface="Arial"/>
                <a:cs typeface="Arial"/>
                <a:sym typeface="Arial"/>
              </a:rPr>
              <a:t>The transport layer comprises two </a:t>
            </a:r>
            <a:r>
              <a:rPr b="0" i="0" lang="en-US" sz="1800" u="none" cap="none" strike="noStrike">
                <a:solidFill>
                  <a:schemeClr val="dk2"/>
                </a:solidFill>
                <a:latin typeface="Arial"/>
                <a:ea typeface="Arial"/>
                <a:cs typeface="Arial"/>
                <a:sym typeface="Arial"/>
              </a:rPr>
              <a:t>types of protocols,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1" lang="en-US" sz="1800" u="none" cap="none" strike="noStrike">
                <a:solidFill>
                  <a:schemeClr val="dk2"/>
                </a:solidFill>
                <a:latin typeface="Arial"/>
                <a:ea typeface="Arial"/>
                <a:cs typeface="Arial"/>
                <a:sym typeface="Arial"/>
              </a:rPr>
              <a:t>TCP (Transport Control Protocol) </a:t>
            </a:r>
            <a:r>
              <a:rPr b="0" i="0" lang="en-US" sz="1400" u="none" cap="none" strike="noStrike">
                <a:solidFill>
                  <a:schemeClr val="dk2"/>
                </a:solidFill>
                <a:latin typeface="Arial"/>
                <a:ea typeface="Arial"/>
                <a:cs typeface="Arial"/>
                <a:sym typeface="Arial"/>
              </a:rPr>
              <a:t> </a:t>
            </a:r>
            <a:r>
              <a:rPr b="0" i="1" lang="en-US" sz="1800" u="none" cap="none" strike="noStrike">
                <a:solidFill>
                  <a:schemeClr val="dk2"/>
                </a:solidFill>
                <a:latin typeface="Arial"/>
                <a:ea typeface="Arial"/>
                <a:cs typeface="Arial"/>
                <a:sym typeface="Arial"/>
              </a:rPr>
              <a:t>UDP (User Datagram Protocol).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The most widely used programming interfaces for these protocols are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“sockets”. </a:t>
            </a:r>
            <a:endParaRPr b="0" i="0" sz="1800" u="none" cap="none" strike="noStrike">
              <a:solidFill>
                <a:schemeClr val="dk2"/>
              </a:solidFill>
              <a:latin typeface="Arial"/>
              <a:ea typeface="Arial"/>
              <a:cs typeface="Arial"/>
              <a:sym typeface="Arial"/>
            </a:endParaRPr>
          </a:p>
          <a:p>
            <a:pPr indent="-196849" lvl="1" marL="560070" marR="0" rtl="0" algn="l">
              <a:lnSpc>
                <a:spcPct val="150000"/>
              </a:lnSpc>
              <a:spcBef>
                <a:spcPts val="400"/>
              </a:spcBef>
              <a:spcAft>
                <a:spcPts val="0"/>
              </a:spcAft>
              <a:buClr>
                <a:schemeClr val="dk2"/>
              </a:buClr>
              <a:buSzPts val="1400"/>
              <a:buFont typeface="Noto Sans Symbols"/>
              <a:buNone/>
            </a:pPr>
            <a:r>
              <a:t/>
            </a:r>
            <a:endParaRPr b="0"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75" name="Google Shape;75;p15"/>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76" name="Google Shape;76;p15"/>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dk1"/>
                </a:solidFill>
                <a:latin typeface="Arial"/>
                <a:ea typeface="Arial"/>
                <a:cs typeface="Arial"/>
                <a:sym typeface="Arial"/>
              </a:rPr>
              <a:t>CLIENT/SERVER COMMUNICATION </a:t>
            </a:r>
            <a:endParaRPr b="1" i="0" sz="2400" u="none" cap="none" strike="noStrike">
              <a:solidFill>
                <a:schemeClr val="dk1"/>
              </a:solidFill>
              <a:latin typeface="Arial"/>
              <a:ea typeface="Arial"/>
              <a:cs typeface="Arial"/>
              <a:sym typeface="Arial"/>
            </a:endParaRPr>
          </a:p>
        </p:txBody>
      </p:sp>
      <p:sp>
        <p:nvSpPr>
          <p:cNvPr id="82" name="Google Shape;82;p16"/>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0" lvl="1" marL="274320" marR="0" rtl="0" algn="l">
              <a:lnSpc>
                <a:spcPct val="100000"/>
              </a:lnSpc>
              <a:spcBef>
                <a:spcPts val="1000"/>
              </a:spcBef>
              <a:spcAft>
                <a:spcPts val="0"/>
              </a:spcAft>
              <a:buClr>
                <a:schemeClr val="dk2"/>
              </a:buClr>
              <a:buSzPts val="1400"/>
              <a:buFont typeface="Arial"/>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83" name="Google Shape;83;p16"/>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84" name="Google Shape;84;p16"/>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85" name="Google Shape;85;p16"/>
          <p:cNvPicPr preferRelativeResize="0"/>
          <p:nvPr/>
        </p:nvPicPr>
        <p:blipFill rotWithShape="1">
          <a:blip r:embed="rId4">
            <a:alphaModFix/>
          </a:blip>
          <a:srcRect b="0" l="0" r="0" t="0"/>
          <a:stretch/>
        </p:blipFill>
        <p:spPr>
          <a:xfrm>
            <a:off x="5917096" y="1158608"/>
            <a:ext cx="2333429" cy="3592996"/>
          </a:xfrm>
          <a:prstGeom prst="rect">
            <a:avLst/>
          </a:prstGeom>
          <a:noFill/>
          <a:ln>
            <a:noFill/>
          </a:ln>
        </p:spPr>
      </p:pic>
      <p:sp>
        <p:nvSpPr>
          <p:cNvPr id="86" name="Google Shape;86;p16"/>
          <p:cNvSpPr/>
          <p:nvPr/>
        </p:nvSpPr>
        <p:spPr>
          <a:xfrm>
            <a:off x="508883" y="1152476"/>
            <a:ext cx="5335326" cy="3522892"/>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Arial"/>
                <a:ea typeface="Arial"/>
                <a:cs typeface="Arial"/>
                <a:sym typeface="Arial"/>
              </a:rPr>
              <a:t>TCP is a connection-oriented protocol that provides a reliable flow of data between two computers. Example applications that use such services are HTTP, FTP, and Telnet. </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Arial"/>
                <a:ea typeface="Arial"/>
                <a:cs typeface="Arial"/>
                <a:sym typeface="Arial"/>
              </a:rPr>
              <a:t>UDP is a protocol that sends independent packets of data, called “</a:t>
            </a:r>
            <a:r>
              <a:rPr b="0" i="1" lang="en-US" sz="1400" u="none" cap="none" strike="noStrike">
                <a:solidFill>
                  <a:schemeClr val="dk1"/>
                </a:solidFill>
                <a:latin typeface="Arial"/>
                <a:ea typeface="Arial"/>
                <a:cs typeface="Arial"/>
                <a:sym typeface="Arial"/>
              </a:rPr>
              <a:t>datagrams”, from one computer to another with no guarantees </a:t>
            </a:r>
            <a:r>
              <a:rPr b="0" i="0" lang="en-US" sz="1400" u="none" cap="none" strike="noStrike">
                <a:solidFill>
                  <a:schemeClr val="dk1"/>
                </a:solidFill>
                <a:latin typeface="Arial"/>
                <a:ea typeface="Arial"/>
                <a:cs typeface="Arial"/>
                <a:sym typeface="Arial"/>
              </a:rPr>
              <a:t>about arrival and sequencing. Example applications that use such services include Clock server and Ping. </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Arial"/>
                <a:ea typeface="Arial"/>
                <a:cs typeface="Arial"/>
                <a:sym typeface="Arial"/>
              </a:rPr>
              <a:t>The TCP and UDP protocols use “ports” to map incoming data to a particular process running on a computer. </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Arial"/>
                <a:ea typeface="Arial"/>
                <a:cs typeface="Arial"/>
                <a:sym typeface="Arial"/>
              </a:rPr>
              <a:t>Port is represented by a positive (16-bit) integer value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dk1"/>
                </a:solidFill>
                <a:latin typeface="Arial"/>
                <a:ea typeface="Arial"/>
                <a:cs typeface="Arial"/>
                <a:sym typeface="Arial"/>
              </a:rPr>
              <a:t>CLIENT/SERVER COMMUNICATION </a:t>
            </a:r>
            <a:endParaRPr b="1" i="0" sz="2400" u="none" cap="none" strike="noStrike">
              <a:solidFill>
                <a:schemeClr val="dk1"/>
              </a:solidFill>
              <a:latin typeface="Arial"/>
              <a:ea typeface="Arial"/>
              <a:cs typeface="Arial"/>
              <a:sym typeface="Arial"/>
            </a:endParaRPr>
          </a:p>
        </p:txBody>
      </p:sp>
      <p:sp>
        <p:nvSpPr>
          <p:cNvPr id="92" name="Google Shape;92;p17"/>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Some ports have been reserved to support common/well known services like ftp, http, https etc.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User-level process/services generally use port number value &gt;= 1024.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Every computer on the Internet is identified by a unique, 4-byte </a:t>
            </a:r>
            <a:r>
              <a:rPr b="0" i="1" lang="en-US" sz="1800" u="none" cap="none" strike="noStrike">
                <a:solidFill>
                  <a:schemeClr val="dk2"/>
                </a:solidFill>
                <a:latin typeface="Arial"/>
                <a:ea typeface="Arial"/>
                <a:cs typeface="Arial"/>
                <a:sym typeface="Arial"/>
              </a:rPr>
              <a:t>IP address .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lang="en-US"/>
              <a:t>T</a:t>
            </a:r>
            <a:r>
              <a:rPr b="0" i="1" lang="en-US" sz="1800" u="none" cap="none" strike="noStrike">
                <a:solidFill>
                  <a:schemeClr val="dk2"/>
                </a:solidFill>
                <a:latin typeface="Arial"/>
                <a:ea typeface="Arial"/>
                <a:cs typeface="Arial"/>
                <a:sym typeface="Arial"/>
              </a:rPr>
              <a:t>his is typically written in </a:t>
            </a:r>
            <a:r>
              <a:rPr b="0" i="0" lang="en-US" sz="1800" u="none" cap="none" strike="noStrike">
                <a:solidFill>
                  <a:schemeClr val="dk2"/>
                </a:solidFill>
                <a:latin typeface="Arial"/>
                <a:ea typeface="Arial"/>
                <a:cs typeface="Arial"/>
                <a:sym typeface="Arial"/>
              </a:rPr>
              <a:t>dotted quad format like 128.250.25.158 where each byte is an unsigned value between 0 and 255.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  </a:t>
            </a:r>
            <a:r>
              <a:rPr b="0" i="0" lang="en-US" sz="1800" u="none" cap="none" strike="noStrike">
                <a:solidFill>
                  <a:schemeClr val="dk2"/>
                </a:solidFill>
                <a:latin typeface="Arial"/>
                <a:ea typeface="Arial"/>
                <a:cs typeface="Arial"/>
                <a:sym typeface="Arial"/>
              </a:rPr>
              <a:t>This representation is not user-friendly because it does not tell us anything about the content and then it is difficult to remember. Hence, IP addresses are mapped to names like </a:t>
            </a:r>
            <a:r>
              <a:rPr b="0" i="1" lang="en-US" sz="1800" u="none" cap="none" strike="noStrike">
                <a:solidFill>
                  <a:schemeClr val="dk2"/>
                </a:solidFill>
                <a:latin typeface="Arial"/>
                <a:ea typeface="Arial"/>
                <a:cs typeface="Arial"/>
                <a:sym typeface="Arial"/>
              </a:rPr>
              <a:t>www.google.com, </a:t>
            </a:r>
            <a:r>
              <a:rPr b="0" i="0" lang="en-US" sz="1800" u="none" cap="none" strike="noStrike">
                <a:solidFill>
                  <a:schemeClr val="dk2"/>
                </a:solidFill>
                <a:latin typeface="Arial"/>
                <a:ea typeface="Arial"/>
                <a:cs typeface="Arial"/>
                <a:sym typeface="Arial"/>
              </a:rPr>
              <a:t>which are easier to remember.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Domain name servers(DNS) translate these names to IP addresses. </a:t>
            </a:r>
            <a:endParaRPr b="0" i="0" sz="1800" u="none" cap="none" strike="noStrike">
              <a:solidFill>
                <a:schemeClr val="dk2"/>
              </a:solidFill>
              <a:latin typeface="Arial"/>
              <a:ea typeface="Arial"/>
              <a:cs typeface="Arial"/>
              <a:sym typeface="Arial"/>
            </a:endParaRPr>
          </a:p>
          <a:p>
            <a:pPr indent="-196849" lvl="1" marL="560070" marR="0" rtl="0" algn="l">
              <a:lnSpc>
                <a:spcPct val="100000"/>
              </a:lnSpc>
              <a:spcBef>
                <a:spcPts val="400"/>
              </a:spcBef>
              <a:spcAft>
                <a:spcPts val="0"/>
              </a:spcAft>
              <a:buClr>
                <a:schemeClr val="dk2"/>
              </a:buClr>
              <a:buSzPts val="1400"/>
              <a:buFont typeface="Noto Sans Symbols"/>
              <a:buNone/>
            </a:pPr>
            <a:r>
              <a:t/>
            </a:r>
            <a:endParaRPr b="0" i="1"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93" name="Google Shape;93;p17"/>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94" name="Google Shape;94;p17"/>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dk1"/>
                </a:solidFill>
                <a:latin typeface="Arial"/>
                <a:ea typeface="Arial"/>
                <a:cs typeface="Arial"/>
                <a:sym typeface="Arial"/>
              </a:rPr>
              <a:t>CLIENT/SERVER COMMUNICATION </a:t>
            </a:r>
            <a:endParaRPr b="1" i="0" sz="2400" u="none" cap="none" strike="noStrike">
              <a:solidFill>
                <a:schemeClr val="dk1"/>
              </a:solidFill>
              <a:latin typeface="Arial"/>
              <a:ea typeface="Arial"/>
              <a:cs typeface="Arial"/>
              <a:sym typeface="Arial"/>
            </a:endParaRPr>
          </a:p>
        </p:txBody>
      </p:sp>
      <p:sp>
        <p:nvSpPr>
          <p:cNvPr id="100" name="Google Shape;100;p18"/>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US" sz="1600" u="none" cap="none" strike="noStrike">
                <a:solidFill>
                  <a:schemeClr val="dk2"/>
                </a:solidFill>
                <a:latin typeface="Arial"/>
                <a:ea typeface="Arial"/>
                <a:cs typeface="Arial"/>
                <a:sym typeface="Arial"/>
              </a:rPr>
              <a:t>Computers often need to communicate and provide more than one type of service or to talk to multiple hosts/computers at a time. For example, there may be multiple ftp sessions, web connections, and chat programs all running at the same time. </a:t>
            </a:r>
            <a:endParaRPr b="0" i="0" sz="16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600" u="none" cap="none" strike="noStrike">
                <a:solidFill>
                  <a:schemeClr val="dk2"/>
                </a:solidFill>
                <a:latin typeface="Arial"/>
                <a:ea typeface="Arial"/>
                <a:cs typeface="Arial"/>
                <a:sym typeface="Arial"/>
              </a:rPr>
              <a:t>To distinguish these services, a concept of “</a:t>
            </a:r>
            <a:r>
              <a:rPr b="0" i="1" lang="en-US" sz="1600" u="none" cap="none" strike="noStrike">
                <a:solidFill>
                  <a:schemeClr val="dk2"/>
                </a:solidFill>
                <a:latin typeface="Arial"/>
                <a:ea typeface="Arial"/>
                <a:cs typeface="Arial"/>
                <a:sym typeface="Arial"/>
              </a:rPr>
              <a:t>port” s, a logical access point, represented by a 16-bit integer number </a:t>
            </a:r>
            <a:r>
              <a:rPr b="0" i="0" lang="en-US" sz="1600" u="none" cap="none" strike="noStrike">
                <a:solidFill>
                  <a:schemeClr val="dk2"/>
                </a:solidFill>
                <a:latin typeface="Arial"/>
                <a:ea typeface="Arial"/>
                <a:cs typeface="Arial"/>
                <a:sym typeface="Arial"/>
              </a:rPr>
              <a:t>is used. </a:t>
            </a:r>
            <a:endParaRPr b="0" i="0" sz="16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600" u="none" cap="none" strike="noStrike">
                <a:solidFill>
                  <a:schemeClr val="dk2"/>
                </a:solidFill>
                <a:latin typeface="Arial"/>
                <a:ea typeface="Arial"/>
                <a:cs typeface="Arial"/>
                <a:sym typeface="Arial"/>
              </a:rPr>
              <a:t>That means, each service offered by a computer is uniquely identified by a port number. </a:t>
            </a:r>
            <a:endParaRPr b="0" i="0" sz="16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600" u="none" cap="none" strike="noStrike">
                <a:solidFill>
                  <a:schemeClr val="dk2"/>
                </a:solidFill>
                <a:latin typeface="Arial"/>
                <a:ea typeface="Arial"/>
                <a:cs typeface="Arial"/>
                <a:sym typeface="Arial"/>
              </a:rPr>
              <a:t>Each Internet packet contains both the destination host address and the port number on that host to which the message/request has to be delivered. </a:t>
            </a:r>
            <a:endParaRPr b="0" i="0" sz="16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600" u="none" cap="none" strike="noStrike">
                <a:solidFill>
                  <a:schemeClr val="dk2"/>
                </a:solidFill>
                <a:latin typeface="Arial"/>
                <a:ea typeface="Arial"/>
                <a:cs typeface="Arial"/>
                <a:sym typeface="Arial"/>
              </a:rPr>
              <a:t>The host computer dispatches the packets it receives to programs by looking at the port numbers specified within the packets.</a:t>
            </a:r>
            <a:r>
              <a:rPr b="0" i="0" lang="en-US" sz="1800" u="none" cap="none" strike="noStrike">
                <a:solidFill>
                  <a:schemeClr val="dk2"/>
                </a:solidFill>
                <a:latin typeface="Arial"/>
                <a:ea typeface="Arial"/>
                <a:cs typeface="Arial"/>
                <a:sym typeface="Arial"/>
              </a:rPr>
              <a:t> </a:t>
            </a:r>
            <a:endParaRPr b="0" i="0" sz="1800" u="none" cap="none" strike="noStrike">
              <a:solidFill>
                <a:schemeClr val="dk2"/>
              </a:solidFill>
              <a:latin typeface="Arial"/>
              <a:ea typeface="Arial"/>
              <a:cs typeface="Arial"/>
              <a:sym typeface="Aria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196849" lvl="1" marL="560070" marR="0" rtl="0" algn="l">
              <a:lnSpc>
                <a:spcPct val="100000"/>
              </a:lnSpc>
              <a:spcBef>
                <a:spcPts val="400"/>
              </a:spcBef>
              <a:spcAft>
                <a:spcPts val="0"/>
              </a:spcAft>
              <a:buClr>
                <a:schemeClr val="dk2"/>
              </a:buClr>
              <a:buSzPts val="1400"/>
              <a:buFont typeface="Noto Sans Symbols"/>
              <a:buNone/>
            </a:pPr>
            <a:r>
              <a:t/>
            </a:r>
            <a:endParaRPr b="0" i="1"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01" name="Google Shape;101;p18"/>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02" name="Google Shape;102;p18"/>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dk1"/>
                </a:solidFill>
                <a:latin typeface="Arial"/>
                <a:ea typeface="Arial"/>
                <a:cs typeface="Arial"/>
                <a:sym typeface="Arial"/>
              </a:rPr>
              <a:t>SOCKET </a:t>
            </a:r>
            <a:endParaRPr b="1" i="0" sz="2400" u="none" cap="none" strike="noStrike">
              <a:solidFill>
                <a:schemeClr val="dk1"/>
              </a:solidFill>
              <a:latin typeface="Arial"/>
              <a:ea typeface="Arial"/>
              <a:cs typeface="Arial"/>
              <a:sym typeface="Arial"/>
            </a:endParaRPr>
          </a:p>
        </p:txBody>
      </p:sp>
      <p:sp>
        <p:nvSpPr>
          <p:cNvPr id="108" name="Google Shape;108;p19"/>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Sockets provide an interface for programming networks at the transport layer.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A server runs on a specific computer and has a socket that is bound to a specific port.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The server listens to the socket for a client to make a connection request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If everything goes well, the server accepts the connection.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Upon acceptance, the server gets a new socket bound to a different port. It needs a new socket (consequently a different port number) so that it can continue to listen to the original socket for connection requests while serving the connected client. </a:t>
            </a:r>
            <a:endParaRPr b="0" i="0" sz="1800" u="none" cap="none" strike="noStrike">
              <a:solidFill>
                <a:schemeClr val="dk2"/>
              </a:solidFill>
              <a:latin typeface="Arial"/>
              <a:ea typeface="Arial"/>
              <a:cs typeface="Arial"/>
              <a:sym typeface="Aria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196849" lvl="1" marL="560070" marR="0" rtl="0" algn="l">
              <a:lnSpc>
                <a:spcPct val="100000"/>
              </a:lnSpc>
              <a:spcBef>
                <a:spcPts val="400"/>
              </a:spcBef>
              <a:spcAft>
                <a:spcPts val="0"/>
              </a:spcAft>
              <a:buClr>
                <a:schemeClr val="dk2"/>
              </a:buClr>
              <a:buSzPts val="1400"/>
              <a:buFont typeface="Noto Sans Symbols"/>
              <a:buNone/>
            </a:pPr>
            <a:r>
              <a:t/>
            </a:r>
            <a:endParaRPr b="0" i="1"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09" name="Google Shape;109;p19"/>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10" name="Google Shape;110;p19"/>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SOCKET</a:t>
            </a:r>
            <a:endParaRPr b="1" i="0" sz="2800" u="none" cap="none" strike="noStrike">
              <a:solidFill>
                <a:schemeClr val="dk1"/>
              </a:solidFill>
              <a:latin typeface="Arial"/>
              <a:ea typeface="Arial"/>
              <a:cs typeface="Arial"/>
              <a:sym typeface="Arial"/>
            </a:endParaRPr>
          </a:p>
        </p:txBody>
      </p:sp>
      <p:sp>
        <p:nvSpPr>
          <p:cNvPr id="116" name="Google Shape;116;p20"/>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0" lvl="1" marL="274320" marR="0" rtl="0" algn="l">
              <a:lnSpc>
                <a:spcPct val="150000"/>
              </a:lnSpc>
              <a:spcBef>
                <a:spcPts val="1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17" name="Google Shape;117;p20"/>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18" name="Google Shape;118;p20"/>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19" name="Google Shape;119;p20"/>
          <p:cNvPicPr preferRelativeResize="0"/>
          <p:nvPr/>
        </p:nvPicPr>
        <p:blipFill rotWithShape="1">
          <a:blip r:embed="rId4">
            <a:alphaModFix/>
          </a:blip>
          <a:srcRect b="0" l="0" r="0" t="0"/>
          <a:stretch/>
        </p:blipFill>
        <p:spPr>
          <a:xfrm>
            <a:off x="914401" y="1120769"/>
            <a:ext cx="7164474" cy="34612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SOCKET</a:t>
            </a:r>
            <a:endParaRPr b="0" i="0" sz="2800" u="none" cap="none" strike="noStrike">
              <a:solidFill>
                <a:schemeClr val="dk1"/>
              </a:solidFill>
              <a:latin typeface="Arial"/>
              <a:ea typeface="Arial"/>
              <a:cs typeface="Arial"/>
              <a:sym typeface="Arial"/>
            </a:endParaRPr>
          </a:p>
        </p:txBody>
      </p:sp>
      <p:sp>
        <p:nvSpPr>
          <p:cNvPr id="125" name="Google Shape;125;p21"/>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2"/>
              </a:buClr>
              <a:buSzPts val="1800"/>
              <a:buFont typeface="Arial"/>
              <a:buChar char="●"/>
            </a:pPr>
            <a:r>
              <a:rPr b="0" i="0" lang="en-US" sz="1600" u="none" cap="none" strike="noStrike">
                <a:solidFill>
                  <a:schemeClr val="dk2"/>
                </a:solidFill>
                <a:latin typeface="Arial"/>
                <a:ea typeface="Arial"/>
                <a:cs typeface="Arial"/>
                <a:sym typeface="Arial"/>
              </a:rPr>
              <a:t>Socket is bound to a port number so that the TCP layer can identify the application that data is destined to be sent. </a:t>
            </a:r>
            <a:endParaRPr b="0" i="0" sz="16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en-US" sz="1600" u="none" cap="none" strike="noStrike">
                <a:solidFill>
                  <a:schemeClr val="dk2"/>
                </a:solidFill>
                <a:latin typeface="Arial"/>
                <a:ea typeface="Arial"/>
                <a:cs typeface="Arial"/>
                <a:sym typeface="Arial"/>
              </a:rPr>
              <a:t>Java provides a set of classes, defined in a package called java.net, to enable the rapid development of network applications. </a:t>
            </a:r>
            <a:endParaRPr b="0" i="0" sz="16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en-US" sz="1600" u="none" cap="none" strike="noStrike">
                <a:solidFill>
                  <a:schemeClr val="dk2"/>
                </a:solidFill>
                <a:latin typeface="Arial"/>
                <a:ea typeface="Arial"/>
                <a:cs typeface="Arial"/>
                <a:sym typeface="Arial"/>
              </a:rPr>
              <a:t>The two key classes from the java.net package used in creation of server and client programs are: </a:t>
            </a:r>
            <a:endParaRPr b="0" i="0" sz="16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en-US" sz="1600" u="none" cap="none" strike="noStrike">
                <a:solidFill>
                  <a:schemeClr val="dk2"/>
                </a:solidFill>
                <a:latin typeface="Arial"/>
                <a:ea typeface="Arial"/>
                <a:cs typeface="Arial"/>
                <a:sym typeface="Arial"/>
              </a:rPr>
              <a:t>ServerSocket </a:t>
            </a:r>
            <a:endParaRPr b="0" i="0" sz="16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en-US" sz="1600" u="none" cap="none" strike="noStrike">
                <a:solidFill>
                  <a:schemeClr val="dk2"/>
                </a:solidFill>
                <a:latin typeface="Arial"/>
                <a:ea typeface="Arial"/>
                <a:cs typeface="Arial"/>
                <a:sym typeface="Arial"/>
              </a:rPr>
              <a:t>Socket </a:t>
            </a:r>
            <a:endParaRPr b="0" i="0" sz="1600" u="none" cap="none" strike="noStrike">
              <a:solidFill>
                <a:schemeClr val="dk2"/>
              </a:solidFill>
              <a:latin typeface="Arial"/>
              <a:ea typeface="Arial"/>
              <a:cs typeface="Arial"/>
              <a:sym typeface="Arial"/>
            </a:endParaRPr>
          </a:p>
          <a:p>
            <a:pPr indent="-196849" lvl="1" marL="560070" marR="0" rtl="0" algn="l">
              <a:lnSpc>
                <a:spcPct val="100000"/>
              </a:lnSpc>
              <a:spcBef>
                <a:spcPts val="4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26" name="Google Shape;126;p21"/>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27" name="Google Shape;127;p21"/>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